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1.xml" ContentType="application/vnd.openxmlformats-officedocument.presentationml.tags+xml"/>
  <Override PartName="/ppt/notesSlides/notesSlide43.xml" ContentType="application/vnd.openxmlformats-officedocument.presentationml.notesSlide+xml"/>
  <Override PartName="/ppt/tags/tag32.xml" ContentType="application/vnd.openxmlformats-officedocument.presentationml.tags+xml"/>
  <Override PartName="/ppt/notesSlides/notesSlide44.xml" ContentType="application/vnd.openxmlformats-officedocument.presentationml.notesSlide+xml"/>
  <Override PartName="/ppt/tags/tag3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4.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5.xml" ContentType="application/vnd.openxmlformats-officedocument.presentationml.tags+xml"/>
  <Override PartName="/ppt/notesSlides/notesSlide49.xml" ContentType="application/vnd.openxmlformats-officedocument.presentationml.notesSlide+xml"/>
  <Override PartName="/ppt/tags/tag36.xml" ContentType="application/vnd.openxmlformats-officedocument.presentationml.tags+xml"/>
  <Override PartName="/ppt/notesSlides/notesSlide50.xml" ContentType="application/vnd.openxmlformats-officedocument.presentationml.notesSlide+xml"/>
  <Override PartName="/ppt/tags/tag37.xml" ContentType="application/vnd.openxmlformats-officedocument.presentationml.tags+xml"/>
  <Override PartName="/ppt/notesSlides/notesSlide51.xml" ContentType="application/vnd.openxmlformats-officedocument.presentationml.notesSlide+xml"/>
  <Override PartName="/ppt/tags/tag38.xml" ContentType="application/vnd.openxmlformats-officedocument.presentationml.tags+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0.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41.xml" ContentType="application/vnd.openxmlformats-officedocument.presentationml.tags+xml"/>
  <Override PartName="/ppt/notesSlides/notesSlide66.xml" ContentType="application/vnd.openxmlformats-officedocument.presentationml.notesSlide+xml"/>
  <Override PartName="/ppt/tags/tag42.xml" ContentType="application/vnd.openxmlformats-officedocument.presentationml.tags+xml"/>
  <Override PartName="/ppt/notesSlides/notesSlide67.xml" ContentType="application/vnd.openxmlformats-officedocument.presentationml.notesSlide+xml"/>
  <Override PartName="/ppt/tags/tag43.xml" ContentType="application/vnd.openxmlformats-officedocument.presentationml.tags+xml"/>
  <Override PartName="/ppt/notesSlides/notesSlide68.xml" ContentType="application/vnd.openxmlformats-officedocument.presentationml.notesSlide+xml"/>
  <Override PartName="/ppt/tags/tag44.xml" ContentType="application/vnd.openxmlformats-officedocument.presentationml.tags+xml"/>
  <Override PartName="/ppt/notesSlides/notesSlide69.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tags/tag46.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310" r:id="rId3"/>
    <p:sldId id="313" r:id="rId4"/>
    <p:sldId id="306" r:id="rId5"/>
    <p:sldId id="389" r:id="rId6"/>
    <p:sldId id="314" r:id="rId7"/>
    <p:sldId id="308" r:id="rId8"/>
    <p:sldId id="298" r:id="rId9"/>
    <p:sldId id="294" r:id="rId10"/>
    <p:sldId id="301" r:id="rId11"/>
    <p:sldId id="302" r:id="rId12"/>
    <p:sldId id="297" r:id="rId13"/>
    <p:sldId id="288" r:id="rId14"/>
    <p:sldId id="312" r:id="rId15"/>
    <p:sldId id="315" r:id="rId16"/>
    <p:sldId id="321" r:id="rId17"/>
    <p:sldId id="319" r:id="rId18"/>
    <p:sldId id="317" r:id="rId19"/>
    <p:sldId id="320" r:id="rId20"/>
    <p:sldId id="328" r:id="rId21"/>
    <p:sldId id="330" r:id="rId22"/>
    <p:sldId id="331" r:id="rId23"/>
    <p:sldId id="336" r:id="rId24"/>
    <p:sldId id="337" r:id="rId25"/>
    <p:sldId id="329" r:id="rId26"/>
    <p:sldId id="341" r:id="rId27"/>
    <p:sldId id="334" r:id="rId28"/>
    <p:sldId id="338" r:id="rId29"/>
    <p:sldId id="333" r:id="rId30"/>
    <p:sldId id="289" r:id="rId31"/>
    <p:sldId id="322" r:id="rId32"/>
    <p:sldId id="344" r:id="rId33"/>
    <p:sldId id="323" r:id="rId34"/>
    <p:sldId id="345" r:id="rId35"/>
    <p:sldId id="324" r:id="rId36"/>
    <p:sldId id="343" r:id="rId37"/>
    <p:sldId id="352" r:id="rId38"/>
    <p:sldId id="342" r:id="rId39"/>
    <p:sldId id="353" r:id="rId40"/>
    <p:sldId id="354" r:id="rId41"/>
    <p:sldId id="350" r:id="rId42"/>
    <p:sldId id="290" r:id="rId43"/>
    <p:sldId id="325" r:id="rId44"/>
    <p:sldId id="357" r:id="rId45"/>
    <p:sldId id="358" r:id="rId46"/>
    <p:sldId id="388" r:id="rId47"/>
    <p:sldId id="359" r:id="rId48"/>
    <p:sldId id="360" r:id="rId49"/>
    <p:sldId id="390" r:id="rId50"/>
    <p:sldId id="391" r:id="rId51"/>
    <p:sldId id="361" r:id="rId52"/>
    <p:sldId id="362" r:id="rId53"/>
    <p:sldId id="363" r:id="rId54"/>
    <p:sldId id="364" r:id="rId55"/>
    <p:sldId id="365" r:id="rId56"/>
    <p:sldId id="291" r:id="rId57"/>
    <p:sldId id="327" r:id="rId58"/>
    <p:sldId id="367" r:id="rId59"/>
    <p:sldId id="373" r:id="rId60"/>
    <p:sldId id="375" r:id="rId61"/>
    <p:sldId id="368" r:id="rId62"/>
    <p:sldId id="376" r:id="rId63"/>
    <p:sldId id="379" r:id="rId64"/>
    <p:sldId id="380" r:id="rId65"/>
    <p:sldId id="372" r:id="rId66"/>
    <p:sldId id="340" r:id="rId67"/>
    <p:sldId id="355" r:id="rId68"/>
    <p:sldId id="366" r:id="rId69"/>
    <p:sldId id="387" r:id="rId70"/>
    <p:sldId id="386" r:id="rId71"/>
    <p:sldId id="385" r:id="rId72"/>
    <p:sldId id="382" r:id="rId73"/>
    <p:sldId id="384" r:id="rId74"/>
    <p:sldId id="392" r:id="rId75"/>
    <p:sldId id="285" r:id="rId76"/>
    <p:sldId id="279" r:id="rId77"/>
    <p:sldId id="271" r:id="rId78"/>
    <p:sldId id="273" r:id="rId79"/>
    <p:sldId id="274" r:id="rId80"/>
    <p:sldId id="275" r:id="rId81"/>
    <p:sldId id="277" r:id="rId8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 initials="Victor" lastIdx="1" clrIdx="0">
    <p:extLst>
      <p:ext uri="{19B8F6BF-5375-455C-9EA6-DF929625EA0E}">
        <p15:presenceInfo xmlns:p15="http://schemas.microsoft.com/office/powerpoint/2012/main" userId="Vic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41B"/>
    <a:srgbClr val="30261E"/>
    <a:srgbClr val="8380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74327" autoAdjust="0"/>
  </p:normalViewPr>
  <p:slideViewPr>
    <p:cSldViewPr>
      <p:cViewPr varScale="1">
        <p:scale>
          <a:sx n="65" d="100"/>
          <a:sy n="65" d="100"/>
        </p:scale>
        <p:origin x="966" y="60"/>
      </p:cViewPr>
      <p:guideLst>
        <p:guide orient="horz" pos="2160"/>
        <p:guide pos="2880"/>
      </p:guideLst>
    </p:cSldViewPr>
  </p:slideViewPr>
  <p:notesTextViewPr>
    <p:cViewPr>
      <p:scale>
        <a:sx n="3" d="2"/>
        <a:sy n="3" d="2"/>
      </p:scale>
      <p:origin x="0" y="0"/>
    </p:cViewPr>
  </p:notesTextViewPr>
  <p:sorterViewPr>
    <p:cViewPr>
      <p:scale>
        <a:sx n="100" d="100"/>
        <a:sy n="100" d="100"/>
      </p:scale>
      <p:origin x="0" y="-5136"/>
    </p:cViewPr>
  </p:sorterViewPr>
  <p:notesViewPr>
    <p:cSldViewPr>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A64E7-BB74-49D1-B7B9-530811EA69B9}" type="datetimeFigureOut">
              <a:rPr lang="es-ES" smtClean="0"/>
              <a:pPr/>
              <a:t>02/06/2016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4A0A5-6F74-4472-A321-2F32613E8FFF}" type="slidenum">
              <a:rPr lang="es-ES" smtClean="0"/>
              <a:pPr/>
              <a:t>‹Nº›</a:t>
            </a:fld>
            <a:endParaRPr lang="es-ES"/>
          </a:p>
        </p:txBody>
      </p:sp>
    </p:spTree>
    <p:extLst>
      <p:ext uri="{BB962C8B-B14F-4D97-AF65-F5344CB8AC3E}">
        <p14:creationId xmlns:p14="http://schemas.microsoft.com/office/powerpoint/2010/main" val="321079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indent="0">
              <a:buFontTx/>
              <a:buNone/>
            </a:pPr>
            <a:r>
              <a:rPr lang="en-GB" noProof="0" dirty="0" smtClean="0"/>
              <a:t>Thank you everybody</a:t>
            </a:r>
            <a:r>
              <a:rPr lang="en-GB" baseline="0" noProof="0" dirty="0" smtClean="0"/>
              <a:t> to attend. Unexpected faces? Thanks to the committee, pleasure for me to have all of you here today.</a:t>
            </a:r>
          </a:p>
          <a:p>
            <a:pPr marL="0" indent="0">
              <a:buFontTx/>
              <a:buNone/>
            </a:pPr>
            <a:endParaRPr lang="en-GB" noProof="0" dirty="0" smtClean="0"/>
          </a:p>
          <a:p>
            <a:pPr marL="0" indent="0">
              <a:buFontTx/>
              <a:buNone/>
            </a:pPr>
            <a:r>
              <a:rPr lang="en-GB" noProof="0" dirty="0" smtClean="0"/>
              <a:t>The title of this thesis</a:t>
            </a:r>
            <a:r>
              <a:rPr lang="en-GB" baseline="0" noProof="0" dirty="0" smtClean="0"/>
              <a:t> is …</a:t>
            </a:r>
          </a:p>
          <a:p>
            <a:pPr marL="171450" indent="-171450">
              <a:buFontTx/>
              <a:buChar char="-"/>
            </a:pPr>
            <a:endParaRPr lang="es-ES" dirty="0"/>
          </a:p>
        </p:txBody>
      </p:sp>
      <p:sp>
        <p:nvSpPr>
          <p:cNvPr id="4" name="3 Marcador de número de diapositiva"/>
          <p:cNvSpPr>
            <a:spLocks noGrp="1"/>
          </p:cNvSpPr>
          <p:nvPr>
            <p:ph type="sldNum" sz="quarter" idx="10"/>
          </p:nvPr>
        </p:nvSpPr>
        <p:spPr/>
        <p:txBody>
          <a:bodyPr/>
          <a:lstStyle/>
          <a:p>
            <a:fld id="{3934A0A5-6F74-4472-A321-2F32613E8FFF}" type="slidenum">
              <a:rPr lang="es-ES" smtClean="0"/>
              <a:pPr/>
              <a:t>1</a:t>
            </a:fld>
            <a:endParaRPr lang="es-ES"/>
          </a:p>
        </p:txBody>
      </p:sp>
    </p:spTree>
    <p:extLst>
      <p:ext uri="{BB962C8B-B14F-4D97-AF65-F5344CB8AC3E}">
        <p14:creationId xmlns:p14="http://schemas.microsoft.com/office/powerpoint/2010/main" val="87045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Then, in the third part, I’ll introduce a novel approach for </a:t>
            </a:r>
            <a:r>
              <a:rPr lang="en-GB" sz="1200" b="0" i="0" u="none" strike="noStrike" kern="1200" baseline="0" dirty="0" smtClean="0">
                <a:solidFill>
                  <a:schemeClr val="tx1"/>
                </a:solidFill>
                <a:latin typeface="+mn-lt"/>
                <a:ea typeface="+mn-ea"/>
                <a:cs typeface="+mn-cs"/>
              </a:rPr>
              <a:t>evolving representations based on dynamic programming </a:t>
            </a:r>
            <a:r>
              <a:rPr lang="en-US" sz="1200" b="0" i="0" u="none" strike="noStrike" kern="1200" baseline="0" dirty="0" smtClean="0">
                <a:solidFill>
                  <a:schemeClr val="tx1"/>
                </a:solidFill>
                <a:latin typeface="+mn-lt"/>
                <a:ea typeface="+mn-ea"/>
                <a:cs typeface="+mn-cs"/>
              </a:rPr>
              <a:t>and generative models for action recognition.</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10</a:t>
            </a:fld>
            <a:endParaRPr lang="es-ES"/>
          </a:p>
        </p:txBody>
      </p:sp>
    </p:spTree>
    <p:extLst>
      <p:ext uri="{BB962C8B-B14F-4D97-AF65-F5344CB8AC3E}">
        <p14:creationId xmlns:p14="http://schemas.microsoft.com/office/powerpoint/2010/main" val="98966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Finally, in</a:t>
            </a:r>
            <a:r>
              <a:rPr lang="en-US" baseline="0" noProof="0" dirty="0" smtClean="0"/>
              <a:t> the last part I’ll </a:t>
            </a:r>
            <a:r>
              <a:rPr lang="en-US" baseline="0" noProof="0" dirty="0" err="1" smtClean="0"/>
              <a:t>expain</a:t>
            </a:r>
            <a:r>
              <a:rPr lang="en-US" baseline="0" noProof="0" dirty="0" smtClean="0"/>
              <a:t> an application case of an interdisciplinary approach we dealt for analyzing real conversations in a very particular context, learning behavioral cues abstracted from multimodal descriptors.</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11</a:t>
            </a:fld>
            <a:endParaRPr lang="es-ES"/>
          </a:p>
        </p:txBody>
      </p:sp>
    </p:spTree>
    <p:extLst>
      <p:ext uri="{BB962C8B-B14F-4D97-AF65-F5344CB8AC3E}">
        <p14:creationId xmlns:p14="http://schemas.microsoft.com/office/powerpoint/2010/main" val="2941153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These are the</a:t>
            </a:r>
            <a:r>
              <a:rPr lang="en-US" baseline="0" noProof="0" dirty="0" smtClean="0"/>
              <a:t> </a:t>
            </a:r>
            <a:r>
              <a:rPr lang="en-US" noProof="0" dirty="0" smtClean="0"/>
              <a:t>parts of the thesis</a:t>
            </a:r>
            <a:r>
              <a:rPr lang="en-US" baseline="0" noProof="0" dirty="0" smtClean="0"/>
              <a:t>, and I’ll start with the state of the art covering the key aspects of all parts, </a:t>
            </a:r>
            <a:r>
              <a:rPr lang="en-US" noProof="0" dirty="0" smtClean="0"/>
              <a:t>from</a:t>
            </a:r>
            <a:r>
              <a:rPr lang="en-US" baseline="0" noProof="0" dirty="0" smtClean="0"/>
              <a:t> static to dynamic approaches and, finally, the literature related to our application case.</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12</a:t>
            </a:fld>
            <a:endParaRPr lang="es-ES"/>
          </a:p>
        </p:txBody>
      </p:sp>
    </p:spTree>
    <p:extLst>
      <p:ext uri="{BB962C8B-B14F-4D97-AF65-F5344CB8AC3E}">
        <p14:creationId xmlns:p14="http://schemas.microsoft.com/office/powerpoint/2010/main" val="136459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GB" noProof="0" dirty="0" smtClean="0"/>
              <a:t>So</a:t>
            </a:r>
            <a:r>
              <a:rPr lang="en-GB" baseline="0" noProof="0" dirty="0" smtClean="0"/>
              <a:t> le</a:t>
            </a:r>
            <a:r>
              <a:rPr lang="en-GB" noProof="0" dirty="0" smtClean="0"/>
              <a:t>t's now focus on the first part of Evolving Visual Representations.</a:t>
            </a:r>
            <a:r>
              <a:rPr lang="en-GB" baseline="0" noProof="0" dirty="0" smtClean="0"/>
              <a:t> </a:t>
            </a:r>
            <a:r>
              <a:rPr lang="en-GB" noProof="0" dirty="0" smtClean="0"/>
              <a:t>(</a:t>
            </a:r>
            <a:r>
              <a:rPr lang="en-GB" noProof="0" dirty="0" err="1" smtClean="0"/>
              <a:t>gluc</a:t>
            </a:r>
            <a:r>
              <a:rPr lang="en-GB" noProof="0" dirty="0" smtClean="0"/>
              <a:t>?)</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13</a:t>
            </a:fld>
            <a:endParaRPr lang="es-ES"/>
          </a:p>
        </p:txBody>
      </p:sp>
    </p:spTree>
    <p:extLst>
      <p:ext uri="{BB962C8B-B14F-4D97-AF65-F5344CB8AC3E}">
        <p14:creationId xmlns:p14="http://schemas.microsoft.com/office/powerpoint/2010/main" val="3163760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Going towards</a:t>
            </a:r>
            <a:r>
              <a:rPr lang="en-US" baseline="0" noProof="0" dirty="0" smtClean="0"/>
              <a:t> the Bag of Visual Words, one have to explore from […]</a:t>
            </a:r>
          </a:p>
          <a:p>
            <a:pPr marL="171450" indent="-171450">
              <a:buFontTx/>
              <a:buChar char="-"/>
            </a:pPr>
            <a:r>
              <a:rPr lang="en-GB" sz="1200" b="0" i="0" u="none" strike="noStrike" kern="1200" baseline="0" dirty="0" smtClean="0">
                <a:solidFill>
                  <a:schemeClr val="tx1"/>
                </a:solidFill>
                <a:latin typeface="+mn-lt"/>
                <a:ea typeface="+mn-ea"/>
                <a:cs typeface="+mn-cs"/>
              </a:rPr>
              <a:t>Each document is represented using the frequency of appearance of each word in a dictionary.</a:t>
            </a:r>
            <a:endParaRPr lang="en-US" baseline="0" noProof="0" dirty="0" smtClean="0"/>
          </a:p>
          <a:p>
            <a:pPr marL="171450" indent="-171450">
              <a:buFontTx/>
              <a:buChar char="-"/>
            </a:pPr>
            <a:r>
              <a:rPr lang="en-US" baseline="0" noProof="0" dirty="0" smtClean="0"/>
              <a:t>This is one of the most common representations nowadays, though there a lot of variants on both the way to obtain x_{</a:t>
            </a:r>
            <a:r>
              <a:rPr lang="en-US" baseline="0" noProof="0" dirty="0" err="1" smtClean="0"/>
              <a:t>i,j</a:t>
            </a:r>
            <a:r>
              <a:rPr lang="en-US" baseline="0" noProof="0" dirty="0" smtClean="0"/>
              <a:t>} and to alleviate the effects of taking strong assumptions on the importance of the order of words.</a:t>
            </a:r>
          </a:p>
          <a:p>
            <a:pPr marL="171450" indent="-171450">
              <a:buFontTx/>
              <a:buChar char="-"/>
            </a:pPr>
            <a:r>
              <a:rPr lang="en-US" baseline="0" noProof="0" dirty="0" smtClean="0"/>
              <a:t>The features of the document are estimated by means of term-weighting schemes. </a:t>
            </a:r>
          </a:p>
          <a:p>
            <a:pPr marL="171450" indent="-171450">
              <a:buFontTx/>
              <a:buChar char="-"/>
            </a:pPr>
            <a:r>
              <a:rPr lang="en-US" baseline="0" noProof="0" dirty="0" smtClean="0"/>
              <a:t>Most common are TDR and TR, which consider local information and global information, respectively. What usually people do is to combine them, </a:t>
            </a:r>
          </a:p>
          <a:p>
            <a:pPr marL="171450" indent="-171450">
              <a:buFontTx/>
              <a:buChar char="-"/>
            </a:pPr>
            <a:r>
              <a:rPr lang="en-US" baseline="0" noProof="0" dirty="0" smtClean="0"/>
              <a:t>and t</a:t>
            </a:r>
            <a:r>
              <a:rPr lang="en-GB" dirty="0" smtClean="0"/>
              <a:t>he most common combination is term-frequency and inverse-document-frequency. However, </a:t>
            </a:r>
            <a:r>
              <a:rPr lang="en-GB" baseline="0" dirty="0" smtClean="0"/>
              <a:t>this</a:t>
            </a:r>
            <a:r>
              <a:rPr lang="en-GB" dirty="0" smtClean="0"/>
              <a:t> </a:t>
            </a:r>
            <a:r>
              <a:rPr lang="en-GB" dirty="0"/>
              <a:t>is not the best choice </a:t>
            </a:r>
            <a:r>
              <a:rPr lang="en-GB" dirty="0" smtClean="0"/>
              <a:t>in supervised learning because </a:t>
            </a:r>
            <a:r>
              <a:rPr lang="en-GB" dirty="0"/>
              <a:t>traditional schemes were originally proposed for unsupervised </a:t>
            </a:r>
            <a:r>
              <a:rPr lang="en-GB" dirty="0" smtClean="0"/>
              <a:t>problems.</a:t>
            </a:r>
          </a:p>
          <a:p>
            <a:pPr marL="0" indent="0">
              <a:buFontTx/>
              <a:buNone/>
            </a:pPr>
            <a:endParaRPr lang="en-US" baseline="0"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14</a:t>
            </a:fld>
            <a:endParaRPr lang="es-ES"/>
          </a:p>
        </p:txBody>
      </p:sp>
    </p:spTree>
    <p:extLst>
      <p:ext uri="{BB962C8B-B14F-4D97-AF65-F5344CB8AC3E}">
        <p14:creationId xmlns:p14="http://schemas.microsoft.com/office/powerpoint/2010/main" val="808456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smtClean="0"/>
              <a:t>How does it work in CV? The word become a prototypical visual pattern simplified from the original visual descriptors. Here I mention a few.</a:t>
            </a:r>
          </a:p>
          <a:p>
            <a:pPr marL="171450" indent="-171450">
              <a:buFontTx/>
              <a:buChar char="-"/>
            </a:pPr>
            <a:r>
              <a:rPr lang="en-GB" dirty="0" smtClean="0"/>
              <a:t>The general process is to decompose images by means of grids, sliding windows, detection of corners, or salient regions. Then, clustering of</a:t>
            </a:r>
            <a:r>
              <a:rPr lang="en-GB" baseline="0" dirty="0" smtClean="0"/>
              <a:t> these descriptions to obtain a histogram that </a:t>
            </a:r>
            <a:r>
              <a:rPr lang="en-GB" sz="1200" b="0" i="0" u="none" strike="noStrike" kern="1200" baseline="0" dirty="0" smtClean="0">
                <a:solidFill>
                  <a:schemeClr val="tx1"/>
                </a:solidFill>
                <a:latin typeface="+mn-lt"/>
                <a:ea typeface="+mn-ea"/>
                <a:cs typeface="+mn-cs"/>
              </a:rPr>
              <a:t>accounts for the occurrences of visual words in the image.</a:t>
            </a:r>
          </a:p>
          <a:p>
            <a:pPr marL="171450" indent="-171450">
              <a:buFontTx/>
              <a:buChar char="-"/>
            </a:pPr>
            <a:r>
              <a:rPr lang="en-GB" sz="1200" b="0" i="0" u="none" strike="noStrike" kern="1200" baseline="0" noProof="0" dirty="0" smtClean="0">
                <a:solidFill>
                  <a:schemeClr val="tx1"/>
                </a:solidFill>
                <a:latin typeface="+mn-lt"/>
                <a:ea typeface="+mn-ea"/>
                <a:cs typeface="+mn-cs"/>
              </a:rPr>
              <a:t>So what is crucial to success on the selection of proper bag of visual words representations? It depends on different aspects such as […] where to model our chosen representation.</a:t>
            </a:r>
          </a:p>
          <a:p>
            <a:pPr marL="171450" indent="-171450">
              <a:buFontTx/>
              <a:buChar char="-"/>
            </a:pPr>
            <a:r>
              <a:rPr lang="en-GB" sz="1200" b="0" i="0" u="none" strike="noStrike" kern="1200" baseline="0" noProof="0" dirty="0" smtClean="0">
                <a:solidFill>
                  <a:schemeClr val="tx1"/>
                </a:solidFill>
                <a:latin typeface="+mn-lt"/>
                <a:ea typeface="+mn-ea"/>
                <a:cs typeface="+mn-cs"/>
              </a:rPr>
              <a:t>Actually, including </a:t>
            </a:r>
            <a:r>
              <a:rPr lang="en-GB" sz="1200" b="0" i="0" u="none" strike="noStrike" kern="1200" baseline="0" noProof="0" dirty="0" err="1" smtClean="0">
                <a:solidFill>
                  <a:schemeClr val="tx1"/>
                </a:solidFill>
                <a:latin typeface="+mn-lt"/>
                <a:ea typeface="+mn-ea"/>
                <a:cs typeface="+mn-cs"/>
              </a:rPr>
              <a:t>spatio</a:t>
            </a:r>
            <a:r>
              <a:rPr lang="en-GB" sz="1200" b="0" i="0" u="none" strike="noStrike" kern="1200" baseline="0" noProof="0" dirty="0" smtClean="0">
                <a:solidFill>
                  <a:schemeClr val="tx1"/>
                </a:solidFill>
                <a:latin typeface="+mn-lt"/>
                <a:ea typeface="+mn-ea"/>
                <a:cs typeface="+mn-cs"/>
              </a:rPr>
              <a:t>-temporal information into these representations leads to better performance in several domains, such as learning human actions.</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15</a:t>
            </a:fld>
            <a:endParaRPr lang="es-ES"/>
          </a:p>
        </p:txBody>
      </p:sp>
    </p:spTree>
    <p:extLst>
      <p:ext uri="{BB962C8B-B14F-4D97-AF65-F5344CB8AC3E}">
        <p14:creationId xmlns:p14="http://schemas.microsoft.com/office/powerpoint/2010/main" val="25138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On the other hand EA has been widely</a:t>
            </a:r>
            <a:r>
              <a:rPr lang="en-US" baseline="0" noProof="0" dirty="0" smtClean="0"/>
              <a:t> used in the literature of CV.</a:t>
            </a:r>
          </a:p>
          <a:p>
            <a:pPr marL="171450" indent="-171450">
              <a:buFontTx/>
              <a:buChar char="-"/>
            </a:pPr>
            <a:r>
              <a:rPr lang="en-US" baseline="0" noProof="0" dirty="0" smtClean="0"/>
              <a:t>In particular, we refer to GA, whose purpose was very promising in artificial intelligence as a search heuristic […]</a:t>
            </a:r>
          </a:p>
          <a:p>
            <a:pPr marL="171450" indent="-171450">
              <a:buFontTx/>
              <a:buChar char="-"/>
            </a:pPr>
            <a:r>
              <a:rPr lang="en-US" baseline="0" noProof="0" dirty="0" smtClean="0"/>
              <a:t>Then, GP are used to learn and evolve […] for obtaining richer </a:t>
            </a:r>
            <a:r>
              <a:rPr lang="en-US" baseline="0" noProof="0" dirty="0" err="1" smtClean="0"/>
              <a:t>BoVW</a:t>
            </a:r>
            <a:r>
              <a:rPr lang="en-US" baseline="0" noProof="0" dirty="0" smtClean="0"/>
              <a:t> representations. It has been applied to several domains such as action recognition by means of evolving interest-point detectors.</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16</a:t>
            </a:fld>
            <a:endParaRPr lang="es-ES"/>
          </a:p>
        </p:txBody>
      </p:sp>
    </p:spTree>
    <p:extLst>
      <p:ext uri="{BB962C8B-B14F-4D97-AF65-F5344CB8AC3E}">
        <p14:creationId xmlns:p14="http://schemas.microsoft.com/office/powerpoint/2010/main" val="1385309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General flow diagram for an evolutionary computation framework</a:t>
            </a:r>
            <a:r>
              <a:rPr lang="en-US" baseline="0" noProof="0" dirty="0" smtClean="0"/>
              <a:t>.</a:t>
            </a:r>
          </a:p>
          <a:p>
            <a:pPr marL="0" indent="0">
              <a:buFontTx/>
              <a:buNone/>
            </a:pPr>
            <a:r>
              <a:rPr lang="en-US" baseline="0" noProof="0" dirty="0" smtClean="0"/>
              <a:t>1) Initial step of initialization of individuals of the population, usually an stochastic process.</a:t>
            </a:r>
          </a:p>
          <a:p>
            <a:pPr marL="0" indent="0">
              <a:buFontTx/>
              <a:buNone/>
            </a:pPr>
            <a:r>
              <a:rPr lang="en-US" baseline="0" noProof="0" dirty="0" smtClean="0"/>
              <a:t>2) Then we have the main loop, where as the terminating conditions are not satisfied, the population is evaluated, selected, reproduced or varied, and the parameters are adapted to our method, as well as the structures where to perform the search.</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17</a:t>
            </a:fld>
            <a:endParaRPr lang="es-ES"/>
          </a:p>
        </p:txBody>
      </p:sp>
    </p:spTree>
    <p:extLst>
      <p:ext uri="{BB962C8B-B14F-4D97-AF65-F5344CB8AC3E}">
        <p14:creationId xmlns:p14="http://schemas.microsoft.com/office/powerpoint/2010/main" val="833966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Going deeper</a:t>
            </a:r>
            <a:r>
              <a:rPr lang="en-US" baseline="0" noProof="0" dirty="0" smtClean="0"/>
              <a:t> into the t</a:t>
            </a:r>
            <a:r>
              <a:rPr lang="en-US" noProof="0" dirty="0" smtClean="0"/>
              <a:t>axonomy of the</a:t>
            </a:r>
            <a:r>
              <a:rPr lang="en-US" baseline="0" noProof="0" dirty="0" smtClean="0"/>
              <a:t> framework, we can see the main criteria which are taken at each step. </a:t>
            </a:r>
          </a:p>
          <a:p>
            <a:pPr marL="171450" indent="-171450">
              <a:buFontTx/>
              <a:buChar char="-"/>
            </a:pPr>
            <a:r>
              <a:rPr lang="en-US" baseline="0" noProof="0" dirty="0" smtClean="0"/>
              <a:t>In practice, probably the most common ones are: Organizing…, Modelling…, Predicting regions to focalize the search, and usually update parameters and save the model structures. For example, to consider the next generation of </a:t>
            </a:r>
            <a:r>
              <a:rPr lang="en-US" baseline="0" noProof="0" dirty="0" err="1" smtClean="0"/>
              <a:t>offsprings</a:t>
            </a:r>
            <a:r>
              <a:rPr lang="en-US" baseline="0" noProof="0" dirty="0" smtClean="0"/>
              <a:t>.</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18</a:t>
            </a:fld>
            <a:endParaRPr lang="es-ES"/>
          </a:p>
        </p:txBody>
      </p:sp>
    </p:spTree>
    <p:extLst>
      <p:ext uri="{BB962C8B-B14F-4D97-AF65-F5344CB8AC3E}">
        <p14:creationId xmlns:p14="http://schemas.microsoft.com/office/powerpoint/2010/main" val="2875337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The learning</a:t>
            </a:r>
            <a:r>
              <a:rPr lang="en-US" baseline="0" noProof="0" dirty="0" smtClean="0"/>
              <a:t> of evolved t</a:t>
            </a:r>
            <a:r>
              <a:rPr lang="en-US" noProof="0" dirty="0" smtClean="0"/>
              <a:t>erm</a:t>
            </a:r>
            <a:r>
              <a:rPr lang="en-US" baseline="0" noProof="0" dirty="0" smtClean="0"/>
              <a:t>-weighting schemes have been also explored in IR, text categorization, and weakly for image representations.</a:t>
            </a:r>
          </a:p>
          <a:p>
            <a:pPr marL="171450" indent="-171450">
              <a:buFontTx/>
              <a:buChar char="-"/>
            </a:pPr>
            <a:r>
              <a:rPr lang="en-US" noProof="0" dirty="0" smtClean="0"/>
              <a:t>However,</a:t>
            </a:r>
            <a:r>
              <a:rPr lang="en-US" baseline="0" noProof="0" dirty="0" smtClean="0"/>
              <a:t> i</a:t>
            </a:r>
            <a:r>
              <a:rPr lang="en-US" noProof="0" dirty="0" smtClean="0"/>
              <a:t>t still remains unknown how good can be</a:t>
            </a:r>
            <a:r>
              <a:rPr lang="en-US" baseline="0" noProof="0" dirty="0" smtClean="0"/>
              <a:t> </a:t>
            </a:r>
            <a:r>
              <a:rPr lang="en-US" noProof="0" dirty="0" smtClean="0"/>
              <a:t>the role of T</a:t>
            </a:r>
            <a:r>
              <a:rPr lang="en-US" baseline="0" noProof="0" dirty="0" smtClean="0"/>
              <a:t>WS in different domains.</a:t>
            </a:r>
            <a:endParaRPr lang="en-US" noProof="0" dirty="0" smtClean="0"/>
          </a:p>
          <a:p>
            <a:pPr marL="171450" indent="-171450">
              <a:buFontTx/>
              <a:buChar char="-"/>
            </a:pPr>
            <a:r>
              <a:rPr lang="en-US" baseline="0" noProof="0" dirty="0" smtClean="0"/>
              <a:t>In particular, whether the combination of a set of visual primitives can evolve TWS by means of GP.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baseline="0" noProof="0" dirty="0" smtClean="0">
                <a:solidFill>
                  <a:schemeClr val="tx1"/>
                </a:solidFill>
                <a:latin typeface="+mn-lt"/>
                <a:ea typeface="+mn-ea"/>
                <a:cs typeface="+mn-cs"/>
              </a:rPr>
              <a:t>And also whether TWS are capable of learning </a:t>
            </a:r>
            <a:r>
              <a:rPr lang="en-GB" sz="1200" b="0" i="0" u="none" strike="noStrike" kern="1200" baseline="0" noProof="0" dirty="0" err="1" smtClean="0">
                <a:solidFill>
                  <a:schemeClr val="tx1"/>
                </a:solidFill>
                <a:latin typeface="+mn-lt"/>
                <a:ea typeface="+mn-ea"/>
                <a:cs typeface="+mn-cs"/>
              </a:rPr>
              <a:t>spatio</a:t>
            </a:r>
            <a:r>
              <a:rPr lang="en-GB" sz="1200" b="0" i="0" u="none" strike="noStrike" kern="1200" baseline="0" noProof="0" dirty="0" smtClean="0">
                <a:solidFill>
                  <a:schemeClr val="tx1"/>
                </a:solidFill>
                <a:latin typeface="+mn-lt"/>
                <a:ea typeface="+mn-ea"/>
                <a:cs typeface="+mn-cs"/>
              </a:rPr>
              <a:t>-temporal representations.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19</a:t>
            </a:fld>
            <a:endParaRPr lang="es-ES"/>
          </a:p>
        </p:txBody>
      </p:sp>
    </p:spTree>
    <p:extLst>
      <p:ext uri="{BB962C8B-B14F-4D97-AF65-F5344CB8AC3E}">
        <p14:creationId xmlns:p14="http://schemas.microsoft.com/office/powerpoint/2010/main" val="294320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noProof="0" dirty="0" smtClean="0"/>
              <a:t>Motivation relies</a:t>
            </a:r>
            <a:r>
              <a:rPr lang="en-GB" baseline="0" noProof="0" dirty="0" smtClean="0"/>
              <a:t> on the fact that humans are experts on performing many tasks they have learned to do. </a:t>
            </a:r>
          </a:p>
          <a:p>
            <a:pPr marL="171450" indent="-171450">
              <a:buFontTx/>
              <a:buChar char="-"/>
            </a:pPr>
            <a:r>
              <a:rPr lang="en-GB" baseline="0" noProof="0" dirty="0" smtClean="0"/>
              <a:t>Reviewing the growth of AI during the last century, one can note that machines has achieved to do complex things like this one (video1).</a:t>
            </a:r>
          </a:p>
          <a:p>
            <a:pPr marL="171450" indent="-171450">
              <a:buFontTx/>
              <a:buChar char="-"/>
            </a:pPr>
            <a:r>
              <a:rPr lang="en-GB" baseline="0" noProof="0" dirty="0" smtClean="0"/>
              <a:t>Which involve not only to understand objects and scenes from images but also to describe them.</a:t>
            </a:r>
          </a:p>
          <a:p>
            <a:pPr marL="171450" indent="-171450">
              <a:buFontTx/>
              <a:buChar char="-"/>
            </a:pPr>
            <a:r>
              <a:rPr lang="en-GB" baseline="0" noProof="0" dirty="0" smtClean="0"/>
              <a:t>Of course, computers still make some mistakes like here. So you can imagine the complexity or such tasks as describing art or sculptures, even though machines are able to recognize them already.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noProof="0" dirty="0" smtClean="0"/>
              <a:t>But what is important is that we have a better understanding of human learning so as to be able to teach machines for doing these tasks in a similar way we know we perform them. And these achievements involve m</a:t>
            </a:r>
            <a:r>
              <a:rPr lang="en-GB" noProof="0" dirty="0" smtClean="0"/>
              <a:t>ultidisciplinary</a:t>
            </a:r>
            <a:r>
              <a:rPr lang="en-GB" baseline="0" noProof="0" dirty="0" smtClean="0"/>
              <a:t> research such as CV, ML, NLP.</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These tasks imply the analysis of many content: images, objects, scene, interactions… that are present in many domains.</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a:t>
            </a:fld>
            <a:endParaRPr lang="es-ES"/>
          </a:p>
        </p:txBody>
      </p:sp>
    </p:spTree>
    <p:extLst>
      <p:ext uri="{BB962C8B-B14F-4D97-AF65-F5344CB8AC3E}">
        <p14:creationId xmlns:p14="http://schemas.microsoft.com/office/powerpoint/2010/main" val="1832077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As we have explained before, […].</a:t>
            </a:r>
            <a:r>
              <a:rPr lang="en-US" baseline="0" noProof="0" dirty="0" smtClean="0"/>
              <a:t> </a:t>
            </a:r>
          </a:p>
          <a:p>
            <a:pPr marL="171450" indent="-171450">
              <a:buFontTx/>
              <a:buChar char="-"/>
            </a:pPr>
            <a:r>
              <a:rPr lang="en-US" baseline="0" noProof="0" dirty="0" smtClean="0"/>
              <a:t>So that standard […], And the most common representation consists of a histogram […]</a:t>
            </a:r>
          </a:p>
          <a:p>
            <a:pPr marL="171450" indent="-171450">
              <a:buFontTx/>
              <a:buChar char="-"/>
            </a:pPr>
            <a:r>
              <a:rPr lang="en-US" baseline="0" noProof="0" dirty="0" smtClean="0"/>
              <a:t>Thus, it </a:t>
            </a:r>
            <a:r>
              <a:rPr lang="en-US" sz="1200" b="0" i="0" u="none" strike="noStrike" kern="1200" baseline="0" dirty="0" smtClean="0">
                <a:solidFill>
                  <a:schemeClr val="tx1"/>
                </a:solidFill>
                <a:latin typeface="+mn-lt"/>
                <a:ea typeface="+mn-ea"/>
                <a:cs typeface="+mn-cs"/>
              </a:rPr>
              <a:t>it is worth exploring […].</a:t>
            </a:r>
          </a:p>
          <a:p>
            <a:pPr marL="171450" indent="-171450">
              <a:buFontTx/>
              <a:buChar char="-"/>
            </a:pPr>
            <a:r>
              <a:rPr lang="en-US" noProof="0" dirty="0" smtClean="0"/>
              <a:t>More importantly,</a:t>
            </a:r>
            <a:r>
              <a:rPr lang="en-US" baseline="0" noProof="0" dirty="0" smtClean="0"/>
              <a:t> we focus on EA that are able to […]. This is to perform an exhaustive exploration of the search […]. </a:t>
            </a:r>
          </a:p>
          <a:p>
            <a:pPr marL="171450" indent="-171450">
              <a:buFontTx/>
              <a:buChar char="-"/>
            </a:pPr>
            <a:r>
              <a:rPr lang="en-US" baseline="0" noProof="0" dirty="0" smtClean="0"/>
              <a:t>Here is a list of the particular tasks we address: […]</a:t>
            </a: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20</a:t>
            </a:fld>
            <a:endParaRPr lang="es-ES"/>
          </a:p>
        </p:txBody>
      </p:sp>
    </p:spTree>
    <p:extLst>
      <p:ext uri="{BB962C8B-B14F-4D97-AF65-F5344CB8AC3E}">
        <p14:creationId xmlns:p14="http://schemas.microsoft.com/office/powerpoint/2010/main" val="391081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About the weighting schemes,</a:t>
            </a:r>
            <a:r>
              <a:rPr lang="en-US" baseline="0" noProof="0" dirty="0" smtClean="0"/>
              <a:t> in this table we can see a list of those used in text mining and IR. </a:t>
            </a:r>
          </a:p>
          <a:p>
            <a:pPr marL="0" indent="0">
              <a:buFontTx/>
              <a:buNone/>
            </a:pPr>
            <a:r>
              <a:rPr lang="en-US" baseline="0" noProof="0" dirty="0" smtClean="0"/>
              <a:t>I am not going to explain all of them, but one of the most common, which is the term-frequency times the inverse-document frequency, Basically, it describes the term-frequencies penalizing corpus-based frequency under this formula here.</a:t>
            </a:r>
          </a:p>
          <a:p>
            <a:pPr marL="0" indent="0">
              <a:buFontTx/>
              <a:buNone/>
            </a:pPr>
            <a:r>
              <a:rPr lang="en-US" baseline="0" noProof="0" dirty="0" smtClean="0"/>
              <a:t>Just a remaining of the nomenclature, where #(</a:t>
            </a:r>
            <a:r>
              <a:rPr lang="en-US" baseline="0" noProof="0" dirty="0" err="1" smtClean="0"/>
              <a:t>d_i,t_j</a:t>
            </a:r>
            <a:r>
              <a:rPr lang="en-US" baseline="0" noProof="0" dirty="0" smtClean="0"/>
              <a:t>) indicates </a:t>
            </a:r>
            <a:r>
              <a:rPr lang="en-US" sz="1200" b="0" i="0" u="none" strike="noStrike" kern="1200" baseline="0" dirty="0" smtClean="0">
                <a:solidFill>
                  <a:schemeClr val="tx1"/>
                </a:solidFill>
                <a:latin typeface="+mn-lt"/>
                <a:ea typeface="+mn-ea"/>
                <a:cs typeface="+mn-cs"/>
              </a:rPr>
              <a:t>the frequency of the term in a document and </a:t>
            </a:r>
            <a:r>
              <a:rPr lang="en-US" sz="1200" b="0" i="0" u="none" strike="noStrike" kern="1200" baseline="0" dirty="0" err="1" smtClean="0">
                <a:solidFill>
                  <a:schemeClr val="tx1"/>
                </a:solidFill>
                <a:latin typeface="+mn-lt"/>
                <a:ea typeface="+mn-ea"/>
                <a:cs typeface="+mn-cs"/>
              </a:rPr>
              <a:t>d_f</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t_f</a:t>
            </a:r>
            <a:r>
              <a:rPr lang="en-US" sz="1200" b="0" i="0" u="none" strike="noStrike" kern="1200" baseline="0" dirty="0" smtClean="0">
                <a:solidFill>
                  <a:schemeClr val="tx1"/>
                </a:solidFill>
                <a:latin typeface="+mn-lt"/>
                <a:ea typeface="+mn-ea"/>
                <a:cs typeface="+mn-cs"/>
              </a:rPr>
              <a:t>) the number of […] form the total number of training documents in the dataset.</a:t>
            </a:r>
          </a:p>
          <a:p>
            <a:pPr marL="0" indent="0">
              <a:buFontTx/>
              <a:buNone/>
            </a:pPr>
            <a:r>
              <a:rPr lang="en-US" sz="1200" b="0" i="0" u="none" strike="noStrike" kern="1200" baseline="0" noProof="0" dirty="0" smtClean="0">
                <a:solidFill>
                  <a:schemeClr val="tx1"/>
                </a:solidFill>
                <a:latin typeface="+mn-lt"/>
                <a:ea typeface="+mn-ea"/>
                <a:cs typeface="+mn-cs"/>
              </a:rPr>
              <a:t>Note that t</a:t>
            </a:r>
            <a:r>
              <a:rPr lang="en-GB" sz="1200" b="0" i="0" u="none" strike="noStrike" kern="1200" baseline="0" noProof="0" dirty="0" err="1" smtClean="0">
                <a:solidFill>
                  <a:schemeClr val="tx1"/>
                </a:solidFill>
                <a:latin typeface="+mn-lt"/>
                <a:ea typeface="+mn-ea"/>
                <a:cs typeface="+mn-cs"/>
              </a:rPr>
              <a:t>hese</a:t>
            </a:r>
            <a:r>
              <a:rPr lang="en-GB" sz="1200" b="0" i="0" u="none" strike="noStrike" kern="1200" baseline="0" noProof="0" dirty="0" smtClean="0">
                <a:solidFill>
                  <a:schemeClr val="tx1"/>
                </a:solidFill>
                <a:latin typeface="+mn-lt"/>
                <a:ea typeface="+mn-ea"/>
                <a:cs typeface="+mn-cs"/>
              </a:rPr>
              <a:t> alternatives aim at incorporating discriminative information into the representation by defining TR weights (second column here) that account for the discriminative power of terms.</a:t>
            </a:r>
            <a:endParaRPr lang="en-US" baseline="0" noProof="0" dirty="0" smtClean="0"/>
          </a:p>
          <a:p>
            <a:pPr marL="171450" indent="-171450">
              <a:buFontTx/>
              <a:buChar char="-"/>
            </a:pP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21</a:t>
            </a:fld>
            <a:endParaRPr lang="es-ES"/>
          </a:p>
        </p:txBody>
      </p:sp>
    </p:spTree>
    <p:extLst>
      <p:ext uri="{BB962C8B-B14F-4D97-AF65-F5344CB8AC3E}">
        <p14:creationId xmlns:p14="http://schemas.microsoft.com/office/powerpoint/2010/main" val="107076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noProof="0" dirty="0" smtClean="0"/>
              <a:t>The next stage is to design weighting schemes through EA, and</a:t>
            </a:r>
            <a:r>
              <a:rPr lang="en-GB" baseline="0" noProof="0" dirty="0" smtClean="0"/>
              <a:t> in particular GP, </a:t>
            </a:r>
            <a:r>
              <a:rPr lang="en-GB" noProof="0" dirty="0" smtClean="0"/>
              <a:t>whose common representations</a:t>
            </a:r>
            <a:r>
              <a:rPr lang="en-GB" baseline="0" noProof="0" dirty="0" smtClean="0"/>
              <a:t> of individuals within a </a:t>
            </a:r>
            <a:r>
              <a:rPr lang="en-GB" baseline="0" noProof="0" dirty="0" err="1" smtClean="0"/>
              <a:t>pouplation</a:t>
            </a:r>
            <a:r>
              <a:rPr lang="en-GB" baseline="0" noProof="0" dirty="0" smtClean="0"/>
              <a:t> are encoded as trees or graphs. For this purpose a GP will learn how to […], providing natural solutions, aiming at optimizing…].</a:t>
            </a:r>
          </a:p>
          <a:p>
            <a:pPr marL="171450" indent="-171450">
              <a:buFontTx/>
              <a:buChar char="-"/>
            </a:pPr>
            <a:r>
              <a:rPr lang="en-GB" noProof="0" dirty="0" smtClean="0"/>
              <a:t>This</a:t>
            </a:r>
            <a:r>
              <a:rPr lang="en-GB" baseline="0" noProof="0" dirty="0" smtClean="0"/>
              <a:t> is the </a:t>
            </a:r>
            <a:r>
              <a:rPr lang="en-GB" noProof="0" dirty="0" smtClean="0"/>
              <a:t>general diagram of the proposed approach. A set of primitives is extracted from the </a:t>
            </a:r>
            <a:r>
              <a:rPr lang="en-GB" noProof="0" dirty="0" err="1" smtClean="0"/>
              <a:t>BoVW</a:t>
            </a:r>
            <a:r>
              <a:rPr lang="en-GB" noProof="0" dirty="0" smtClean="0"/>
              <a:t> representation of training images,</a:t>
            </a:r>
            <a:r>
              <a:rPr lang="en-GB" baseline="0" noProof="0" dirty="0" smtClean="0"/>
              <a:t> </a:t>
            </a:r>
            <a:r>
              <a:rPr lang="en-GB" noProof="0" dirty="0" smtClean="0"/>
              <a:t>obtained by counting visual word occurrences. Next, they are feed into a genetic program that learns how to combine such primitives to generate a term-weighting scheme. The output of the genetic program is a way to represent images that has been learned automatically. Next, both training and test images are represented according to the learned scheme and, finally, a predictive model is learned and their performance evaluated.</a:t>
            </a:r>
          </a:p>
          <a:p>
            <a:pPr marL="171450" indent="-171450">
              <a:buFontTx/>
              <a:buChar char="-"/>
            </a:pPr>
            <a:r>
              <a:rPr lang="en-US" noProof="0" dirty="0" smtClean="0"/>
              <a:t>If</a:t>
            </a:r>
            <a:r>
              <a:rPr lang="en-US" baseline="0" noProof="0" dirty="0" smtClean="0"/>
              <a:t> we focus on the tree structure adopted for representing the individuals, </a:t>
            </a:r>
            <a:r>
              <a:rPr lang="en-GB" baseline="0" noProof="0" dirty="0" smtClean="0"/>
              <a:t>leafs correspond to primitives and non-terminal nodes correspond to operators by which primitives can be combined; in such a way that the evaluation of a tree leads to a term-weighting scheme</a:t>
            </a:r>
            <a:r>
              <a:rPr lang="en-US" baseline="0" noProof="0" dirty="0" smtClean="0"/>
              <a:t>. D</a:t>
            </a:r>
            <a:r>
              <a:rPr lang="en-GB" baseline="0" noProof="0" dirty="0" err="1" smtClean="0"/>
              <a:t>ashed</a:t>
            </a:r>
            <a:r>
              <a:rPr lang="en-GB" baseline="0" noProof="0" dirty="0" smtClean="0"/>
              <a:t> nodes represent operators (from the function set) and solid-line nodes indicate terminals; below the tree we show the term-weighting scheme derived from it, which includes </a:t>
            </a:r>
            <a:r>
              <a:rPr lang="en-GB" sz="1200" b="0" i="0" u="none" strike="noStrike" kern="1200" baseline="0" dirty="0" smtClean="0">
                <a:solidFill>
                  <a:schemeClr val="tx1"/>
                </a:solidFill>
                <a:latin typeface="+mn-lt"/>
                <a:ea typeface="+mn-ea"/>
                <a:cs typeface="+mn-cs"/>
              </a:rPr>
              <a:t>common/alternative weighting schemes in </a:t>
            </a:r>
            <a:r>
              <a:rPr lang="en-US" sz="1200" b="0" i="0" u="none" strike="noStrike" kern="1200" baseline="0" dirty="0" smtClean="0">
                <a:solidFill>
                  <a:schemeClr val="tx1"/>
                </a:solidFill>
                <a:latin typeface="+mn-lt"/>
                <a:ea typeface="+mn-ea"/>
                <a:cs typeface="+mn-cs"/>
              </a:rPr>
              <a:t>the search space of possible solutions (</a:t>
            </a:r>
            <a:r>
              <a:rPr lang="en-US" sz="1200" b="0" i="0" u="none" strike="noStrike" kern="1200" baseline="0" smtClean="0">
                <a:solidFill>
                  <a:schemeClr val="tx1"/>
                </a:solidFill>
                <a:latin typeface="+mn-lt"/>
                <a:ea typeface="+mn-ea"/>
                <a:cs typeface="+mn-cs"/>
              </a:rPr>
              <a:t>individuals).</a:t>
            </a: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22</a:t>
            </a:fld>
            <a:endParaRPr lang="es-ES"/>
          </a:p>
        </p:txBody>
      </p:sp>
    </p:spTree>
    <p:extLst>
      <p:ext uri="{BB962C8B-B14F-4D97-AF65-F5344CB8AC3E}">
        <p14:creationId xmlns:p14="http://schemas.microsoft.com/office/powerpoint/2010/main" val="3599879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Here are some examples of these</a:t>
            </a:r>
            <a:r>
              <a:rPr lang="en-US" baseline="0" noProof="0" dirty="0" smtClean="0"/>
              <a:t> common </a:t>
            </a:r>
            <a:r>
              <a:rPr lang="en-US" noProof="0" dirty="0" smtClean="0"/>
              <a:t>datasets used</a:t>
            </a:r>
            <a:r>
              <a:rPr lang="en-US" baseline="0" noProof="0" dirty="0" smtClean="0"/>
              <a:t> for categorization or classification of still images. Caltech-101, Adult image filtering, Birds and butterflies and Scene recognition.</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23</a:t>
            </a:fld>
            <a:endParaRPr lang="es-ES"/>
          </a:p>
        </p:txBody>
      </p:sp>
    </p:spTree>
    <p:extLst>
      <p:ext uri="{BB962C8B-B14F-4D97-AF65-F5344CB8AC3E}">
        <p14:creationId xmlns:p14="http://schemas.microsoft.com/office/powerpoint/2010/main" val="3408572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Here are some examples of the </a:t>
            </a:r>
            <a:r>
              <a:rPr lang="en-US" noProof="0" dirty="0" err="1" smtClean="0"/>
              <a:t>Montalbano</a:t>
            </a:r>
            <a:r>
              <a:rPr lang="en-US" noProof="0" dirty="0" smtClean="0"/>
              <a:t> and</a:t>
            </a:r>
            <a:r>
              <a:rPr lang="en-US" baseline="0" noProof="0" dirty="0" smtClean="0"/>
              <a:t> Microsoft Daily 3D datasets for recognizing sequence </a:t>
            </a:r>
            <a:r>
              <a:rPr lang="en-US" baseline="0" noProof="0" dirty="0" err="1" smtClean="0"/>
              <a:t>cateogiries</a:t>
            </a:r>
            <a:r>
              <a:rPr lang="en-US" baseline="0" noProof="0" dirty="0" smtClean="0"/>
              <a:t>.</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24</a:t>
            </a:fld>
            <a:endParaRPr lang="es-ES"/>
          </a:p>
        </p:txBody>
      </p:sp>
    </p:spTree>
    <p:extLst>
      <p:ext uri="{BB962C8B-B14F-4D97-AF65-F5344CB8AC3E}">
        <p14:creationId xmlns:p14="http://schemas.microsoft.com/office/powerpoint/2010/main" val="24231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dirty="0" smtClean="0"/>
              <a:t>Then,</a:t>
            </a:r>
            <a:r>
              <a:rPr lang="en-GB" baseline="0" dirty="0" smtClean="0"/>
              <a:t> for the experimental settings we used the same evaluation for every dataset:</a:t>
            </a:r>
          </a:p>
          <a:p>
            <a:pPr marL="171450" indent="-171450">
              <a:buFontTx/>
              <a:buChar char="-"/>
            </a:pPr>
            <a:r>
              <a:rPr lang="en-GB" baseline="0" dirty="0" smtClean="0"/>
              <a:t>The visual descriptors computed from the videos are the Pyramid […] from the VLFEAT toolbox.</a:t>
            </a:r>
          </a:p>
          <a:p>
            <a:pPr marL="171450" indent="-171450">
              <a:buFontTx/>
              <a:buChar char="-"/>
            </a:pPr>
            <a:r>
              <a:rPr lang="en-GB" baseline="0" dirty="0" smtClean="0"/>
              <a:t>[…]</a:t>
            </a:r>
          </a:p>
          <a:p>
            <a:pPr marL="171450" indent="-171450">
              <a:buFontTx/>
              <a:buChar char="-"/>
            </a:pPr>
            <a:r>
              <a:rPr lang="en-GB" baseline="0" dirty="0" smtClean="0"/>
              <a:t>These are the different datasets used and some brief info about them, where we can see that not all the terms of the vocabulary that define each class are used in </a:t>
            </a:r>
            <a:r>
              <a:rPr lang="en-GB" baseline="0" dirty="0" err="1" smtClean="0"/>
              <a:t>traning</a:t>
            </a:r>
            <a:r>
              <a:rPr lang="en-GB" baseline="0" dirty="0" smtClean="0"/>
              <a:t>.</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25</a:t>
            </a:fld>
            <a:endParaRPr lang="es-ES"/>
          </a:p>
        </p:txBody>
      </p:sp>
    </p:spTree>
    <p:extLst>
      <p:ext uri="{BB962C8B-B14F-4D97-AF65-F5344CB8AC3E}">
        <p14:creationId xmlns:p14="http://schemas.microsoft.com/office/powerpoint/2010/main" val="2620035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GB" dirty="0" smtClean="0"/>
              <a:t>Then, the fitness </a:t>
            </a:r>
            <a:r>
              <a:rPr lang="en-GB" baseline="0" dirty="0" smtClean="0"/>
              <a:t> goal is to […]</a:t>
            </a:r>
          </a:p>
          <a:p>
            <a:pPr marL="171450" indent="-171450">
              <a:buFontTx/>
              <a:buChar char="-"/>
            </a:pPr>
            <a:r>
              <a:rPr lang="en-GB" baseline="0" dirty="0" smtClean="0"/>
              <a:t>Learning from […]</a:t>
            </a:r>
            <a:endParaRPr lang="en-GB" dirty="0" smtClean="0"/>
          </a:p>
          <a:p>
            <a:pPr marL="171450" indent="-171450">
              <a:buFontTx/>
              <a:buChar char="-"/>
            </a:pPr>
            <a:r>
              <a:rPr lang="en-GB" dirty="0" smtClean="0"/>
              <a:t>For the default parameters of the GP</a:t>
            </a:r>
            <a:r>
              <a:rPr lang="en-GB" baseline="0" dirty="0" smtClean="0"/>
              <a:t> […]</a:t>
            </a:r>
            <a:r>
              <a:rPr lang="en-GB" dirty="0" smtClean="0"/>
              <a:t> (the parent selection consist of controlling the significant growth of genetic programming trees during the course of an evolutionary computation run. Lexicographic parsimony pressure modifies selection to prefer smaller trees only when </a:t>
            </a:r>
            <a:r>
              <a:rPr lang="en-GB" dirty="0" err="1" smtClean="0"/>
              <a:t>fitnesses</a:t>
            </a:r>
            <a:r>
              <a:rPr lang="en-GB" dirty="0" smtClean="0"/>
              <a:t> are equal (or equal in rank)).</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26</a:t>
            </a:fld>
            <a:endParaRPr lang="es-ES"/>
          </a:p>
        </p:txBody>
      </p:sp>
    </p:spTree>
    <p:extLst>
      <p:ext uri="{BB962C8B-B14F-4D97-AF65-F5344CB8AC3E}">
        <p14:creationId xmlns:p14="http://schemas.microsoft.com/office/powerpoint/2010/main" val="490745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These are the results for all the datasets obtained by</a:t>
            </a:r>
            <a:r>
              <a:rPr lang="en-US" baseline="0" noProof="0" dirty="0" smtClean="0"/>
              <a:t> averaging the f1 measure in the test partitions amongst the runs of the GP.</a:t>
            </a:r>
          </a:p>
          <a:p>
            <a:pPr marL="0" indent="0">
              <a:buFontTx/>
              <a:buNone/>
            </a:pPr>
            <a:r>
              <a:rPr lang="en-US" noProof="0" dirty="0" smtClean="0"/>
              <a:t>We can see that</a:t>
            </a:r>
            <a:r>
              <a:rPr lang="en-US" baseline="0" noProof="0" dirty="0" smtClean="0"/>
              <a:t> for all these datasets, learning the weighting schemes with GP gives a considerable better performance with respect to traditional and alternative weighting schemes. Also we provide the mathematical expressions of the learned TWS for every dataset, which correspond to the terminal set and the operators of the function set.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Standard descriptors were used for the datasets of still images. Specially the higher improvements are for the adult filtering dataset.</a:t>
            </a:r>
          </a:p>
          <a:p>
            <a:pPr marL="0" indent="0">
              <a:buFontTx/>
              <a:buNone/>
            </a:pPr>
            <a:r>
              <a:rPr lang="en-US" baseline="0" noProof="0" dirty="0" smtClean="0"/>
              <a:t>In particular, for </a:t>
            </a:r>
            <a:r>
              <a:rPr lang="en-US" baseline="0" noProof="0" dirty="0" err="1" smtClean="0"/>
              <a:t>Montalbano</a:t>
            </a:r>
            <a:r>
              <a:rPr lang="en-US" baseline="0" noProof="0" dirty="0" smtClean="0"/>
              <a:t> and </a:t>
            </a:r>
            <a:r>
              <a:rPr lang="en-US" baseline="0" noProof="0" dirty="0" err="1" smtClean="0"/>
              <a:t>MSRDaily</a:t>
            </a:r>
            <a:r>
              <a:rPr lang="en-US" baseline="0" noProof="0" dirty="0" smtClean="0"/>
              <a:t> the descriptors are themselves quite discriminative so that the improvement is marginal.</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27</a:t>
            </a:fld>
            <a:endParaRPr lang="es-ES"/>
          </a:p>
        </p:txBody>
      </p:sp>
    </p:spTree>
    <p:extLst>
      <p:ext uri="{BB962C8B-B14F-4D97-AF65-F5344CB8AC3E}">
        <p14:creationId xmlns:p14="http://schemas.microsoft.com/office/powerpoint/2010/main" val="1816297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Additionally, to see a qualitative analysis of the range of improvement, we show the absolute and relative […].</a:t>
            </a:r>
            <a:r>
              <a:rPr lang="en-US" baseline="0" noProof="0" dirty="0" smtClean="0"/>
              <a:t> </a:t>
            </a:r>
            <a:r>
              <a:rPr lang="en-US" noProof="0" dirty="0" smtClean="0"/>
              <a:t>We can</a:t>
            </a:r>
            <a:r>
              <a:rPr lang="en-US" baseline="0" noProof="0" dirty="0" smtClean="0"/>
              <a:t> observe clearly the little improvement of the sequence categorization datasets </a:t>
            </a:r>
            <a:r>
              <a:rPr lang="en-US" baseline="0" noProof="0" dirty="0" err="1" smtClean="0"/>
              <a:t>wrt</a:t>
            </a:r>
            <a:r>
              <a:rPr lang="en-US" baseline="0" noProof="0" dirty="0" smtClean="0"/>
              <a:t> to image categorization.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noProof="0" dirty="0" smtClean="0"/>
              <a:t>And,</a:t>
            </a:r>
            <a:r>
              <a:rPr lang="en-US" baseline="0" noProof="0" dirty="0" smtClean="0"/>
              <a:t> here a frequency of appearance of terminals for the GP given solutions. What is </a:t>
            </a:r>
            <a:r>
              <a:rPr lang="en-US" baseline="0" noProof="0" dirty="0" err="1" smtClean="0"/>
              <a:t>i</a:t>
            </a:r>
            <a:r>
              <a:rPr lang="en-GB" noProof="0" dirty="0" err="1" smtClean="0"/>
              <a:t>nteresting</a:t>
            </a:r>
            <a:r>
              <a:rPr lang="en-GB" noProof="0" dirty="0" smtClean="0"/>
              <a:t> is that even when these were the most chosen terminals by solutions returned with the GO, such terminals were significantly outperformed by the final learned TWS.</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28</a:t>
            </a:fld>
            <a:endParaRPr lang="es-ES"/>
          </a:p>
        </p:txBody>
      </p:sp>
    </p:spTree>
    <p:extLst>
      <p:ext uri="{BB962C8B-B14F-4D97-AF65-F5344CB8AC3E}">
        <p14:creationId xmlns:p14="http://schemas.microsoft.com/office/powerpoint/2010/main" val="1304903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This is the</a:t>
            </a:r>
            <a:r>
              <a:rPr lang="en-US" baseline="0" noProof="0" dirty="0" smtClean="0"/>
              <a:t> table with the terminal set from which weighting schemes can be obtained by the GP solutions. The weighting scheme chosen as the solution for the current generation is the one that maximize the classification performance given by the fitness function, where training documents are represented by the different weighting schemes determined from the individuals, and then k-fold cross validation is performed, employing SVM as the machine learning technique.</a:t>
            </a:r>
          </a:p>
          <a:p>
            <a:pPr marL="0" indent="0">
              <a:buFontTx/>
              <a:buNone/>
            </a:pPr>
            <a:r>
              <a:rPr lang="en-US" baseline="0" noProof="0" dirty="0" smtClean="0"/>
              <a:t>Standard genetic operators are used. Crossover consists of swapping subtrees between parents that are below the randomly chosen nodes.</a:t>
            </a:r>
            <a:r>
              <a:rPr lang="en-GB" sz="1200" b="0" i="0" u="none" strike="noStrike" kern="1200" baseline="0" dirty="0" smtClean="0">
                <a:solidFill>
                  <a:schemeClr val="tx1"/>
                </a:solidFill>
                <a:latin typeface="+mn-lt"/>
                <a:ea typeface="+mn-ea"/>
                <a:cs typeface="+mn-cs"/>
              </a:rPr>
              <a:t> For mutation, a node from the parent is identified and randomly replaced by another node.</a:t>
            </a: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29</a:t>
            </a:fld>
            <a:endParaRPr lang="es-ES"/>
          </a:p>
        </p:txBody>
      </p:sp>
    </p:spTree>
    <p:extLst>
      <p:ext uri="{BB962C8B-B14F-4D97-AF65-F5344CB8AC3E}">
        <p14:creationId xmlns:p14="http://schemas.microsoft.com/office/powerpoint/2010/main" val="1615803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baseline="0" noProof="0" dirty="0" smtClean="0"/>
              <a:t>One of these complex domains of interest is the analysis of humans, where one can build systems able to abstract mid level representations referred to human behaviour that is present in different domains under the hypothesis of that Language […]</a:t>
            </a:r>
          </a:p>
          <a:p>
            <a:pPr marL="0" indent="0">
              <a:buFontTx/>
              <a:buNone/>
            </a:pPr>
            <a:r>
              <a:rPr lang="en-GB" baseline="0" noProof="0" dirty="0" smtClean="0"/>
              <a:t>- This provide a way of interpreting multiple content coming form different contexts where humans appear.</a:t>
            </a:r>
          </a:p>
          <a:p>
            <a:pPr marL="0" indent="0">
              <a:buFontTx/>
              <a:buNone/>
            </a:pPr>
            <a:r>
              <a:rPr lang="en-GB" baseline="0" noProof="0" dirty="0" smtClean="0"/>
              <a:t>- Due the importance of these analyses, in this thesis we particularly exploit and propose methods paying special attention to the field of gesture and action recognition. Here are some examples with different contexts and analyses where to apply these feature extraction techniques. But, how is the feature extraction process done?</a:t>
            </a:r>
          </a:p>
          <a:p>
            <a:pPr marL="0" indent="0">
              <a:buFontTx/>
              <a:buNone/>
            </a:pPr>
            <a:endParaRPr lang="en-GB"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 (Considering the observational methodology of non-verbal language, the assumption is that we can use computers for capturing information that we, as humans, cannot pay full attention consciously, but that are actually crucial for a conversation process. In addition, the underlying hypothesis is that […]).</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a:t>
            </a:fld>
            <a:endParaRPr lang="es-ES"/>
          </a:p>
        </p:txBody>
      </p:sp>
    </p:spTree>
    <p:extLst>
      <p:ext uri="{BB962C8B-B14F-4D97-AF65-F5344CB8AC3E}">
        <p14:creationId xmlns:p14="http://schemas.microsoft.com/office/powerpoint/2010/main" val="2716054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Ok, so once an evolution of learning visual representations is presented,</a:t>
            </a:r>
            <a:r>
              <a:rPr lang="en-US" baseline="0" noProof="0" dirty="0" smtClean="0"/>
              <a:t> let’s start with the next part about learning […].</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30</a:t>
            </a:fld>
            <a:endParaRPr lang="es-ES"/>
          </a:p>
        </p:txBody>
      </p:sp>
    </p:spTree>
    <p:extLst>
      <p:ext uri="{BB962C8B-B14F-4D97-AF65-F5344CB8AC3E}">
        <p14:creationId xmlns:p14="http://schemas.microsoft.com/office/powerpoint/2010/main" val="1452553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Going back on</a:t>
            </a:r>
            <a:r>
              <a:rPr lang="en-US" baseline="0" noProof="0" dirty="0" smtClean="0"/>
              <a:t> how do we</a:t>
            </a:r>
            <a:r>
              <a:rPr lang="en-US" noProof="0" dirty="0" smtClean="0"/>
              <a:t> obtain representations based</a:t>
            </a:r>
            <a:r>
              <a:rPr lang="en-US" baseline="0" noProof="0" dirty="0" smtClean="0"/>
              <a:t> on</a:t>
            </a:r>
            <a:r>
              <a:rPr lang="en-US" noProof="0" dirty="0" smtClean="0"/>
              <a:t> </a:t>
            </a:r>
            <a:r>
              <a:rPr lang="en-US" noProof="0" dirty="0" err="1" smtClean="0"/>
              <a:t>BoVW</a:t>
            </a:r>
            <a:r>
              <a:rPr lang="en-US" noProof="0" dirty="0" smtClean="0"/>
              <a:t> one</a:t>
            </a:r>
            <a:r>
              <a:rPr lang="en-US" baseline="0" noProof="0" dirty="0" smtClean="0"/>
              <a:t> should consider that [...].  The problem is that </a:t>
            </a:r>
            <a:r>
              <a:rPr lang="en-US" noProof="0" dirty="0" smtClean="0"/>
              <a:t>the feature extraction</a:t>
            </a:r>
            <a:r>
              <a:rPr lang="en-US" baseline="0" noProof="0" dirty="0" smtClean="0"/>
              <a:t> process in a large number of </a:t>
            </a:r>
            <a:r>
              <a:rPr lang="en-US" baseline="0" noProof="0" dirty="0" err="1" smtClean="0"/>
              <a:t>imatges</a:t>
            </a:r>
            <a:r>
              <a:rPr lang="en-US" baseline="0" noProof="0" dirty="0" smtClean="0"/>
              <a:t> is sometimes expensive in terms of computation.</a:t>
            </a:r>
          </a:p>
          <a:p>
            <a:pPr marL="171450" indent="-171450">
              <a:buFontTx/>
              <a:buChar char="-"/>
            </a:pPr>
            <a:r>
              <a:rPr lang="en-US" sz="1200" b="0" i="0" u="none" strike="noStrike" kern="1200" baseline="0" noProof="0" dirty="0" smtClean="0">
                <a:solidFill>
                  <a:schemeClr val="tx1"/>
                </a:solidFill>
                <a:latin typeface="+mn-lt"/>
                <a:ea typeface="+mn-ea"/>
                <a:cs typeface="+mn-cs"/>
              </a:rPr>
              <a:t>In this sense, some compact devices allow to capture synchronized information of different modalities so as to obtain a new richer dimension from the scene such as the depth. New descriptors emerge, and the idea of […] has become crucial in many HCI applications.</a:t>
            </a:r>
          </a:p>
          <a:p>
            <a:pPr marL="171450" indent="-171450">
              <a:buFontTx/>
              <a:buChar char="-"/>
            </a:pPr>
            <a:r>
              <a:rPr lang="en-US" sz="1200" b="0" i="0" u="none" strike="noStrike" kern="1200" baseline="0" noProof="0" dirty="0" smtClean="0">
                <a:solidFill>
                  <a:schemeClr val="tx1"/>
                </a:solidFill>
                <a:latin typeface="+mn-lt"/>
                <a:ea typeface="+mn-ea"/>
                <a:cs typeface="+mn-cs"/>
              </a:rPr>
              <a:t>In particular, exploring the multimodal fusion of these features attempts to provide additional benefits on learning richer representations for gesture recognition.</a:t>
            </a:r>
          </a:p>
          <a:p>
            <a:pPr marL="171450" indent="-171450">
              <a:buFontTx/>
              <a:buChar char="-"/>
            </a:pPr>
            <a:r>
              <a:rPr lang="en-US" sz="1200" b="0" i="0" u="none" strike="noStrike" kern="1200" baseline="0" noProof="0" dirty="0" smtClean="0">
                <a:solidFill>
                  <a:schemeClr val="tx1"/>
                </a:solidFill>
                <a:latin typeface="+mn-lt"/>
                <a:ea typeface="+mn-ea"/>
                <a:cs typeface="+mn-cs"/>
              </a:rPr>
              <a:t>This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31</a:t>
            </a:fld>
            <a:endParaRPr lang="es-ES"/>
          </a:p>
        </p:txBody>
      </p:sp>
    </p:spTree>
    <p:extLst>
      <p:ext uri="{BB962C8B-B14F-4D97-AF65-F5344CB8AC3E}">
        <p14:creationId xmlns:p14="http://schemas.microsoft.com/office/powerpoint/2010/main" val="680848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lnSpcReduction="10000"/>
          </a:bodyPr>
          <a:lstStyle/>
          <a:p>
            <a:pPr marL="0" indent="0">
              <a:buFontTx/>
              <a:buNone/>
            </a:pPr>
            <a:r>
              <a:rPr lang="en-US" noProof="0" dirty="0" smtClean="0"/>
              <a:t>Thus, here we propose a</a:t>
            </a:r>
            <a:r>
              <a:rPr lang="en-US" baseline="0" noProof="0" dirty="0" smtClean="0"/>
              <a:t> gesture representation based on </a:t>
            </a:r>
            <a:r>
              <a:rPr lang="en-US" baseline="0" noProof="0" dirty="0" err="1" smtClean="0"/>
              <a:t>BoVDW</a:t>
            </a:r>
            <a:r>
              <a:rPr lang="en-US" baseline="0" noProof="0" dirty="0" smtClean="0"/>
              <a:t>, </a:t>
            </a:r>
          </a:p>
          <a:p>
            <a:pPr marL="171450" indent="-171450">
              <a:buFontTx/>
              <a:buChar char="-"/>
            </a:pPr>
            <a:r>
              <a:rPr lang="en-US" baseline="0" noProof="0" dirty="0" smtClean="0"/>
              <a:t>t</a:t>
            </a:r>
            <a:r>
              <a:rPr lang="en-US" noProof="0" dirty="0" smtClean="0"/>
              <a:t>he first</a:t>
            </a:r>
            <a:r>
              <a:rPr lang="en-US" baseline="0" noProof="0" dirty="0" smtClean="0"/>
              <a:t> step consists of selecting a set of points in the images with relevant properties, in this case we use the well-known STIP descriptor as the extension of the Harris detector in the temporal dimension, separately in RGB and Depth volumes.</a:t>
            </a:r>
          </a:p>
          <a:p>
            <a:pPr marL="171450" indent="-171450">
              <a:buFontTx/>
              <a:buChar char="-"/>
            </a:pPr>
            <a:r>
              <a:rPr lang="en-US" baseline="0" noProof="0" dirty="0" smtClean="0"/>
              <a:t>Next, the description of points detected, using several approaches such as oriented gradients or optical flow. </a:t>
            </a:r>
          </a:p>
          <a:p>
            <a:pPr marL="171450" indent="-171450">
              <a:buFontTx/>
              <a:buChar char="-"/>
            </a:pPr>
            <a:r>
              <a:rPr lang="en-US" baseline="0" noProof="0" dirty="0" smtClean="0"/>
              <a:t>In particular this approach uses a combination of two descriptors: view feature histogram and camera roll histogram. First describing the whole point cloud using VFH, which is variant to </a:t>
            </a:r>
            <a:r>
              <a:rPr lang="en-GB" baseline="0" noProof="0" dirty="0" smtClean="0"/>
              <a:t>object rotation around pitch and yaw axis, but invariant to the roll axis of the camera. Then, CRH that computes the </a:t>
            </a:r>
            <a:r>
              <a:rPr lang="en-US" sz="1200" b="0" i="0" u="none" strike="noStrike" kern="1200" baseline="0" dirty="0" smtClean="0">
                <a:solidFill>
                  <a:schemeClr val="tx1"/>
                </a:solidFill>
                <a:latin typeface="+mn-lt"/>
                <a:ea typeface="+mn-ea"/>
                <a:cs typeface="+mn-cs"/>
              </a:rPr>
              <a:t>orthographic </a:t>
            </a:r>
            <a:r>
              <a:rPr lang="en-GB" baseline="0" noProof="0" dirty="0" smtClean="0"/>
              <a:t>projection of the point cloud onto a plane that is orthogonal to the roll axis.</a:t>
            </a:r>
          </a:p>
          <a:p>
            <a:pPr marL="171450" indent="-171450">
              <a:buFontTx/>
              <a:buChar char="-"/>
            </a:pPr>
            <a:r>
              <a:rPr lang="en-GB" baseline="0" noProof="0" dirty="0" smtClean="0"/>
              <a:t>The vocabulary of visual and depth words is constructed using k-means clustering over each video query, from which we obtain the histogram of word occurrences. Then, spatiotemporal pyramids are applied to add geometrical and temporal information, dividing the video volume into separate bins that are computed with the points lying in each volume dimension and concatenating them with the general histogram.</a:t>
            </a:r>
          </a:p>
          <a:p>
            <a:pPr marL="171450" indent="-171450">
              <a:buFontTx/>
              <a:buChar char="-"/>
            </a:pPr>
            <a:r>
              <a:rPr lang="en-GB" baseline="0" noProof="0" dirty="0" smtClean="0"/>
              <a:t>In this case classification consists of a late fusion approach from the histograms belonging to each RGB and depth modalities separately using </a:t>
            </a:r>
            <a:r>
              <a:rPr lang="en-GB" baseline="0" noProof="0" dirty="0" err="1" smtClean="0"/>
              <a:t>kNN</a:t>
            </a:r>
            <a:r>
              <a:rPr lang="en-GB" baseline="0" noProof="0" dirty="0" smtClean="0"/>
              <a:t>, using the complementary of the histogram intersection as the distance.</a:t>
            </a:r>
          </a:p>
          <a:p>
            <a:pPr marL="171450" indent="-171450">
              <a:buFontTx/>
              <a:buChar char="-"/>
            </a:pPr>
            <a:r>
              <a:rPr lang="en-GB" baseline="0" noProof="0" dirty="0" smtClean="0"/>
              <a:t>The final distance between histograms for each modality is computed by means of a weighted sum of distances.</a:t>
            </a:r>
          </a:p>
          <a:p>
            <a:pPr marL="0" indent="0">
              <a:buFontTx/>
              <a:buNone/>
            </a:pPr>
            <a:r>
              <a:rPr lang="en-US" noProof="0" dirty="0" err="1" smtClean="0"/>
              <a:t>Entonces</a:t>
            </a:r>
            <a:r>
              <a:rPr lang="en-US" noProof="0" dirty="0" smtClean="0"/>
              <a:t>,</a:t>
            </a:r>
            <a:r>
              <a:rPr lang="en-US" baseline="0" noProof="0" dirty="0" smtClean="0"/>
              <a:t> </a:t>
            </a:r>
            <a:r>
              <a:rPr lang="en-US" baseline="0" noProof="0" dirty="0" err="1" smtClean="0"/>
              <a:t>métodos</a:t>
            </a:r>
            <a:r>
              <a:rPr lang="en-US" baseline="0" noProof="0" dirty="0" smtClean="0"/>
              <a:t> para </a:t>
            </a:r>
            <a:r>
              <a:rPr lang="en-US" baseline="0" noProof="0" dirty="0" err="1" smtClean="0"/>
              <a:t>reconocer</a:t>
            </a:r>
            <a:r>
              <a:rPr lang="en-US" baseline="0" noProof="0" dirty="0" smtClean="0"/>
              <a:t>.</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32</a:t>
            </a:fld>
            <a:endParaRPr lang="es-ES"/>
          </a:p>
        </p:txBody>
      </p:sp>
    </p:spTree>
    <p:extLst>
      <p:ext uri="{BB962C8B-B14F-4D97-AF65-F5344CB8AC3E}">
        <p14:creationId xmlns:p14="http://schemas.microsoft.com/office/powerpoint/2010/main" val="2201408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smtClean="0"/>
              <a:t>On the other hand, a common idea used in the context of gesture recognition […]</a:t>
            </a:r>
          </a:p>
          <a:p>
            <a:pPr marL="0" indent="0">
              <a:buFontTx/>
              <a:buNone/>
            </a:pPr>
            <a:r>
              <a:rPr lang="en-US" baseline="0" noProof="0" dirty="0" smtClean="0"/>
              <a:t>To divide a complex problem into a collection of simpler </a:t>
            </a:r>
            <a:r>
              <a:rPr lang="en-US" baseline="0" noProof="0" dirty="0" err="1" smtClean="0"/>
              <a:t>subproblems</a:t>
            </a:r>
            <a:r>
              <a:rPr lang="en-US" baseline="0" noProof="0" dirty="0" smtClean="0"/>
              <a:t>, which can be done efficiently with DP. In particular one of the most common methods used in the literature is DTW. However, this idea differs depending on whether the goal is to align or to detect sequences.</a:t>
            </a:r>
          </a:p>
          <a:p>
            <a:pPr marL="171450" indent="-171450">
              <a:buFontTx/>
              <a:buChar char="-"/>
            </a:pPr>
            <a:r>
              <a:rPr lang="en-US" noProof="0" dirty="0" smtClean="0"/>
              <a:t>For the general procedure, a</a:t>
            </a:r>
            <a:r>
              <a:rPr lang="en-US" baseline="0" noProof="0" dirty="0" smtClean="0"/>
              <a:t> matrix is computed by accumulating the distances amongst all element of the sequences, </a:t>
            </a:r>
          </a:p>
          <a:p>
            <a:pPr marL="171450" indent="-171450">
              <a:buFontTx/>
              <a:buChar char="-"/>
            </a:pPr>
            <a:r>
              <a:rPr lang="en-US" baseline="0" noProof="0" dirty="0" smtClean="0"/>
              <a:t>Then a warping path of minimum distances is constructed, whose last element value defines the cost of DTW. This is given as the result of aligning the two sequences.</a:t>
            </a:r>
          </a:p>
          <a:p>
            <a:pPr marL="171450" indent="-171450">
              <a:buFontTx/>
              <a:buChar char="-"/>
            </a:pPr>
            <a:r>
              <a:rPr lang="en-US" baseline="0" noProof="0" dirty="0" smtClean="0"/>
              <a:t>In case of </a:t>
            </a:r>
            <a:r>
              <a:rPr lang="en-US" i="0" baseline="0" noProof="0" dirty="0" smtClean="0"/>
              <a:t>detecting similar sequences within a very large sequence, the idea is to find a warping path whose cost is below that a given threshold. </a:t>
            </a:r>
          </a:p>
          <a:p>
            <a:pPr marL="171450" indent="-171450">
              <a:buFontTx/>
              <a:buChar char="-"/>
            </a:pPr>
            <a:r>
              <a:rPr lang="en-US" i="0" baseline="0" noProof="0" dirty="0" smtClean="0"/>
              <a:t>This is the same idea, but a backtracking algorithm starting from the last position is needed here (instead of the way done in the formula) so as to define the proper warping path. </a:t>
            </a:r>
          </a:p>
          <a:p>
            <a:pPr marL="171450" indent="-171450">
              <a:buFontTx/>
              <a:buChar char="-"/>
            </a:pPr>
            <a:r>
              <a:rPr lang="en-US" noProof="0" dirty="0" smtClean="0"/>
              <a:t>On the</a:t>
            </a:r>
            <a:r>
              <a:rPr lang="en-US" baseline="0" noProof="0" dirty="0" smtClean="0"/>
              <a:t> other hand, Generative or Probabilistic models embedded into these type DP frameworks in order to </a:t>
            </a:r>
            <a:r>
              <a:rPr lang="en-US" noProof="0" dirty="0" smtClean="0"/>
              <a:t>allow to handle with</a:t>
            </a:r>
            <a:r>
              <a:rPr lang="en-US" baseline="0" noProof="0" dirty="0" smtClean="0"/>
              <a:t> the high intra-class </a:t>
            </a:r>
            <a:r>
              <a:rPr lang="en-US" noProof="0" dirty="0" smtClean="0"/>
              <a:t>variability of sequences</a:t>
            </a:r>
            <a:r>
              <a:rPr lang="en-US" baseline="0" noProof="0" dirty="0" smtClean="0"/>
              <a:t> cause, which are due to the […]</a:t>
            </a:r>
            <a:r>
              <a:rPr lang="en-US" noProof="0" dirty="0" smtClean="0"/>
              <a:t>. Just to mention a few, some of these complex conditions are</a:t>
            </a:r>
            <a:r>
              <a:rPr lang="en-US" baseline="0" noProof="0" dirty="0" smtClean="0"/>
              <a:t> […]. </a:t>
            </a: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33</a:t>
            </a:fld>
            <a:endParaRPr lang="es-ES"/>
          </a:p>
        </p:txBody>
      </p:sp>
    </p:spTree>
    <p:extLst>
      <p:ext uri="{BB962C8B-B14F-4D97-AF65-F5344CB8AC3E}">
        <p14:creationId xmlns:p14="http://schemas.microsoft.com/office/powerpoint/2010/main" val="2358558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noProof="0" dirty="0" smtClean="0"/>
              <a:t>In more detail about this process</a:t>
            </a:r>
            <a:r>
              <a:rPr lang="en-GB" baseline="0" noProof="0" dirty="0" smtClean="0"/>
              <a:t>, here is the algorithm for the PDTW. Just remark that at the </a:t>
            </a:r>
            <a:r>
              <a:rPr lang="en-GB" baseline="0" noProof="0" dirty="0" err="1" smtClean="0"/>
              <a:t>initilization</a:t>
            </a:r>
            <a:r>
              <a:rPr lang="en-GB" baseline="0" noProof="0" dirty="0" smtClean="0"/>
              <a:t> the DTW cost matrix is assigned to infinity, except the first row in case of detecting sequences rather than aligning sequences, which is assigned to 0. </a:t>
            </a:r>
          </a:p>
          <a:p>
            <a:pPr marL="0" indent="0">
              <a:buFontTx/>
              <a:buNone/>
            </a:pPr>
            <a:r>
              <a:rPr lang="en-GB" sz="1200" b="0" i="0" u="none" strike="noStrike" kern="1200" baseline="0" noProof="0" dirty="0" smtClean="0">
                <a:solidFill>
                  <a:schemeClr val="tx1"/>
                </a:solidFill>
                <a:latin typeface="+mn-lt"/>
                <a:ea typeface="+mn-ea"/>
                <a:cs typeface="+mn-cs"/>
              </a:rPr>
              <a:t>Then, the elements of the cost matrix are accumulated using the soft-distance measure, so that if the last cost for the current element (or frame) is below the given threshold then we compute the warping path by means of backtracking the costs. Otherwise, we follow the process from the next element (or frame).</a:t>
            </a:r>
          </a:p>
          <a:p>
            <a:pPr marL="171450" indent="-171450">
              <a:buFontTx/>
              <a:buChar char="-"/>
            </a:pPr>
            <a:r>
              <a:rPr lang="en-GB" sz="1200" b="0" i="0" u="none" strike="noStrike" kern="1200" baseline="0" noProof="0" dirty="0" smtClean="0">
                <a:solidFill>
                  <a:schemeClr val="tx1"/>
                </a:solidFill>
                <a:latin typeface="+mn-lt"/>
                <a:ea typeface="+mn-ea"/>
                <a:cs typeface="+mn-cs"/>
              </a:rPr>
              <a:t>In this case we follow this approach considering a single warping path, but multiple paths might be also detected.</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34</a:t>
            </a:fld>
            <a:endParaRPr lang="es-ES"/>
          </a:p>
        </p:txBody>
      </p:sp>
    </p:spTree>
    <p:extLst>
      <p:ext uri="{BB962C8B-B14F-4D97-AF65-F5344CB8AC3E}">
        <p14:creationId xmlns:p14="http://schemas.microsoft.com/office/powerpoint/2010/main" val="1299348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In</a:t>
            </a:r>
            <a:r>
              <a:rPr lang="en-US" baseline="0" noProof="0" dirty="0" smtClean="0"/>
              <a:t> this last sense, GM are widely used for recognizing temporal patterns. Here I mention some important aspects or properties of interest to emphasize along the SOTA in this field, which actually reflects key idea that still rely in most deep learning approaches:</a:t>
            </a:r>
          </a:p>
          <a:p>
            <a:pPr marL="171450" indent="-171450">
              <a:buFontTx/>
              <a:buChar char="-"/>
            </a:pPr>
            <a:r>
              <a:rPr lang="en-US" baseline="0" noProof="0" dirty="0" smtClean="0"/>
              <a:t>First is that they assume […] like HMM, able to infer […] information about them (like GMM), finally the ability to learn a pdf […], like RBM</a:t>
            </a:r>
          </a:p>
          <a:p>
            <a:pPr marL="171450" indent="-171450">
              <a:buFontTx/>
              <a:buChar char="-"/>
            </a:pPr>
            <a:r>
              <a:rPr lang="en-US" baseline="0" noProof="0" dirty="0" smtClean="0"/>
              <a:t>A common property is the powerfulness of inferring hidden parameters in many different ways.</a:t>
            </a:r>
          </a:p>
          <a:p>
            <a:pPr marL="171450" indent="-171450">
              <a:buFontTx/>
              <a:buChar char="-"/>
            </a:pPr>
            <a:r>
              <a:rPr lang="en-US" noProof="0" dirty="0" smtClean="0"/>
              <a:t>These models allow to handle with</a:t>
            </a:r>
            <a:r>
              <a:rPr lang="en-US" baseline="0" noProof="0" dirty="0" smtClean="0"/>
              <a:t> the high intra-class </a:t>
            </a:r>
            <a:r>
              <a:rPr lang="en-US" noProof="0" dirty="0" smtClean="0"/>
              <a:t>variability of sequences</a:t>
            </a:r>
            <a:r>
              <a:rPr lang="en-US" baseline="0" noProof="0" dirty="0" smtClean="0"/>
              <a:t> caused by</a:t>
            </a:r>
            <a:r>
              <a:rPr lang="en-US" noProof="0" dirty="0" smtClean="0"/>
              <a:t> […]. Just to mention a few, some of these complex conditions are</a:t>
            </a:r>
            <a:r>
              <a:rPr lang="en-US" baseline="0" noProof="0" dirty="0" smtClean="0"/>
              <a:t> […]. Therefore, one can take advantage of these properties and hence to combine DP and GM for this task.</a:t>
            </a: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35</a:t>
            </a:fld>
            <a:endParaRPr lang="es-ES"/>
          </a:p>
        </p:txBody>
      </p:sp>
    </p:spTree>
    <p:extLst>
      <p:ext uri="{BB962C8B-B14F-4D97-AF65-F5344CB8AC3E}">
        <p14:creationId xmlns:p14="http://schemas.microsoft.com/office/powerpoint/2010/main" val="3491760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For the gesture segmentation</a:t>
            </a:r>
            <a:r>
              <a:rPr lang="en-US" baseline="0" noProof="0" dirty="0" smtClean="0"/>
              <a:t> I recall the widely used DTW approach presented before.  </a:t>
            </a:r>
          </a:p>
          <a:p>
            <a:pPr marL="171450" indent="-171450">
              <a:buFontTx/>
              <a:buChar char="-"/>
            </a:pPr>
            <a:r>
              <a:rPr lang="en-US" baseline="0" noProof="0" dirty="0" smtClean="0"/>
              <a:t>And the idea here is that generative […] naturally present in data.</a:t>
            </a:r>
          </a:p>
          <a:p>
            <a:pPr marL="171450" indent="-171450">
              <a:buFontTx/>
              <a:buChar char="-"/>
            </a:pPr>
            <a:r>
              <a:rPr lang="en-GB" sz="1200" b="0" i="0" u="none" strike="noStrike" kern="1200" baseline="0" dirty="0" smtClean="0">
                <a:solidFill>
                  <a:schemeClr val="tx1"/>
                </a:solidFill>
                <a:latin typeface="+mn-lt"/>
                <a:ea typeface="+mn-ea"/>
                <a:cs typeface="+mn-cs"/>
              </a:rPr>
              <a:t>Once gestures are described using HOG + HOF, all gesture sequences of the same category are aligned </a:t>
            </a:r>
            <a:r>
              <a:rPr lang="en-GB" sz="1200" b="0" i="0" u="none" strike="noStrike" kern="1200" baseline="0" dirty="0" err="1" smtClean="0">
                <a:solidFill>
                  <a:schemeClr val="tx1"/>
                </a:solidFill>
                <a:latin typeface="+mn-lt"/>
                <a:ea typeface="+mn-ea"/>
                <a:cs typeface="+mn-cs"/>
              </a:rPr>
              <a:t>wrt</a:t>
            </a:r>
            <a:r>
              <a:rPr lang="en-GB" sz="1200" b="0" i="0" u="none" strike="noStrike" kern="1200" baseline="0" dirty="0" smtClean="0">
                <a:solidFill>
                  <a:schemeClr val="tx1"/>
                </a:solidFill>
                <a:latin typeface="+mn-lt"/>
                <a:ea typeface="+mn-ea"/>
                <a:cs typeface="+mn-cs"/>
              </a:rPr>
              <a:t> the median length sequence using the classical DTW with Euclidean distance.</a:t>
            </a:r>
            <a:endParaRPr lang="en-US" sz="1200" b="0" i="0" u="none" strike="noStrike" kern="1200" baseline="0" noProof="0" dirty="0" smtClean="0">
              <a:solidFill>
                <a:schemeClr val="tx1"/>
              </a:solidFill>
              <a:latin typeface="+mn-lt"/>
              <a:ea typeface="+mn-ea"/>
              <a:cs typeface="+mn-cs"/>
            </a:endParaRPr>
          </a:p>
          <a:p>
            <a:pPr marL="171450" indent="-171450">
              <a:buFontTx/>
              <a:buChar char="-"/>
            </a:pPr>
            <a:r>
              <a:rPr lang="en-US" sz="1200" b="0" i="0" u="none" strike="noStrike" kern="1200" baseline="0" noProof="0" dirty="0" smtClean="0">
                <a:solidFill>
                  <a:schemeClr val="tx1"/>
                </a:solidFill>
                <a:latin typeface="+mn-lt"/>
                <a:ea typeface="+mn-ea"/>
                <a:cs typeface="+mn-cs"/>
              </a:rPr>
              <a:t>Then, the column vectors (or frame vectors) are modelled by means of several GMM and embedded </a:t>
            </a:r>
            <a:r>
              <a:rPr lang="en-GB" sz="1200" b="0" i="0" u="none" strike="noStrike" kern="1200" baseline="0" noProof="0" dirty="0" smtClean="0">
                <a:solidFill>
                  <a:schemeClr val="tx1"/>
                </a:solidFill>
                <a:latin typeface="+mn-lt"/>
                <a:ea typeface="+mn-ea"/>
                <a:cs typeface="+mn-cs"/>
              </a:rPr>
              <a:t>into the probabilistic DTW. (</a:t>
            </a:r>
            <a:r>
              <a:rPr lang="en-US" sz="1200" b="0" i="0" u="none" strike="noStrike" kern="1200" baseline="0" noProof="0" dirty="0" smtClean="0">
                <a:solidFill>
                  <a:schemeClr val="tx1"/>
                </a:solidFill>
                <a:latin typeface="+mn-lt"/>
                <a:ea typeface="+mn-ea"/>
                <a:cs typeface="+mn-cs"/>
              </a:rPr>
              <a:t>where alpha is the mixing value, and mu and sigma are the Gaussian-parameters.  </a:t>
            </a:r>
            <a:r>
              <a:rPr lang="en-GB" sz="1200" b="0" i="0" u="none" strike="noStrike" kern="1200" baseline="0" noProof="0" dirty="0" smtClean="0">
                <a:solidFill>
                  <a:schemeClr val="tx1"/>
                </a:solidFill>
                <a:latin typeface="+mn-lt"/>
                <a:ea typeface="+mn-ea"/>
                <a:cs typeface="+mn-cs"/>
              </a:rPr>
              <a:t>This is an example of each GMM instance and how they are used into the probabilistic DTW. We compute the probability of each element (frame) of the input sequence belonging to a GMM (represented by this lambda at a certain time) as </a:t>
            </a:r>
            <a:r>
              <a:rPr lang="en-US" sz="1200" b="0" i="0" u="none" strike="noStrike" kern="1200" baseline="0" dirty="0" smtClean="0">
                <a:solidFill>
                  <a:schemeClr val="tx1"/>
                </a:solidFill>
                <a:latin typeface="+mn-lt"/>
                <a:ea typeface="+mn-ea"/>
                <a:cs typeface="+mn-cs"/>
              </a:rPr>
              <a:t>the sum of the weighted probability of each component</a:t>
            </a:r>
            <a:r>
              <a:rPr lang="en-GB" sz="1200" b="0" i="0" u="none" strike="noStrike" kern="1200" baseline="0" noProof="0" dirty="0" smtClean="0">
                <a:solidFill>
                  <a:schemeClr val="tx1"/>
                </a:solidFill>
                <a:latin typeface="+mn-lt"/>
                <a:ea typeface="+mn-ea"/>
                <a:cs typeface="+mn-cs"/>
              </a:rPr>
              <a:t>. Note that this expression here P(</a:t>
            </a:r>
            <a:r>
              <a:rPr lang="en-GB" sz="1200" b="0" i="0" u="none" strike="noStrike" kern="1200" baseline="0" noProof="0" dirty="0" err="1" smtClean="0">
                <a:solidFill>
                  <a:schemeClr val="tx1"/>
                </a:solidFill>
                <a:latin typeface="+mn-lt"/>
                <a:ea typeface="+mn-ea"/>
                <a:cs typeface="+mn-cs"/>
              </a:rPr>
              <a:t>q_j</a:t>
            </a:r>
            <a:r>
              <a:rPr lang="en-GB" sz="1200" b="0" i="0" u="none" strike="noStrike" kern="1200" baseline="0" noProof="0" dirty="0" smtClean="0">
                <a:solidFill>
                  <a:schemeClr val="tx1"/>
                </a:solidFill>
                <a:latin typeface="+mn-lt"/>
                <a:ea typeface="+mn-ea"/>
                <a:cs typeface="+mn-cs"/>
              </a:rPr>
              <a:t>)_k is the same as these one p(</a:t>
            </a:r>
            <a:r>
              <a:rPr lang="en-GB" sz="1200" b="0" i="0" u="none" strike="noStrike" kern="1200" baseline="0" noProof="0" dirty="0" err="1" smtClean="0">
                <a:solidFill>
                  <a:schemeClr val="tx1"/>
                </a:solidFill>
                <a:latin typeface="+mn-lt"/>
                <a:ea typeface="+mn-ea"/>
                <a:cs typeface="+mn-cs"/>
              </a:rPr>
              <a:t>F_t</a:t>
            </a:r>
            <a:r>
              <a:rPr lang="en-GB" sz="1200" b="0" i="0" u="none" strike="noStrike" kern="1200" baseline="0" noProof="0" dirty="0" smtClean="0">
                <a:solidFill>
                  <a:schemeClr val="tx1"/>
                </a:solidFill>
                <a:latin typeface="+mn-lt"/>
                <a:ea typeface="+mn-ea"/>
                <a:cs typeface="+mn-cs"/>
              </a:rPr>
              <a:t>) for each k-component. )</a:t>
            </a:r>
          </a:p>
          <a:p>
            <a:pPr marL="171450" indent="-171450">
              <a:buFontTx/>
              <a:buChar char="-"/>
            </a:pPr>
            <a:r>
              <a:rPr lang="en-GB" sz="1200" b="0" i="0" u="none" strike="noStrike" kern="1200" baseline="0" noProof="0" dirty="0" smtClean="0">
                <a:solidFill>
                  <a:schemeClr val="tx1"/>
                </a:solidFill>
                <a:latin typeface="+mn-lt"/>
                <a:ea typeface="+mn-ea"/>
                <a:cs typeface="+mn-cs"/>
              </a:rPr>
              <a:t>Finally, we base on a soft-distance measure of the probability to compute the DTW, which require to minimize the objective function using the </a:t>
            </a:r>
            <a:r>
              <a:rPr lang="en-GB" sz="1200" b="0" i="0" u="none" strike="noStrike" kern="1200" baseline="0" noProof="0" dirty="0" err="1" smtClean="0">
                <a:solidFill>
                  <a:schemeClr val="tx1"/>
                </a:solidFill>
                <a:latin typeface="+mn-lt"/>
                <a:ea typeface="+mn-ea"/>
                <a:cs typeface="+mn-cs"/>
              </a:rPr>
              <a:t>Mahalannobis</a:t>
            </a:r>
            <a:r>
              <a:rPr lang="en-GB" sz="1200" b="0" i="0" u="none" strike="noStrike" kern="1200" baseline="0" noProof="0" dirty="0" smtClean="0">
                <a:solidFill>
                  <a:schemeClr val="tx1"/>
                </a:solidFill>
                <a:latin typeface="+mn-lt"/>
                <a:ea typeface="+mn-ea"/>
                <a:cs typeface="+mn-cs"/>
              </a:rPr>
              <a:t> distance which is able to deal with probabilities. , so that given a threshold, the warping path that defines the start-end of the detected gesture is obtained by backtracking the costs until the first position.</a:t>
            </a:r>
          </a:p>
          <a:p>
            <a:pPr marL="171450" indent="-171450">
              <a:buFontTx/>
              <a:buChar char="-"/>
            </a:pPr>
            <a:r>
              <a:rPr lang="en-GB" sz="1200" b="0" i="0" u="none" strike="noStrike" kern="1200" baseline="0" noProof="0" dirty="0" smtClean="0">
                <a:solidFill>
                  <a:schemeClr val="tx1"/>
                </a:solidFill>
                <a:latin typeface="+mn-lt"/>
                <a:ea typeface="+mn-ea"/>
                <a:cs typeface="+mn-cs"/>
              </a:rPr>
              <a:t>Therefore </a:t>
            </a:r>
            <a:r>
              <a:rPr lang="en-US" sz="1200" b="0" i="0" u="none" strike="noStrike" kern="1200" baseline="0" dirty="0" smtClean="0">
                <a:solidFill>
                  <a:schemeClr val="tx1"/>
                </a:solidFill>
                <a:latin typeface="+mn-lt"/>
                <a:ea typeface="+mn-ea"/>
                <a:cs typeface="+mn-cs"/>
              </a:rPr>
              <a:t>we obtain a methodology for gesture detection that is able to deal with multiple temporal deformations of gestures.</a:t>
            </a:r>
            <a:endParaRPr lang="en-US" sz="1200" b="0" i="0" u="none" strike="noStrike" kern="1200" baseline="0" noProof="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36</a:t>
            </a:fld>
            <a:endParaRPr lang="es-ES"/>
          </a:p>
        </p:txBody>
      </p:sp>
    </p:spTree>
    <p:extLst>
      <p:ext uri="{BB962C8B-B14F-4D97-AF65-F5344CB8AC3E}">
        <p14:creationId xmlns:p14="http://schemas.microsoft.com/office/powerpoint/2010/main" val="794563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The</a:t>
            </a:r>
            <a:r>
              <a:rPr lang="en-US" baseline="0" noProof="0" dirty="0" smtClean="0"/>
              <a:t> CGD used was provided by CVPR2011 Workshop on Human Gesture Recognition, which consists of […]</a:t>
            </a:r>
            <a:endParaRPr lang="en-US" noProof="0" dirty="0" smtClean="0"/>
          </a:p>
          <a:p>
            <a:pPr marL="171450" indent="-171450">
              <a:buFontTx/>
              <a:buChar char="-"/>
            </a:pPr>
            <a:r>
              <a:rPr lang="en-US" noProof="0" dirty="0" smtClean="0"/>
              <a:t>20</a:t>
            </a:r>
            <a:r>
              <a:rPr lang="en-US" baseline="0" noProof="0" dirty="0" smtClean="0"/>
              <a:t> development batches were considered with […]</a:t>
            </a:r>
            <a:endParaRPr lang="en-US" noProof="0" dirty="0" smtClean="0"/>
          </a:p>
          <a:p>
            <a:pPr marL="171450" indent="-171450">
              <a:buFontTx/>
              <a:buChar char="-"/>
            </a:pPr>
            <a:r>
              <a:rPr lang="en-US" noProof="0" dirty="0" smtClean="0"/>
              <a:t>Each batch includes 100 […] and a different lexicon […]</a:t>
            </a:r>
          </a:p>
          <a:p>
            <a:pPr marL="171450" indent="-171450">
              <a:buFontTx/>
              <a:buChar char="-"/>
            </a:pPr>
            <a:r>
              <a:rPr lang="en-US" noProof="0" dirty="0" smtClean="0"/>
              <a:t>The classes are</a:t>
            </a:r>
            <a:r>
              <a:rPr lang="en-US" baseline="0" noProof="0" dirty="0" smtClean="0"/>
              <a:t> […+8]</a:t>
            </a:r>
            <a:endParaRPr lang="en-US" noProof="0" dirty="0" smtClean="0"/>
          </a:p>
          <a:p>
            <a:pPr marL="171450" indent="-171450">
              <a:buFontTx/>
              <a:buChar char="-"/>
            </a:pPr>
            <a:r>
              <a:rPr lang="en-US" noProof="0" dirty="0" smtClean="0"/>
              <a:t>And the idle gesture that</a:t>
            </a:r>
            <a:r>
              <a:rPr lang="en-US" baseline="0" noProof="0" dirty="0" smtClean="0"/>
              <a:t> appear at the start and end of the gestures and their transitions, which is used for temporal segmentation. </a:t>
            </a: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37</a:t>
            </a:fld>
            <a:endParaRPr lang="es-ES"/>
          </a:p>
        </p:txBody>
      </p:sp>
    </p:spTree>
    <p:extLst>
      <p:ext uri="{BB962C8B-B14F-4D97-AF65-F5344CB8AC3E}">
        <p14:creationId xmlns:p14="http://schemas.microsoft.com/office/powerpoint/2010/main" val="3592477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In this part we address the […], and in particular we aim at recognizing</a:t>
            </a:r>
            <a:r>
              <a:rPr lang="en-US" baseline="0" noProof="0" dirty="0" smtClean="0"/>
              <a:t> the transitional gestures that are performed between gestures, also called idle gestures. The main contributions are two, one for temporal gesture segmentation, where we introduce the PDTW </a:t>
            </a:r>
            <a:r>
              <a:rPr lang="en-US" baseline="0" noProof="0" dirty="0" err="1" smtClean="0"/>
              <a:t>approcah</a:t>
            </a:r>
            <a:r>
              <a:rPr lang="en-US" baseline="0" noProof="0" dirty="0" smtClean="0"/>
              <a:t>, and the second for learning gesture representations, where we introduce a new descriptor based on </a:t>
            </a:r>
            <a:r>
              <a:rPr lang="en-US" baseline="0" noProof="0" dirty="0" err="1" smtClean="0"/>
              <a:t>BoVDW</a:t>
            </a:r>
            <a:r>
              <a:rPr lang="en-US" baseline="0" noProof="0" dirty="0" smtClean="0"/>
              <a:t> for later classification of gestures.</a:t>
            </a:r>
          </a:p>
          <a:p>
            <a:pPr marL="171450" indent="-171450">
              <a:buFontTx/>
              <a:buChar char="-"/>
            </a:pPr>
            <a:r>
              <a:rPr lang="en-US" baseline="0" noProof="0" dirty="0" smtClean="0"/>
              <a:t>This is the general pipeline for each part. The first one consists of modelling GMMs amongst the aligned gesture representations of every class to later perform the proposed PDTW.</a:t>
            </a:r>
            <a:r>
              <a:rPr lang="en-US" baseline="0" noProof="0" dirty="0"/>
              <a:t> </a:t>
            </a:r>
            <a:r>
              <a:rPr lang="en-US" baseline="0" noProof="0" dirty="0" smtClean="0"/>
              <a:t>The second one consists of extracting and describing </a:t>
            </a:r>
            <a:r>
              <a:rPr lang="en-US" baseline="0" noProof="0" dirty="0" err="1" smtClean="0"/>
              <a:t>keypoints</a:t>
            </a:r>
            <a:r>
              <a:rPr lang="en-US" baseline="0" noProof="0" dirty="0" smtClean="0"/>
              <a:t> from multiple modalities to obtain the proposed descriptor and perform the classification.</a:t>
            </a:r>
          </a:p>
          <a:p>
            <a:pPr marL="171450" indent="-171450">
              <a:buFontTx/>
              <a:buChar char="-"/>
            </a:pPr>
            <a:r>
              <a:rPr lang="en-US" baseline="0" noProof="0" dirty="0" smtClean="0"/>
              <a:t>Experiments are performed […] and standard […].</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38</a:t>
            </a:fld>
            <a:endParaRPr lang="es-ES"/>
          </a:p>
        </p:txBody>
      </p:sp>
    </p:spTree>
    <p:extLst>
      <p:ext uri="{BB962C8B-B14F-4D97-AF65-F5344CB8AC3E}">
        <p14:creationId xmlns:p14="http://schemas.microsoft.com/office/powerpoint/2010/main" val="2464905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For the temporal segmentation, each video sequence is described by</a:t>
            </a:r>
            <a:r>
              <a:rPr lang="en-US" baseline="0" noProof="0" dirty="0" smtClean="0"/>
              <a:t> concatenating HOG and HOF descriptors with a </a:t>
            </a:r>
            <a:r>
              <a:rPr lang="en-GB" dirty="0" smtClean="0"/>
              <a:t>20 × 20 </a:t>
            </a:r>
            <a:r>
              <a:rPr lang="en-US" baseline="0" noProof="0" dirty="0" smtClean="0"/>
              <a:t>grid approach. Since the dimensionality is very large ((</a:t>
            </a:r>
            <a:r>
              <a:rPr lang="en-GB" dirty="0" smtClean="0"/>
              <a:t>128+80)*20^2 dimensions) </a:t>
            </a:r>
            <a:r>
              <a:rPr lang="en-US" baseline="0" noProof="0" dirty="0" smtClean="0"/>
              <a:t>, we reduce it to 150 dimensions using random projection.</a:t>
            </a:r>
          </a:p>
          <a:p>
            <a:pPr marL="171450" indent="-171450">
              <a:buFontTx/>
              <a:buChar char="-"/>
            </a:pPr>
            <a:r>
              <a:rPr lang="en-US" baseline="0" noProof="0" dirty="0" smtClean="0"/>
              <a:t>10-fold CV […], setting the DTW cost threshold to the one that maximizes the overlap and Components obtained by another 10-fold CV over all idle gestures.</a:t>
            </a:r>
          </a:p>
          <a:p>
            <a:pPr marL="171450" indent="-171450">
              <a:buFontTx/>
              <a:buChar char="-"/>
            </a:pPr>
            <a:r>
              <a:rPr lang="en-US" baseline="0" noProof="0" dirty="0" smtClean="0"/>
              <a:t>In addition, an HMM is trained with a vocabulary of idle gestures obtained with k-means and empirically setting the hidden states of the network.</a:t>
            </a:r>
          </a:p>
          <a:p>
            <a:pPr marL="171450" indent="-171450">
              <a:buFontTx/>
              <a:buChar char="-"/>
            </a:pPr>
            <a:r>
              <a:rPr lang="en-US" baseline="0" noProof="0" dirty="0" smtClean="0"/>
              <a:t>Then, final recognition consists of temporal sliding windows of different sizes where to detect the idle gestures and to compute the overlap and accuracy amongst all gesture samples for HMM, DTW, and PDTW approach (this last using the proposed distance), which from we can see that considerably outperforms the classical methods. So we can say that performing dynamic programming increases the generalization capability of the HMM approach, as well as a model defined by a set of GMMs outperforms the classical DTW on RGB-Depth data without increasing the computational complexity of the method.</a:t>
            </a:r>
          </a:p>
          <a:p>
            <a:pPr marL="171450" indent="-171450">
              <a:buFontTx/>
              <a:buChar char="-"/>
            </a:pPr>
            <a:endParaRPr lang="en-US" baseline="0"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39</a:t>
            </a:fld>
            <a:endParaRPr lang="es-ES"/>
          </a:p>
        </p:txBody>
      </p:sp>
    </p:spTree>
    <p:extLst>
      <p:ext uri="{BB962C8B-B14F-4D97-AF65-F5344CB8AC3E}">
        <p14:creationId xmlns:p14="http://schemas.microsoft.com/office/powerpoint/2010/main" val="167861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Of course there are a lot of variants and</a:t>
            </a:r>
            <a:r>
              <a:rPr lang="en-GB" baseline="0" noProof="0" dirty="0" smtClean="0"/>
              <a:t> representations </a:t>
            </a:r>
            <a:r>
              <a:rPr lang="en-GB" noProof="0" dirty="0" smtClean="0"/>
              <a:t>we</a:t>
            </a:r>
            <a:r>
              <a:rPr lang="en-GB" baseline="0" noProof="0" dirty="0" smtClean="0"/>
              <a:t> can find by exploring these problems in </a:t>
            </a:r>
            <a:r>
              <a:rPr lang="en-GB" noProof="0" dirty="0" smtClean="0"/>
              <a:t>computer</a:t>
            </a:r>
            <a:r>
              <a:rPr lang="en-GB" baseline="0" noProof="0" dirty="0" smtClean="0"/>
              <a:t> vision, but many of them can converge </a:t>
            </a:r>
            <a:r>
              <a:rPr lang="en-GB" noProof="0" dirty="0" smtClean="0"/>
              <a:t>into one of the common paradigms for representing objects, which comes from text mining in documents,</a:t>
            </a:r>
            <a:r>
              <a:rPr lang="en-GB" baseline="0" noProof="0" dirty="0" smtClean="0"/>
              <a:t> </a:t>
            </a:r>
            <a:r>
              <a:rPr lang="en-GB" noProof="0" dirty="0" smtClean="0"/>
              <a:t>and is the so-called</a:t>
            </a:r>
            <a:r>
              <a:rPr lang="en-GB" baseline="0" noProof="0" dirty="0" smtClean="0"/>
              <a:t> </a:t>
            </a:r>
            <a:r>
              <a:rPr lang="en-GB" noProof="0" dirty="0" smtClean="0"/>
              <a:t>Bag of Words.</a:t>
            </a:r>
            <a:r>
              <a:rPr lang="en-GB" baseline="0" noProof="0" dirty="0" smtClean="0"/>
              <a:t> </a:t>
            </a:r>
          </a:p>
          <a:p>
            <a:pPr marL="171450" indent="-171450">
              <a:buFontTx/>
              <a:buChar char="-"/>
            </a:pPr>
            <a:r>
              <a:rPr lang="en-GB" noProof="0" dirty="0" smtClean="0"/>
              <a:t>Where the key idea is that if we combine </a:t>
            </a:r>
            <a:r>
              <a:rPr lang="en-GB" sz="1200" b="0" i="0" u="none" strike="noStrike" kern="1200" baseline="0" noProof="0" dirty="0" smtClean="0">
                <a:solidFill>
                  <a:schemeClr val="tx1"/>
                </a:solidFill>
                <a:latin typeface="+mn-lt"/>
                <a:ea typeface="+mn-ea"/>
                <a:cs typeface="+mn-cs"/>
              </a:rPr>
              <a:t>the parts of an object we form the whole object,</a:t>
            </a:r>
            <a:r>
              <a:rPr lang="en-GB" noProof="0" dirty="0" smtClean="0"/>
              <a:t> in this case a face.</a:t>
            </a:r>
          </a:p>
          <a:p>
            <a:pPr marL="171450" indent="-171450">
              <a:buFontTx/>
              <a:buChar char="-"/>
            </a:pPr>
            <a:r>
              <a:rPr lang="en-GB" noProof="0" dirty="0" smtClean="0"/>
              <a:t>So we can create an histogram for counting</a:t>
            </a:r>
            <a:r>
              <a:rPr lang="en-GB" baseline="0" noProof="0" dirty="0" smtClean="0"/>
              <a:t> the frequency of </a:t>
            </a:r>
            <a:r>
              <a:rPr lang="en-GB" baseline="0" noProof="0" dirty="0" err="1" smtClean="0"/>
              <a:t>occurence</a:t>
            </a:r>
            <a:r>
              <a:rPr lang="en-GB" baseline="0" noProof="0" dirty="0" smtClean="0"/>
              <a:t> of each part, in a similar way it is done for representing documents or images.</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a:t>
            </a:fld>
            <a:endParaRPr lang="es-ES"/>
          </a:p>
        </p:txBody>
      </p:sp>
    </p:spTree>
    <p:extLst>
      <p:ext uri="{BB962C8B-B14F-4D97-AF65-F5344CB8AC3E}">
        <p14:creationId xmlns:p14="http://schemas.microsoft.com/office/powerpoint/2010/main" val="3113579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These are qualitative examples of the detection</a:t>
            </a:r>
            <a:r>
              <a:rPr lang="en-US" baseline="0" noProof="0" dirty="0" smtClean="0"/>
              <a:t> activations</a:t>
            </a:r>
            <a:r>
              <a:rPr lang="en-US" noProof="0" dirty="0" smtClean="0"/>
              <a:t> resulting</a:t>
            </a:r>
            <a:r>
              <a:rPr lang="en-US" baseline="0" noProof="0" dirty="0" smtClean="0"/>
              <a:t> </a:t>
            </a:r>
            <a:r>
              <a:rPr lang="en-US" noProof="0" dirty="0" smtClean="0"/>
              <a:t>from</a:t>
            </a:r>
            <a:r>
              <a:rPr lang="en-US" baseline="0" noProof="0" dirty="0" smtClean="0"/>
              <a:t> several gesture subsamples with the proposed PDTW. An interesting remark is that c</a:t>
            </a:r>
            <a:r>
              <a:rPr lang="en-US" noProof="0" dirty="0" smtClean="0"/>
              <a:t>onfidence intervals obtained</a:t>
            </a:r>
            <a:r>
              <a:rPr lang="en-US" baseline="0" noProof="0" dirty="0" smtClean="0"/>
              <a:t> from the classical </a:t>
            </a:r>
            <a:r>
              <a:rPr lang="en-US" noProof="0" dirty="0" smtClean="0"/>
              <a:t>DTW and HMM do not intersect with the ones obtained from the proposed approach</a:t>
            </a:r>
            <a:r>
              <a:rPr lang="en-US" baseline="0" noProof="0" dirty="0" smtClean="0"/>
              <a:t> in any case practically.</a:t>
            </a: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40</a:t>
            </a:fld>
            <a:endParaRPr lang="es-ES"/>
          </a:p>
        </p:txBody>
      </p:sp>
    </p:spTree>
    <p:extLst>
      <p:ext uri="{BB962C8B-B14F-4D97-AF65-F5344CB8AC3E}">
        <p14:creationId xmlns:p14="http://schemas.microsoft.com/office/powerpoint/2010/main" val="1295410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GB" noProof="0" dirty="0" smtClean="0"/>
              <a:t>On the other hand, for the </a:t>
            </a:r>
            <a:r>
              <a:rPr lang="en-GB" noProof="0" dirty="0" err="1" smtClean="0"/>
              <a:t>BoVDW</a:t>
            </a:r>
            <a:r>
              <a:rPr lang="en-GB" noProof="0" dirty="0" smtClean="0"/>
              <a:t> classification we empirically</a:t>
            </a:r>
            <a:r>
              <a:rPr lang="en-GB" baseline="0" noProof="0" dirty="0" smtClean="0"/>
              <a:t> set the vocabulary of RGB/depth words, the spatiotemporal pyramids for the different dimensions and the weight factor for the late fusion, and use the MLD, which given 2 strings (of gesture labels in our case), is defined as the minimum number of operations (insertions, substitutions or deletions) needed to transform one string to another. It was computed over all gesture sequences.</a:t>
            </a:r>
          </a:p>
          <a:p>
            <a:pPr marL="171450" indent="-171450">
              <a:buFontTx/>
              <a:buChar char="-"/>
            </a:pPr>
            <a:r>
              <a:rPr lang="en-GB" baseline="0" noProof="0" dirty="0" smtClean="0"/>
              <a:t>In the results we can see that the early fusion HOG and HOF improves the simple HOG by adding discriminative information. Similarly, for the depth descriptors the proposed VFHCRH descriptor improves the simple VFH. </a:t>
            </a:r>
          </a:p>
          <a:p>
            <a:pPr marL="171450" indent="-171450">
              <a:buFontTx/>
              <a:buChar char="-"/>
            </a:pPr>
            <a:r>
              <a:rPr lang="en-GB" baseline="0" noProof="0" dirty="0" smtClean="0"/>
              <a:t>Finally, when using late fusion of those descriptors performing better, we obtain the best results applying the same weighting factor to HOG and VFHCRH descriptors and the complementary for the HOF descriptor.</a:t>
            </a:r>
          </a:p>
          <a:p>
            <a:pPr marL="171450" indent="-171450">
              <a:buFontTx/>
              <a:buChar char="-"/>
            </a:pPr>
            <a:r>
              <a:rPr lang="en-US" noProof="0" dirty="0" smtClean="0"/>
              <a:t>T</a:t>
            </a:r>
            <a:r>
              <a:rPr lang="en-US" baseline="0" noProof="0" dirty="0" smtClean="0"/>
              <a:t>his plot</a:t>
            </a:r>
            <a:r>
              <a:rPr lang="en-US" noProof="0" dirty="0" smtClean="0"/>
              <a:t> is a comparison of the different methods for the 20 development</a:t>
            </a:r>
            <a:r>
              <a:rPr lang="en-US" baseline="0" noProof="0" dirty="0" smtClean="0"/>
              <a:t> </a:t>
            </a:r>
            <a:r>
              <a:rPr lang="en-US" noProof="0" dirty="0" smtClean="0"/>
              <a:t>batches and the descriptors</a:t>
            </a:r>
            <a:r>
              <a:rPr lang="en-US" baseline="0" noProof="0" dirty="0" smtClean="0"/>
              <a:t> considered together with the baseline provided by the challenge.</a:t>
            </a: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41</a:t>
            </a:fld>
            <a:endParaRPr lang="es-ES"/>
          </a:p>
        </p:txBody>
      </p:sp>
    </p:spTree>
    <p:extLst>
      <p:ext uri="{BB962C8B-B14F-4D97-AF65-F5344CB8AC3E}">
        <p14:creationId xmlns:p14="http://schemas.microsoft.com/office/powerpoint/2010/main" val="3540826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Once we have seen separately</a:t>
            </a:r>
            <a:r>
              <a:rPr lang="en-US" baseline="0" noProof="0" dirty="0" smtClean="0"/>
              <a:t> how to evolve </a:t>
            </a:r>
            <a:r>
              <a:rPr lang="en-US" baseline="0" noProof="0" dirty="0" err="1" smtClean="0"/>
              <a:t>BoVW</a:t>
            </a:r>
            <a:r>
              <a:rPr lang="en-US" baseline="0" noProof="0" dirty="0" smtClean="0"/>
              <a:t> representations and how to learn spatiotemporal representations, let’s put it together and in t</a:t>
            </a:r>
            <a:r>
              <a:rPr lang="en-US" noProof="0" dirty="0" smtClean="0"/>
              <a:t>his</a:t>
            </a:r>
            <a:r>
              <a:rPr lang="en-US" baseline="0" noProof="0" dirty="0" smtClean="0"/>
              <a:t> last </a:t>
            </a:r>
            <a:r>
              <a:rPr lang="en-US" noProof="0" dirty="0" smtClean="0"/>
              <a:t>chapter I’ll explain the</a:t>
            </a:r>
            <a:r>
              <a:rPr lang="en-US" baseline="0" noProof="0" dirty="0" smtClean="0"/>
              <a:t> idea of the </a:t>
            </a:r>
            <a:r>
              <a:rPr lang="en-US" noProof="0" dirty="0" smtClean="0"/>
              <a:t>evolved </a:t>
            </a:r>
            <a:r>
              <a:rPr lang="en-US" baseline="0" noProof="0" dirty="0" smtClean="0"/>
              <a:t>dynamic representations.</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42</a:t>
            </a:fld>
            <a:endParaRPr lang="es-ES"/>
          </a:p>
        </p:txBody>
      </p:sp>
    </p:spTree>
    <p:extLst>
      <p:ext uri="{BB962C8B-B14F-4D97-AF65-F5344CB8AC3E}">
        <p14:creationId xmlns:p14="http://schemas.microsoft.com/office/powerpoint/2010/main" val="1855993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Because of this</a:t>
            </a:r>
            <a:r>
              <a:rPr lang="en-US" baseline="0" noProof="0" dirty="0" smtClean="0"/>
              <a:t> challenge, gesture and action recognition tasks are collected into a field called Looking at People, which is the visual analysis of humans.</a:t>
            </a:r>
          </a:p>
          <a:p>
            <a:pPr marL="171450" indent="-171450">
              <a:buFontTx/>
              <a:buChar char="-"/>
            </a:pPr>
            <a:r>
              <a:rPr lang="en-US" baseline="0" noProof="0" dirty="0" smtClean="0"/>
              <a:t>In the nineties there was an exponential growth on research in this field, specially when lost-cost multimodal sensors were released by several companies, so that many institutions of the world had easy access to them.</a:t>
            </a:r>
          </a:p>
          <a:p>
            <a:pPr marL="171450" indent="-171450">
              <a:buFontTx/>
              <a:buChar char="-"/>
            </a:pPr>
            <a:r>
              <a:rPr lang="en-US" noProof="0" dirty="0" smtClean="0"/>
              <a:t>Most of the classical methods for gesture recognition were based on</a:t>
            </a:r>
            <a:r>
              <a:rPr lang="en-US" baseline="0" noProof="0" dirty="0" smtClean="0"/>
              <a:t> […] such as those consisting of dynamic programming or generative models and I summarized their important aspects before. However, the problem is that they usually approach the problem […], where gestures are treated as a whole.  This fact inspired many researchers to develop part-based techniques: dynamic-</a:t>
            </a:r>
            <a:r>
              <a:rPr lang="en-US" baseline="0" noProof="0" dirty="0" err="1" smtClean="0"/>
              <a:t>poselets</a:t>
            </a:r>
            <a:r>
              <a:rPr lang="en-US" baseline="0" noProof="0" dirty="0" smtClean="0"/>
              <a:t> related to the human pose estimation, or novel approaches using shared parameter-models for gesture and sub-gesture analysis.</a:t>
            </a:r>
          </a:p>
          <a:p>
            <a:pPr marL="171450" indent="-171450">
              <a:buFontTx/>
              <a:buChar char="-"/>
            </a:pPr>
            <a:r>
              <a:rPr lang="en-US" baseline="0" noProof="0" dirty="0" smtClean="0"/>
              <a:t>In addition, evolutionary algorithms […] for improving representations based on extracting key frames. These representations are called </a:t>
            </a:r>
            <a:r>
              <a:rPr lang="en-US" baseline="0" noProof="0" dirty="0" err="1" smtClean="0"/>
              <a:t>BoKP</a:t>
            </a:r>
            <a:r>
              <a:rPr lang="en-US" baseline="0" noProof="0" dirty="0" smtClean="0"/>
              <a:t>, and the main differences </a:t>
            </a:r>
            <a:r>
              <a:rPr lang="en-US" baseline="0" noProof="0" dirty="0" err="1" smtClean="0"/>
              <a:t>wrt</a:t>
            </a:r>
            <a:r>
              <a:rPr lang="en-US" baseline="0" noProof="0" dirty="0" smtClean="0"/>
              <a:t> to the sub-gesture are the following:</a:t>
            </a:r>
          </a:p>
          <a:p>
            <a:pPr marL="171450" indent="-171450">
              <a:buFontTx/>
              <a:buChar char="-"/>
            </a:pPr>
            <a:r>
              <a:rPr lang="en-US" baseline="0" noProof="0" dirty="0" smtClean="0"/>
              <a:t>Here usually a subset of frames is learned, whereas in sub-gestures we learn representations formed by </a:t>
            </a:r>
            <a:r>
              <a:rPr lang="en-US" baseline="0" noProof="0" dirty="0" err="1" smtClean="0"/>
              <a:t>spatio</a:t>
            </a:r>
            <a:r>
              <a:rPr lang="en-US" baseline="0" noProof="0" dirty="0" smtClean="0"/>
              <a:t>-temporal units. Another important consideration is that key poses refer to specific classes, whereas those gesture primitives or sub-gestures that are similar might be shared by different classes.</a:t>
            </a:r>
            <a:endParaRPr lang="en-US"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43</a:t>
            </a:fld>
            <a:endParaRPr lang="es-ES"/>
          </a:p>
        </p:txBody>
      </p:sp>
    </p:spTree>
    <p:extLst>
      <p:ext uri="{BB962C8B-B14F-4D97-AF65-F5344CB8AC3E}">
        <p14:creationId xmlns:p14="http://schemas.microsoft.com/office/powerpoint/2010/main" val="2071518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smtClean="0"/>
              <a:t>The task of recognizing gestures and actions has been widely studied in CV. Most of the tasks […], where classical methods employed are based on […]</a:t>
            </a:r>
          </a:p>
          <a:p>
            <a:pPr marL="171450" indent="-171450">
              <a:buFontTx/>
              <a:buChar char="-"/>
            </a:pPr>
            <a:r>
              <a:rPr lang="en-US" baseline="0" noProof="0" dirty="0" smtClean="0"/>
              <a:t>However, nowadays researchers claim the approaches that […], whose underlying […] come from the linguistics where the composition of integral parts or primitives compose out the whole gestures and can be shared […]</a:t>
            </a:r>
          </a:p>
          <a:p>
            <a:pPr marL="171450" indent="-171450">
              <a:buFontTx/>
              <a:buChar char="-"/>
            </a:pPr>
            <a:r>
              <a:rPr lang="en-US" baseline="0" noProof="0" dirty="0" smtClean="0"/>
              <a:t>And the hypothesis is that […], but the way how to define […] is still an open issue.</a:t>
            </a:r>
          </a:p>
          <a:p>
            <a:pPr marL="171450" indent="-171450">
              <a:buFontTx/>
              <a:buChar char="-"/>
            </a:pPr>
            <a:r>
              <a:rPr lang="en-US" baseline="0" noProof="0" dirty="0" smtClean="0"/>
              <a:t>In this sense, here is described a novel approach […] with 3 key aspects to highlight:</a:t>
            </a:r>
          </a:p>
          <a:p>
            <a:pPr marL="171450" indent="-171450">
              <a:buFontTx/>
              <a:buChar char="-"/>
            </a:pPr>
            <a:r>
              <a:rPr lang="en-US" baseline="0" noProof="0" dirty="0" smtClean="0"/>
              <a:t>Learn </a:t>
            </a:r>
            <a:r>
              <a:rPr lang="en-US" baseline="0" noProof="0" dirty="0" err="1" smtClean="0"/>
              <a:t>subgestures</a:t>
            </a:r>
            <a:r>
              <a:rPr lang="en-US" baseline="0" noProof="0" dirty="0" smtClean="0"/>
              <a:t> […]</a:t>
            </a:r>
          </a:p>
          <a:p>
            <a:pPr marL="171450" indent="-171450">
              <a:buFontTx/>
              <a:buChar char="-"/>
            </a:pPr>
            <a:r>
              <a:rPr lang="en-US" baseline="0" noProof="0" dirty="0" smtClean="0"/>
              <a:t>EA with […]</a:t>
            </a:r>
          </a:p>
          <a:p>
            <a:pPr marL="171450" indent="-171450">
              <a:buFontTx/>
              <a:buChar char="-"/>
            </a:pPr>
            <a:r>
              <a:rPr lang="en-US" baseline="0" noProof="0" dirty="0" smtClean="0"/>
              <a:t>Learning and inference […]</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44</a:t>
            </a:fld>
            <a:endParaRPr lang="es-ES"/>
          </a:p>
        </p:txBody>
      </p:sp>
    </p:spTree>
    <p:extLst>
      <p:ext uri="{BB962C8B-B14F-4D97-AF65-F5344CB8AC3E}">
        <p14:creationId xmlns:p14="http://schemas.microsoft.com/office/powerpoint/2010/main" val="4252845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smtClean="0"/>
              <a:t>The goal of the training pipeline is to find a </a:t>
            </a:r>
            <a:r>
              <a:rPr lang="en-US" baseline="0" noProof="0" dirty="0" err="1" smtClean="0"/>
              <a:t>subgesture</a:t>
            </a:r>
            <a:r>
              <a:rPr lang="en-US" baseline="0" noProof="0" dirty="0" smtClean="0"/>
              <a:t> set from the training set (note each x is a sequence from training), that maximizes the </a:t>
            </a:r>
            <a:r>
              <a:rPr lang="en-US" baseline="0" noProof="0" dirty="0" err="1" smtClean="0"/>
              <a:t>recogniztion</a:t>
            </a:r>
            <a:r>
              <a:rPr lang="en-US" baseline="0" noProof="0" dirty="0" smtClean="0"/>
              <a:t> performance.</a:t>
            </a:r>
          </a:p>
          <a:p>
            <a:pPr marL="171450" indent="-171450">
              <a:buFontTx/>
              <a:buChar char="-"/>
            </a:pPr>
            <a:r>
              <a:rPr lang="en-US" baseline="0" noProof="0" dirty="0" smtClean="0"/>
              <a:t>Let’s take an overview to the proposed procedure for learning </a:t>
            </a:r>
            <a:r>
              <a:rPr lang="en-US" baseline="0" noProof="0" dirty="0" err="1" smtClean="0"/>
              <a:t>subgesture</a:t>
            </a:r>
            <a:r>
              <a:rPr lang="en-US" baseline="0" noProof="0" dirty="0" smtClean="0"/>
              <a:t> models at each generation of the EA:</a:t>
            </a:r>
          </a:p>
          <a:p>
            <a:pPr marL="0" indent="0">
              <a:buFontTx/>
              <a:buNone/>
            </a:pPr>
            <a:r>
              <a:rPr lang="en-US" baseline="0" noProof="0" dirty="0" smtClean="0"/>
              <a:t>1) First we consider a population, training and validation datasets of sequences, and we want to obtain the </a:t>
            </a:r>
            <a:r>
              <a:rPr lang="en-US" baseline="0" noProof="0" dirty="0" err="1" smtClean="0"/>
              <a:t>subgesture</a:t>
            </a:r>
            <a:r>
              <a:rPr lang="en-US" baseline="0" noProof="0" dirty="0" smtClean="0"/>
              <a:t> models and the scores produced by each individual in the population.</a:t>
            </a:r>
          </a:p>
          <a:p>
            <a:pPr marL="0" indent="0">
              <a:buFontTx/>
              <a:buNone/>
            </a:pPr>
            <a:r>
              <a:rPr lang="en-US" baseline="0" noProof="0" dirty="0" smtClean="0"/>
              <a:t>2) So at each generation, we loop for each new unique and valid individual within the population,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3) We decode the individual to estimate the number of clusters and corresponding segments corresponding segments in the training sequences. Then we use them to select the </a:t>
            </a:r>
            <a:r>
              <a:rPr lang="en-US" baseline="0" noProof="0" dirty="0" err="1" smtClean="0"/>
              <a:t>subgesture</a:t>
            </a:r>
            <a:r>
              <a:rPr lang="en-US" baseline="0" noProof="0" dirty="0" smtClean="0"/>
              <a:t> sequences by means of an aligned temporal clustering algorithm.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4) Once </a:t>
            </a:r>
            <a:r>
              <a:rPr lang="en-US" baseline="0" noProof="0" dirty="0" err="1" smtClean="0"/>
              <a:t>subgesture</a:t>
            </a:r>
            <a:r>
              <a:rPr lang="en-US" baseline="0" noProof="0" dirty="0" smtClean="0"/>
              <a:t> sequences are chosen, we can either build the </a:t>
            </a:r>
            <a:r>
              <a:rPr lang="en-US" baseline="0" noProof="0" dirty="0" err="1" smtClean="0"/>
              <a:t>subgesture</a:t>
            </a:r>
            <a:r>
              <a:rPr lang="en-US" baseline="0" noProof="0" dirty="0" smtClean="0"/>
              <a:t> model using the cost dissimilarities of aligning </a:t>
            </a:r>
            <a:r>
              <a:rPr lang="en-US" baseline="0" noProof="0" dirty="0" err="1" smtClean="0"/>
              <a:t>subgestures</a:t>
            </a:r>
            <a:r>
              <a:rPr lang="en-US" baseline="0" noProof="0" dirty="0" smtClean="0"/>
              <a:t> with DTW and using the class </a:t>
            </a:r>
            <a:r>
              <a:rPr lang="en-US" baseline="0" noProof="0" dirty="0" err="1" smtClean="0"/>
              <a:t>representants</a:t>
            </a:r>
            <a:r>
              <a:rPr lang="en-US" baseline="0" noProof="0" dirty="0" smtClean="0"/>
              <a:t> computed in a similar way as did for the PDTW, or to learn generative sequential models for each class from the discrete sequences that are represented in terms of </a:t>
            </a:r>
            <a:r>
              <a:rPr lang="en-US" baseline="0" noProof="0" dirty="0" err="1" smtClean="0"/>
              <a:t>subgestures</a:t>
            </a:r>
            <a:r>
              <a:rPr lang="en-US" baseline="0" noProof="0" dirty="0" smtClean="0"/>
              <a:t>. In both cases, finally we perform evaluation to get the scores and the parameters of the model.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So let’s get into more detail into the different steps of the algorithm.</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45</a:t>
            </a:fld>
            <a:endParaRPr lang="es-ES"/>
          </a:p>
        </p:txBody>
      </p:sp>
    </p:spTree>
    <p:extLst>
      <p:ext uri="{BB962C8B-B14F-4D97-AF65-F5344CB8AC3E}">
        <p14:creationId xmlns:p14="http://schemas.microsoft.com/office/powerpoint/2010/main" val="567882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smtClean="0"/>
              <a:t>The goal of the training pipeline is to find a </a:t>
            </a:r>
            <a:r>
              <a:rPr lang="en-US" baseline="0" noProof="0" dirty="0" err="1" smtClean="0"/>
              <a:t>subgesture</a:t>
            </a:r>
            <a:r>
              <a:rPr lang="en-US" baseline="0" noProof="0" dirty="0" smtClean="0"/>
              <a:t> set from the training set (note each x is a sequence from training), that maximizes the </a:t>
            </a:r>
            <a:r>
              <a:rPr lang="en-US" baseline="0" noProof="0" dirty="0" err="1" smtClean="0"/>
              <a:t>recogniztion</a:t>
            </a:r>
            <a:r>
              <a:rPr lang="en-US" baseline="0" noProof="0" dirty="0" smtClean="0"/>
              <a:t> performance.</a:t>
            </a:r>
          </a:p>
          <a:p>
            <a:pPr marL="171450" indent="-171450">
              <a:buFontTx/>
              <a:buChar char="-"/>
            </a:pPr>
            <a:r>
              <a:rPr lang="en-US" baseline="0" noProof="0" dirty="0" smtClean="0"/>
              <a:t>Let’s take an overview to the proposed procedure for learning </a:t>
            </a:r>
            <a:r>
              <a:rPr lang="en-US" baseline="0" noProof="0" dirty="0" err="1" smtClean="0"/>
              <a:t>subgesture</a:t>
            </a:r>
            <a:r>
              <a:rPr lang="en-US" baseline="0" noProof="0" dirty="0" smtClean="0"/>
              <a:t> models at each generation of the EA:</a:t>
            </a:r>
          </a:p>
          <a:p>
            <a:pPr marL="0" indent="0">
              <a:buFontTx/>
              <a:buNone/>
            </a:pPr>
            <a:r>
              <a:rPr lang="en-US" baseline="0" noProof="0" dirty="0" smtClean="0"/>
              <a:t>1) First we consider a population, training and validation datasets of sequences, and we want to obtain the </a:t>
            </a:r>
            <a:r>
              <a:rPr lang="en-US" baseline="0" noProof="0" dirty="0" err="1" smtClean="0"/>
              <a:t>subgesture</a:t>
            </a:r>
            <a:r>
              <a:rPr lang="en-US" baseline="0" noProof="0" dirty="0" smtClean="0"/>
              <a:t> models and the scores produced by each individual in the population.</a:t>
            </a:r>
          </a:p>
          <a:p>
            <a:pPr marL="0" indent="0">
              <a:buFontTx/>
              <a:buNone/>
            </a:pPr>
            <a:r>
              <a:rPr lang="en-US" baseline="0" noProof="0" dirty="0" smtClean="0"/>
              <a:t>2) So at each generation, we loop for each new unique and valid individual within the population,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3) We decode the individual to estimate the number of clusters and corresponding segments corresponding segments in the training sequences. Then we use them to select the </a:t>
            </a:r>
            <a:r>
              <a:rPr lang="en-US" baseline="0" noProof="0" dirty="0" err="1" smtClean="0"/>
              <a:t>subgesture</a:t>
            </a:r>
            <a:r>
              <a:rPr lang="en-US" baseline="0" noProof="0" dirty="0" smtClean="0"/>
              <a:t> sequences by means of an aligned temporal clustering algorithm.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4) Once </a:t>
            </a:r>
            <a:r>
              <a:rPr lang="en-US" baseline="0" noProof="0" dirty="0" err="1" smtClean="0"/>
              <a:t>subgesture</a:t>
            </a:r>
            <a:r>
              <a:rPr lang="en-US" baseline="0" noProof="0" dirty="0" smtClean="0"/>
              <a:t> sequences are chosen, we can either build the </a:t>
            </a:r>
            <a:r>
              <a:rPr lang="en-US" baseline="0" noProof="0" dirty="0" err="1" smtClean="0"/>
              <a:t>subgesture</a:t>
            </a:r>
            <a:r>
              <a:rPr lang="en-US" baseline="0" noProof="0" dirty="0" smtClean="0"/>
              <a:t> model using the cost dissimilarities of aligning </a:t>
            </a:r>
            <a:r>
              <a:rPr lang="en-US" baseline="0" noProof="0" dirty="0" err="1" smtClean="0"/>
              <a:t>subgestures</a:t>
            </a:r>
            <a:r>
              <a:rPr lang="en-US" baseline="0" noProof="0" dirty="0" smtClean="0"/>
              <a:t> with DTW, or to learn generative sequential models. In both cases, finally we perform evaluation to get the scores and the parameters of the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So let’s get into more detail into the different steps of the algorithm.</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46</a:t>
            </a:fld>
            <a:endParaRPr lang="es-ES"/>
          </a:p>
        </p:txBody>
      </p:sp>
    </p:spTree>
    <p:extLst>
      <p:ext uri="{BB962C8B-B14F-4D97-AF65-F5344CB8AC3E}">
        <p14:creationId xmlns:p14="http://schemas.microsoft.com/office/powerpoint/2010/main" val="122578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lnSpcReduction="10000"/>
          </a:bodyPr>
          <a:lstStyle/>
          <a:p>
            <a:pPr marL="0" indent="0">
              <a:buFontTx/>
              <a:buNone/>
            </a:pPr>
            <a:r>
              <a:rPr lang="en-US" noProof="0" dirty="0" smtClean="0"/>
              <a:t>For the evolutionary optimization,</a:t>
            </a:r>
            <a:r>
              <a:rPr lang="en-US" baseline="0" noProof="0" dirty="0" smtClean="0"/>
              <a:t> let’s consider a single individual of the population. It has the first gene, which is the number of clusters (or </a:t>
            </a:r>
            <a:r>
              <a:rPr lang="en-US" baseline="0" noProof="0" dirty="0" err="1" smtClean="0"/>
              <a:t>subgesutres</a:t>
            </a:r>
            <a:r>
              <a:rPr lang="en-US" baseline="0" noProof="0" dirty="0" smtClean="0"/>
              <a:t>), and the remaining 2N genes refer to pairs of start-length segments from training. </a:t>
            </a:r>
          </a:p>
          <a:p>
            <a:pPr marL="171450" indent="-171450">
              <a:buFontTx/>
              <a:buChar char="-"/>
            </a:pPr>
            <a:r>
              <a:rPr lang="en-US" baseline="0" noProof="0" dirty="0" smtClean="0"/>
              <a:t>Initially, there is a […] for the set of training sequences considered as a whole (concatenation of all training sequences).</a:t>
            </a:r>
          </a:p>
          <a:p>
            <a:pPr marL="171450" indent="-171450">
              <a:buFontTx/>
              <a:buChar char="-"/>
            </a:pPr>
            <a:r>
              <a:rPr lang="en-US" baseline="0" noProof="0" dirty="0" smtClean="0"/>
              <a:t>Then, there are several constraints to ensure both the correct requirements for the aligned temporal clustering algorithm and the variability of the computed </a:t>
            </a:r>
            <a:r>
              <a:rPr lang="en-US" baseline="0" noProof="0" dirty="0" err="1" smtClean="0"/>
              <a:t>subgestures</a:t>
            </a:r>
            <a:r>
              <a:rPr lang="en-US" baseline="0" noProof="0" dirty="0" smtClean="0"/>
              <a:t>: One is the segment length that falls within a range of minimum and maximum frames as done in other well-known works in the state of the art employed for similar purposes.</a:t>
            </a:r>
          </a:p>
          <a:p>
            <a:pPr marL="171450" indent="-171450">
              <a:buFontTx/>
              <a:buChar char="-"/>
            </a:pPr>
            <a:r>
              <a:rPr lang="en-US" baseline="0" noProof="0" dirty="0" smtClean="0"/>
              <a:t>Another one is the number of pair-wise segments chosen, which must be lesser than the total number of possible segments, and whose number of clusters is chosen depending on the existing segments, whereas the empty segments are ignored during training.</a:t>
            </a:r>
          </a:p>
          <a:p>
            <a:pPr marL="171450" indent="-171450">
              <a:buFontTx/>
              <a:buChar char="-"/>
            </a:pPr>
            <a:r>
              <a:rPr lang="en-US" baseline="0" noProof="0" dirty="0" smtClean="0"/>
              <a:t>The key idea is that we have the whole input training sequences from which we will extract gesture representations for each class and the segments. </a:t>
            </a:r>
          </a:p>
          <a:p>
            <a:pPr marL="171450" indent="-171450">
              <a:buFontTx/>
              <a:buChar char="-"/>
            </a:pPr>
            <a:r>
              <a:rPr lang="en-US" baseline="0" noProof="0" dirty="0" smtClean="0"/>
              <a:t>Then, the aligned temporal clustering algorithm will perform find the k centroid sequences from these partitions from the whole training data sequences, using the DTW costs as the distance measure, since each sample is a sequence (different initializations tried: stochastic, by sequence length…). Similar to k-means but dealing with temporal sequences, so that a difference distance measure is based on dynamic programming.</a:t>
            </a:r>
          </a:p>
          <a:p>
            <a:pPr marL="171450" indent="-171450">
              <a:buFontTx/>
              <a:buChar char="-"/>
            </a:pPr>
            <a:r>
              <a:rPr lang="en-US" baseline="0" noProof="0" dirty="0" smtClean="0"/>
              <a:t>The overall goal of the fitness function is to […]</a:t>
            </a:r>
          </a:p>
          <a:p>
            <a:pPr marL="171450" indent="-171450">
              <a:buFontTx/>
              <a:buChar char="-"/>
            </a:pPr>
            <a:endParaRPr lang="en-US" baseline="0"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47</a:t>
            </a:fld>
            <a:endParaRPr lang="es-ES"/>
          </a:p>
        </p:txBody>
      </p:sp>
    </p:spTree>
    <p:extLst>
      <p:ext uri="{BB962C8B-B14F-4D97-AF65-F5344CB8AC3E}">
        <p14:creationId xmlns:p14="http://schemas.microsoft.com/office/powerpoint/2010/main" val="283045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err="1" smtClean="0"/>
              <a:t>Animar</a:t>
            </a:r>
            <a:endParaRPr lang="en-US" baseline="0" noProof="0" dirty="0" smtClean="0"/>
          </a:p>
          <a:p>
            <a:pPr marL="0" indent="0">
              <a:buFontTx/>
              <a:buNone/>
            </a:pPr>
            <a:r>
              <a:rPr lang="en-US" baseline="0" noProof="0" dirty="0" smtClean="0"/>
              <a:t>Once </a:t>
            </a:r>
            <a:r>
              <a:rPr lang="en-US" baseline="0" noProof="0" dirty="0" err="1" smtClean="0"/>
              <a:t>subgestures</a:t>
            </a:r>
            <a:r>
              <a:rPr lang="en-US" baseline="0" noProof="0" dirty="0" smtClean="0"/>
              <a:t> are computed, </a:t>
            </a:r>
          </a:p>
          <a:p>
            <a:pPr marL="171450" indent="-171450">
              <a:buFontTx/>
              <a:buChar char="-"/>
            </a:pPr>
            <a:r>
              <a:rPr lang="en-US" baseline="0" noProof="0" dirty="0" smtClean="0"/>
              <a:t>we compute a dissimilarity matrix amongst </a:t>
            </a:r>
            <a:r>
              <a:rPr lang="en-US" baseline="0" noProof="0" dirty="0" err="1" smtClean="0"/>
              <a:t>subgestures</a:t>
            </a:r>
            <a:r>
              <a:rPr lang="en-US" baseline="0" noProof="0" dirty="0" smtClean="0"/>
              <a:t> over their DTW normalized costs, which is symmetric and the elements of the diagonal are 0 (distance between the same </a:t>
            </a:r>
            <a:r>
              <a:rPr lang="en-US" baseline="0" noProof="0" dirty="0" err="1" smtClean="0"/>
              <a:t>subgestures</a:t>
            </a:r>
            <a:r>
              <a:rPr lang="en-US" baseline="0" noProof="0" dirty="0" smtClean="0"/>
              <a:t>).</a:t>
            </a:r>
          </a:p>
          <a:p>
            <a:pPr marL="171450" indent="-171450">
              <a:buFontTx/>
              <a:buChar char="-"/>
            </a:pPr>
            <a:r>
              <a:rPr lang="en-US" baseline="0" noProof="0" dirty="0" smtClean="0"/>
              <a:t>Then, the sequences representing each class are aligned </a:t>
            </a:r>
            <a:r>
              <a:rPr lang="en-US" baseline="0" noProof="0" dirty="0" err="1" smtClean="0"/>
              <a:t>wrt</a:t>
            </a:r>
            <a:r>
              <a:rPr lang="en-US" baseline="0" noProof="0" dirty="0" smtClean="0"/>
              <a:t> to each </a:t>
            </a:r>
            <a:r>
              <a:rPr lang="en-US" baseline="0" noProof="0" dirty="0" err="1" smtClean="0"/>
              <a:t>subgesture</a:t>
            </a:r>
            <a:r>
              <a:rPr lang="en-US" baseline="0" noProof="0" dirty="0" smtClean="0"/>
              <a:t>, and a backward algorithm is applied to update the cost vectors for the different warping paths found to the minimum values.</a:t>
            </a:r>
          </a:p>
          <a:p>
            <a:pPr marL="171450" indent="-171450">
              <a:buFontTx/>
              <a:buChar char="-"/>
            </a:pPr>
            <a:r>
              <a:rPr lang="en-US" baseline="0" noProof="0" dirty="0" smtClean="0"/>
              <a:t>With those cost vectors we create a matrix of minimum cost vectors, whose arguments are the index of the </a:t>
            </a:r>
            <a:r>
              <a:rPr lang="en-US" baseline="0" noProof="0" dirty="0" err="1" smtClean="0"/>
              <a:t>subgesture</a:t>
            </a:r>
            <a:r>
              <a:rPr lang="en-US" baseline="0" noProof="0" dirty="0" smtClean="0"/>
              <a:t> for each frame of the sequence </a:t>
            </a:r>
            <a:r>
              <a:rPr lang="en-US" baseline="0" noProof="0" dirty="0" err="1" smtClean="0"/>
              <a:t>representant</a:t>
            </a:r>
            <a:r>
              <a:rPr lang="en-US" baseline="0" noProof="0" dirty="0" smtClean="0"/>
              <a:t>.</a:t>
            </a:r>
          </a:p>
          <a:p>
            <a:pPr marL="171450" indent="-171450">
              <a:buFontTx/>
              <a:buChar char="-"/>
            </a:pPr>
            <a:r>
              <a:rPr lang="en-US" baseline="0" noProof="0" dirty="0" smtClean="0"/>
              <a:t>Employing this procedure we have a methodology to discretize sequences in terms of </a:t>
            </a:r>
            <a:r>
              <a:rPr lang="en-US" baseline="0" noProof="0" dirty="0" err="1" smtClean="0"/>
              <a:t>subgesture</a:t>
            </a:r>
            <a:r>
              <a:rPr lang="en-US" baseline="0" noProof="0" dirty="0" smtClean="0"/>
              <a:t> indexes, which are also applied to the validation sequences. So that the recognition consists, on one side, of aligning the two strings belonging to the </a:t>
            </a:r>
            <a:r>
              <a:rPr lang="en-US" baseline="0" noProof="0" dirty="0" err="1" smtClean="0"/>
              <a:t>subgesture</a:t>
            </a:r>
            <a:r>
              <a:rPr lang="en-US" baseline="0" noProof="0" dirty="0" smtClean="0"/>
              <a:t> model for the given class and the discretized validation sequence, where the distance of DTW is given by the of the dissimilarity matrix. Indexed by the </a:t>
            </a:r>
            <a:r>
              <a:rPr lang="en-US" baseline="0" noProof="0" dirty="0" err="1" smtClean="0"/>
              <a:t>subgesture</a:t>
            </a:r>
            <a:r>
              <a:rPr lang="en-US" baseline="0" noProof="0" dirty="0" smtClean="0"/>
              <a:t> identifiers in the positions of the warping path.</a:t>
            </a:r>
          </a:p>
          <a:p>
            <a:pPr marL="171450" indent="-171450">
              <a:buFontTx/>
              <a:buChar char="-"/>
            </a:pPr>
            <a:r>
              <a:rPr lang="en-US" baseline="0" noProof="0" dirty="0" smtClean="0"/>
              <a:t>On the other hand, an HMM is learned with the Baum-Welch algorithm from the discrete vectors representing each class, and Viterbi algorithm is used for inference considering the discrete validation sequence as the input to test.</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48</a:t>
            </a:fld>
            <a:endParaRPr lang="es-ES"/>
          </a:p>
        </p:txBody>
      </p:sp>
    </p:spTree>
    <p:extLst>
      <p:ext uri="{BB962C8B-B14F-4D97-AF65-F5344CB8AC3E}">
        <p14:creationId xmlns:p14="http://schemas.microsoft.com/office/powerpoint/2010/main" val="23309563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err="1" smtClean="0"/>
              <a:t>Animar</a:t>
            </a:r>
            <a:endParaRPr lang="en-US" baseline="0" noProof="0" dirty="0" smtClean="0"/>
          </a:p>
          <a:p>
            <a:pPr marL="0" indent="0">
              <a:buFontTx/>
              <a:buNone/>
            </a:pPr>
            <a:r>
              <a:rPr lang="en-US" baseline="0" noProof="0" dirty="0" smtClean="0"/>
              <a:t>Once </a:t>
            </a:r>
            <a:r>
              <a:rPr lang="en-US" baseline="0" noProof="0" dirty="0" err="1" smtClean="0"/>
              <a:t>subgestures</a:t>
            </a:r>
            <a:r>
              <a:rPr lang="en-US" baseline="0" noProof="0" dirty="0" smtClean="0"/>
              <a:t> are computed, </a:t>
            </a:r>
          </a:p>
          <a:p>
            <a:pPr marL="171450" indent="-171450">
              <a:buFontTx/>
              <a:buChar char="-"/>
            </a:pPr>
            <a:r>
              <a:rPr lang="en-US" baseline="0" noProof="0" dirty="0" smtClean="0"/>
              <a:t>we compute a dissimilarity matrix amongst </a:t>
            </a:r>
            <a:r>
              <a:rPr lang="en-US" baseline="0" noProof="0" dirty="0" err="1" smtClean="0"/>
              <a:t>subgestures</a:t>
            </a:r>
            <a:r>
              <a:rPr lang="en-US" baseline="0" noProof="0" dirty="0" smtClean="0"/>
              <a:t> over their DTW normalized costs, which is symmetric and the elements of the diagonal are 0 (distance between the same </a:t>
            </a:r>
            <a:r>
              <a:rPr lang="en-US" baseline="0" noProof="0" dirty="0" err="1" smtClean="0"/>
              <a:t>subgestures</a:t>
            </a:r>
            <a:r>
              <a:rPr lang="en-US" baseline="0" noProof="0" dirty="0" smtClean="0"/>
              <a:t>).</a:t>
            </a:r>
          </a:p>
          <a:p>
            <a:pPr marL="171450" indent="-171450">
              <a:buFontTx/>
              <a:buChar char="-"/>
            </a:pPr>
            <a:r>
              <a:rPr lang="en-US" baseline="0" noProof="0" dirty="0" smtClean="0"/>
              <a:t>Then, the sequences representing each class are aligned </a:t>
            </a:r>
            <a:r>
              <a:rPr lang="en-US" baseline="0" noProof="0" dirty="0" err="1" smtClean="0"/>
              <a:t>wrt</a:t>
            </a:r>
            <a:r>
              <a:rPr lang="en-US" baseline="0" noProof="0" dirty="0" smtClean="0"/>
              <a:t> to each </a:t>
            </a:r>
            <a:r>
              <a:rPr lang="en-US" baseline="0" noProof="0" dirty="0" err="1" smtClean="0"/>
              <a:t>subgesture</a:t>
            </a:r>
            <a:r>
              <a:rPr lang="en-US" baseline="0" noProof="0" dirty="0" smtClean="0"/>
              <a:t>, and a backward algorithm is applied to update the cost vectors for the different warping paths found to the minimum values.</a:t>
            </a:r>
          </a:p>
          <a:p>
            <a:pPr marL="171450" indent="-171450">
              <a:buFontTx/>
              <a:buChar char="-"/>
            </a:pPr>
            <a:r>
              <a:rPr lang="en-US" baseline="0" noProof="0" dirty="0" smtClean="0"/>
              <a:t>With those cost vectors we create a matrix of minimum cost vectors, whose arguments are the index of the </a:t>
            </a:r>
            <a:r>
              <a:rPr lang="en-US" baseline="0" noProof="0" dirty="0" err="1" smtClean="0"/>
              <a:t>subgesture</a:t>
            </a:r>
            <a:r>
              <a:rPr lang="en-US" baseline="0" noProof="0" dirty="0" smtClean="0"/>
              <a:t> for each frame of the sequence </a:t>
            </a:r>
            <a:r>
              <a:rPr lang="en-US" baseline="0" noProof="0" dirty="0" err="1" smtClean="0"/>
              <a:t>representant</a:t>
            </a:r>
            <a:r>
              <a:rPr lang="en-US" baseline="0" noProof="0" dirty="0" smtClean="0"/>
              <a:t>.</a:t>
            </a:r>
          </a:p>
          <a:p>
            <a:pPr marL="171450" indent="-171450">
              <a:buFontTx/>
              <a:buChar char="-"/>
            </a:pPr>
            <a:r>
              <a:rPr lang="en-US" baseline="0" noProof="0" dirty="0" smtClean="0"/>
              <a:t>Employing this procedure we have a methodology to discretize sequences in terms of </a:t>
            </a:r>
            <a:r>
              <a:rPr lang="en-US" baseline="0" noProof="0" dirty="0" err="1" smtClean="0"/>
              <a:t>subgesture</a:t>
            </a:r>
            <a:r>
              <a:rPr lang="en-US" baseline="0" noProof="0" dirty="0" smtClean="0"/>
              <a:t> indexes, which are also applied to the validation sequences. So that the recognition consists, on one side, of aligning the two strings belonging to the </a:t>
            </a:r>
            <a:r>
              <a:rPr lang="en-US" baseline="0" noProof="0" dirty="0" err="1" smtClean="0"/>
              <a:t>subgesture</a:t>
            </a:r>
            <a:r>
              <a:rPr lang="en-US" baseline="0" noProof="0" dirty="0" smtClean="0"/>
              <a:t> model for the given class and the discretized validation sequence, where the distance of DTW is given by the of the dissimilarity matrix. Indexed by the </a:t>
            </a:r>
            <a:r>
              <a:rPr lang="en-US" baseline="0" noProof="0" dirty="0" err="1" smtClean="0"/>
              <a:t>subgesture</a:t>
            </a:r>
            <a:r>
              <a:rPr lang="en-US" baseline="0" noProof="0" dirty="0" smtClean="0"/>
              <a:t> identifiers in the positions of the warping path.</a:t>
            </a:r>
          </a:p>
          <a:p>
            <a:pPr marL="171450" indent="-171450">
              <a:buFontTx/>
              <a:buChar char="-"/>
            </a:pPr>
            <a:r>
              <a:rPr lang="en-US" baseline="0" noProof="0" dirty="0" smtClean="0"/>
              <a:t>On the other hand, an HMM is learned with the Baum-Welch algorithm from the discrete vectors representing each class, and Viterbi algorithm is used for inference considering the discrete validation sequence as the input to test.</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49</a:t>
            </a:fld>
            <a:endParaRPr lang="es-ES"/>
          </a:p>
        </p:txBody>
      </p:sp>
    </p:spTree>
    <p:extLst>
      <p:ext uri="{BB962C8B-B14F-4D97-AF65-F5344CB8AC3E}">
        <p14:creationId xmlns:p14="http://schemas.microsoft.com/office/powerpoint/2010/main" val="63606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noProof="0" dirty="0" smtClean="0"/>
              <a:t>Also,</a:t>
            </a:r>
            <a:r>
              <a:rPr lang="en-GB" baseline="0" noProof="0" dirty="0" smtClean="0"/>
              <a:t> from the side of evolutionary computation, the hypothesis is that evolving </a:t>
            </a:r>
            <a:r>
              <a:rPr lang="en-GB" baseline="0" noProof="0" dirty="0" err="1" smtClean="0"/>
              <a:t>BoW</a:t>
            </a:r>
            <a:r>
              <a:rPr lang="en-GB" baseline="0" noProof="0" dirty="0" smtClean="0"/>
              <a:t> representations benefits for improving their performance in several domains.</a:t>
            </a:r>
          </a:p>
          <a:p>
            <a:pPr marL="171450" indent="-171450">
              <a:buFontTx/>
              <a:buChar char="-"/>
            </a:pPr>
            <a:r>
              <a:rPr lang="en-GB" baseline="0" noProof="0" dirty="0" smtClean="0"/>
              <a:t>The reason and advantages of using EC are mainly that they’re often inspired in biological mechanisms of evolution, they perform well approximating solutions to all types of problems, metaheuristic search uses parallel processing to achieve the desired end.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In this sense, the aim of this thesis is to study different techniques underlying these paradigms with different goals:</a:t>
            </a:r>
            <a:endParaRPr lang="en-GB"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a:t>
            </a:fld>
            <a:endParaRPr lang="es-ES"/>
          </a:p>
        </p:txBody>
      </p:sp>
    </p:spTree>
    <p:extLst>
      <p:ext uri="{BB962C8B-B14F-4D97-AF65-F5344CB8AC3E}">
        <p14:creationId xmlns:p14="http://schemas.microsoft.com/office/powerpoint/2010/main" val="1174524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err="1" smtClean="0"/>
              <a:t>Animar</a:t>
            </a:r>
            <a:endParaRPr lang="en-US" baseline="0" noProof="0" dirty="0" smtClean="0"/>
          </a:p>
          <a:p>
            <a:pPr marL="0" indent="0">
              <a:buFontTx/>
              <a:buNone/>
            </a:pPr>
            <a:r>
              <a:rPr lang="en-US" baseline="0" noProof="0" dirty="0" smtClean="0"/>
              <a:t>Once </a:t>
            </a:r>
            <a:r>
              <a:rPr lang="en-US" baseline="0" noProof="0" dirty="0" err="1" smtClean="0"/>
              <a:t>subgestures</a:t>
            </a:r>
            <a:r>
              <a:rPr lang="en-US" baseline="0" noProof="0" dirty="0" smtClean="0"/>
              <a:t> are computed, </a:t>
            </a:r>
          </a:p>
          <a:p>
            <a:pPr marL="171450" indent="-171450">
              <a:buFontTx/>
              <a:buChar char="-"/>
            </a:pPr>
            <a:r>
              <a:rPr lang="en-US" baseline="0" noProof="0" dirty="0" smtClean="0"/>
              <a:t>we compute a dissimilarity matrix amongst </a:t>
            </a:r>
            <a:r>
              <a:rPr lang="en-US" baseline="0" noProof="0" dirty="0" err="1" smtClean="0"/>
              <a:t>subgestures</a:t>
            </a:r>
            <a:r>
              <a:rPr lang="en-US" baseline="0" noProof="0" dirty="0" smtClean="0"/>
              <a:t> over their DTW normalized costs, which is symmetric and the elements of the diagonal are 0 (distance between the same </a:t>
            </a:r>
            <a:r>
              <a:rPr lang="en-US" baseline="0" noProof="0" dirty="0" err="1" smtClean="0"/>
              <a:t>subgestures</a:t>
            </a:r>
            <a:r>
              <a:rPr lang="en-US" baseline="0" noProof="0" dirty="0" smtClean="0"/>
              <a:t>).</a:t>
            </a:r>
          </a:p>
          <a:p>
            <a:pPr marL="171450" indent="-171450">
              <a:buFontTx/>
              <a:buChar char="-"/>
            </a:pPr>
            <a:r>
              <a:rPr lang="en-US" baseline="0" noProof="0" dirty="0" smtClean="0"/>
              <a:t>Then, the sequences representing each class are aligned </a:t>
            </a:r>
            <a:r>
              <a:rPr lang="en-US" baseline="0" noProof="0" dirty="0" err="1" smtClean="0"/>
              <a:t>wrt</a:t>
            </a:r>
            <a:r>
              <a:rPr lang="en-US" baseline="0" noProof="0" dirty="0" smtClean="0"/>
              <a:t> to each </a:t>
            </a:r>
            <a:r>
              <a:rPr lang="en-US" baseline="0" noProof="0" dirty="0" err="1" smtClean="0"/>
              <a:t>subgesture</a:t>
            </a:r>
            <a:r>
              <a:rPr lang="en-US" baseline="0" noProof="0" dirty="0" smtClean="0"/>
              <a:t>, and a backward algorithm is applied to update the cost vectors for the different warping paths found to the minimum values.</a:t>
            </a:r>
          </a:p>
          <a:p>
            <a:pPr marL="171450" indent="-171450">
              <a:buFontTx/>
              <a:buChar char="-"/>
            </a:pPr>
            <a:r>
              <a:rPr lang="en-US" baseline="0" noProof="0" dirty="0" smtClean="0"/>
              <a:t>With those cost vectors we create a matrix of minimum cost vectors, whose arguments are the index of the </a:t>
            </a:r>
            <a:r>
              <a:rPr lang="en-US" baseline="0" noProof="0" dirty="0" err="1" smtClean="0"/>
              <a:t>subgesture</a:t>
            </a:r>
            <a:r>
              <a:rPr lang="en-US" baseline="0" noProof="0" dirty="0" smtClean="0"/>
              <a:t> for each frame of the sequence </a:t>
            </a:r>
            <a:r>
              <a:rPr lang="en-US" baseline="0" noProof="0" dirty="0" err="1" smtClean="0"/>
              <a:t>representant</a:t>
            </a:r>
            <a:r>
              <a:rPr lang="en-US" baseline="0" noProof="0" dirty="0" smtClean="0"/>
              <a:t>.</a:t>
            </a:r>
          </a:p>
          <a:p>
            <a:pPr marL="171450" indent="-171450">
              <a:buFontTx/>
              <a:buChar char="-"/>
            </a:pPr>
            <a:r>
              <a:rPr lang="en-US" baseline="0" noProof="0" dirty="0" smtClean="0"/>
              <a:t>Employing this procedure we have a methodology to discretize sequences in terms of </a:t>
            </a:r>
            <a:r>
              <a:rPr lang="en-US" baseline="0" noProof="0" dirty="0" err="1" smtClean="0"/>
              <a:t>subgesture</a:t>
            </a:r>
            <a:r>
              <a:rPr lang="en-US" baseline="0" noProof="0" dirty="0" smtClean="0"/>
              <a:t> indexes, which are also applied to the validation sequences. So that the recognition consists, on one side, of aligning the two strings belonging to the </a:t>
            </a:r>
            <a:r>
              <a:rPr lang="en-US" baseline="0" noProof="0" dirty="0" err="1" smtClean="0"/>
              <a:t>subgesture</a:t>
            </a:r>
            <a:r>
              <a:rPr lang="en-US" baseline="0" noProof="0" dirty="0" smtClean="0"/>
              <a:t> model for the given class and the discretized validation sequence, where the distance of DTW is given by the of the dissimilarity matrix. Indexed by the </a:t>
            </a:r>
            <a:r>
              <a:rPr lang="en-US" baseline="0" noProof="0" dirty="0" err="1" smtClean="0"/>
              <a:t>subgesture</a:t>
            </a:r>
            <a:r>
              <a:rPr lang="en-US" baseline="0" noProof="0" dirty="0" smtClean="0"/>
              <a:t> identifiers in the positions of the warping path.</a:t>
            </a:r>
          </a:p>
          <a:p>
            <a:pPr marL="171450" indent="-171450">
              <a:buFontTx/>
              <a:buChar char="-"/>
            </a:pPr>
            <a:r>
              <a:rPr lang="en-US" baseline="0" noProof="0" dirty="0" smtClean="0"/>
              <a:t>On the other hand, an HMM is learned with the Baum-Welch algorithm from the discrete vectors representing each class, and Viterbi algorithm is used for inference considering the discrete validation sequence as the input to test.</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50</a:t>
            </a:fld>
            <a:endParaRPr lang="es-ES"/>
          </a:p>
        </p:txBody>
      </p:sp>
    </p:spTree>
    <p:extLst>
      <p:ext uri="{BB962C8B-B14F-4D97-AF65-F5344CB8AC3E}">
        <p14:creationId xmlns:p14="http://schemas.microsoft.com/office/powerpoint/2010/main" val="448360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smtClean="0"/>
              <a:t>Regarding the genetic operators for selection, crossover and mutation, they are the standard but several properties are applied to add/delete segments before applying the mutation function using random probabilities; and </a:t>
            </a:r>
            <a:r>
              <a:rPr lang="en-US" baseline="0" noProof="0" dirty="0" err="1" smtClean="0"/>
              <a:t>offsprings</a:t>
            </a:r>
            <a:r>
              <a:rPr lang="en-US" baseline="0" noProof="0" dirty="0" smtClean="0"/>
              <a:t> are corrected in case they are non-evaluable because of segment or clustering boundaries, so that a repair function returns the value that indicates whether to increase the number of segments or to decrease the number of clusters.</a:t>
            </a:r>
          </a:p>
          <a:p>
            <a:pPr marL="171450" indent="-171450">
              <a:buFontTx/>
              <a:buChar char="-"/>
            </a:pPr>
            <a:r>
              <a:rPr lang="en-US" baseline="0" noProof="0" dirty="0" smtClean="0"/>
              <a:t>After learning the thresholds for each class using DP or GM, the evaluation […]. In case of classification for DTW, detections are set to those costs of alignment under the class thresholds, whereas in HMM, detections are assigned to those probabilities above them.</a:t>
            </a:r>
          </a:p>
          <a:p>
            <a:pPr marL="171450" indent="-171450">
              <a:buFontTx/>
              <a:buChar char="-"/>
            </a:pPr>
            <a:endParaRPr lang="en-US" baseline="0" noProof="0" dirty="0" smtClean="0"/>
          </a:p>
          <a:p>
            <a:pPr marL="171450" indent="-171450">
              <a:buFontTx/>
              <a:buChar char="-"/>
            </a:pPr>
            <a:endParaRPr lang="en-US" baseline="0" noProof="0" dirty="0" smtClean="0"/>
          </a:p>
          <a:p>
            <a:pPr marL="171450" indent="-171450">
              <a:buFontTx/>
              <a:buChar char="-"/>
            </a:pPr>
            <a:endParaRPr lang="en-US" baseline="0"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51</a:t>
            </a:fld>
            <a:endParaRPr lang="es-ES"/>
          </a:p>
        </p:txBody>
      </p:sp>
    </p:spTree>
    <p:extLst>
      <p:ext uri="{BB962C8B-B14F-4D97-AF65-F5344CB8AC3E}">
        <p14:creationId xmlns:p14="http://schemas.microsoft.com/office/powerpoint/2010/main" val="40852676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sz="1200" b="0" i="0" u="none" strike="noStrike" kern="1200" baseline="0" dirty="0" smtClean="0">
                <a:solidFill>
                  <a:schemeClr val="tx1"/>
                </a:solidFill>
                <a:latin typeface="+mn-lt"/>
                <a:ea typeface="+mn-ea"/>
                <a:cs typeface="+mn-cs"/>
              </a:rPr>
              <a:t>Considered two widely used datasets for human action recognition, from which we compare the results of the SOTA.</a:t>
            </a:r>
          </a:p>
          <a:p>
            <a:pPr marL="171450" indent="-171450">
              <a:buFontTx/>
              <a:buChar char="-"/>
            </a:pPr>
            <a:r>
              <a:rPr lang="en-GB" sz="1200" b="0" i="0" u="none" strike="noStrike" kern="1200" baseline="0" dirty="0" smtClean="0">
                <a:solidFill>
                  <a:schemeClr val="tx1"/>
                </a:solidFill>
                <a:latin typeface="+mn-lt"/>
                <a:ea typeface="+mn-ea"/>
                <a:cs typeface="+mn-cs"/>
              </a:rPr>
              <a:t>MSRDaily3D comprises 16 actions associated to daily activities. There are objects in the background and most actions involve human-object interaction. RGB-D and skeleton information is provided, and two settings are considered for validation, 12 out of 16 actions and half-subject split, and all actions using 5-fold CV.</a:t>
            </a:r>
          </a:p>
          <a:p>
            <a:pPr marL="171450" indent="-171450">
              <a:buFontTx/>
              <a:buChar char="-"/>
            </a:pPr>
            <a:r>
              <a:rPr lang="en-GB" sz="1200" b="0" i="0" u="none" strike="noStrike" kern="1200" baseline="0" dirty="0" smtClean="0">
                <a:solidFill>
                  <a:schemeClr val="tx1"/>
                </a:solidFill>
                <a:latin typeface="+mn-lt"/>
                <a:ea typeface="+mn-ea"/>
                <a:cs typeface="+mn-cs"/>
              </a:rPr>
              <a:t>MSRAction3D comprises 20 action categories performed by 16 isolated subjects, with no background. Depth and skeleton information is provided, and the setting considered for validation is half-training and half-testing. </a:t>
            </a:r>
          </a:p>
          <a:p>
            <a:pPr marL="171450" indent="-171450">
              <a:buFontTx/>
              <a:buChar char="-"/>
            </a:pPr>
            <a:r>
              <a:rPr lang="en-GB" sz="1200" b="0" i="0" u="none" strike="noStrike" kern="1200" baseline="0" dirty="0" smtClean="0">
                <a:solidFill>
                  <a:schemeClr val="tx1"/>
                </a:solidFill>
                <a:latin typeface="+mn-lt"/>
                <a:ea typeface="+mn-ea"/>
                <a:cs typeface="+mn-cs"/>
              </a:rPr>
              <a:t>In either configuration, video sequences are represented with DCSF using the same parameters as the referred work.</a:t>
            </a:r>
          </a:p>
          <a:p>
            <a:pPr marL="171450" indent="-171450">
              <a:buFontTx/>
              <a:buChar char="-"/>
            </a:pPr>
            <a:endParaRPr lang="en-GB" sz="1200" b="0" i="0" u="none" strike="noStrike" kern="1200" baseline="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52</a:t>
            </a:fld>
            <a:endParaRPr lang="es-ES"/>
          </a:p>
        </p:txBody>
      </p:sp>
    </p:spTree>
    <p:extLst>
      <p:ext uri="{BB962C8B-B14F-4D97-AF65-F5344CB8AC3E}">
        <p14:creationId xmlns:p14="http://schemas.microsoft.com/office/powerpoint/2010/main" val="3645529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smtClean="0"/>
              <a:t>So, for the experimentation an implementation of the framework is done including several libraries of genetic algorithms and generative model.</a:t>
            </a:r>
          </a:p>
          <a:p>
            <a:pPr marL="171450" indent="-171450">
              <a:buFontTx/>
              <a:buChar char="-"/>
            </a:pPr>
            <a:r>
              <a:rPr lang="en-US" baseline="0" noProof="0" dirty="0" smtClean="0"/>
              <a:t>The list of parameters are fixed depending on other works for the segments length, and we chosen a population of 20 individuals with 2 elitist members, and 500 start-end segments to trade-off between the number of segments and the computational </a:t>
            </a:r>
            <a:r>
              <a:rPr lang="en-US" baseline="0" noProof="0" dirty="0" err="1" smtClean="0"/>
              <a:t>requiremets</a:t>
            </a:r>
            <a:r>
              <a:rPr lang="en-US" baseline="0" noProof="0" dirty="0" smtClean="0"/>
              <a:t>. Also the constraints for the number of clusters is taken into account to control the cost of the k-</a:t>
            </a:r>
            <a:r>
              <a:rPr lang="en-US" baseline="0" noProof="0" dirty="0" err="1" smtClean="0"/>
              <a:t>meansDTW</a:t>
            </a:r>
            <a:r>
              <a:rPr lang="en-US" baseline="0" noProof="0" dirty="0" smtClean="0"/>
              <a:t> algorithm, as well as the number of thresholds tested in validation.</a:t>
            </a:r>
          </a:p>
          <a:p>
            <a:pPr marL="171450" indent="-171450">
              <a:buFontTx/>
              <a:buChar char="-"/>
            </a:pPr>
            <a:r>
              <a:rPr lang="en-US" baseline="0" noProof="0" dirty="0" smtClean="0"/>
              <a:t>A DTW baseline is designed using a direct […] (we don’t use </a:t>
            </a:r>
            <a:r>
              <a:rPr lang="en-US" baseline="0" noProof="0" dirty="0" err="1" smtClean="0"/>
              <a:t>subgestures</a:t>
            </a:r>
            <a:r>
              <a:rPr lang="en-US" baseline="0" noProof="0" dirty="0" smtClean="0"/>
              <a:t>).</a:t>
            </a:r>
          </a:p>
          <a:p>
            <a:pPr marL="171450" indent="-171450">
              <a:buFontTx/>
              <a:buChar char="-"/>
            </a:pPr>
            <a:r>
              <a:rPr lang="en-US" baseline="0" noProof="0" dirty="0" smtClean="0"/>
              <a:t>On the other part, the designed HMM baseline do consider </a:t>
            </a:r>
            <a:r>
              <a:rPr lang="en-US" baseline="0" noProof="0" dirty="0" err="1" smtClean="0"/>
              <a:t>subgestures</a:t>
            </a:r>
            <a:r>
              <a:rPr lang="en-US" baseline="0" noProof="0" dirty="0" smtClean="0"/>
              <a:t> from fixed number of segments for each sequence sample.</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53</a:t>
            </a:fld>
            <a:endParaRPr lang="es-ES"/>
          </a:p>
        </p:txBody>
      </p:sp>
    </p:spTree>
    <p:extLst>
      <p:ext uri="{BB962C8B-B14F-4D97-AF65-F5344CB8AC3E}">
        <p14:creationId xmlns:p14="http://schemas.microsoft.com/office/powerpoint/2010/main" val="36906074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GB" sz="1200" b="0" i="0" u="none" strike="noStrike" kern="1200" baseline="0" dirty="0" smtClean="0">
                <a:solidFill>
                  <a:schemeClr val="tx1"/>
                </a:solidFill>
                <a:latin typeface="+mn-lt"/>
                <a:ea typeface="+mn-ea"/>
                <a:cs typeface="+mn-cs"/>
              </a:rPr>
              <a:t>Here we have a table of the quantitative results obtained by running the GA 5 times </a:t>
            </a:r>
            <a:r>
              <a:rPr lang="en-GB" sz="1200" b="0" i="0" u="none" strike="noStrike" kern="1200" baseline="0" dirty="0" err="1" smtClean="0">
                <a:solidFill>
                  <a:schemeClr val="tx1"/>
                </a:solidFill>
                <a:latin typeface="+mn-lt"/>
                <a:ea typeface="+mn-ea"/>
                <a:cs typeface="+mn-cs"/>
              </a:rPr>
              <a:t>wrt</a:t>
            </a:r>
            <a:r>
              <a:rPr lang="en-GB" sz="1200" b="0" i="0" u="none" strike="noStrike" kern="1200" baseline="0" dirty="0" smtClean="0">
                <a:solidFill>
                  <a:schemeClr val="tx1"/>
                </a:solidFill>
                <a:latin typeface="+mn-lt"/>
                <a:ea typeface="+mn-ea"/>
                <a:cs typeface="+mn-cs"/>
              </a:rPr>
              <a:t> other SOTA methods that consider the same setting for the different datasets. </a:t>
            </a:r>
          </a:p>
          <a:p>
            <a:pPr marL="171450" indent="-171450">
              <a:buFontTx/>
              <a:buChar char="-"/>
            </a:pPr>
            <a:r>
              <a:rPr lang="en-GB" sz="1200" b="0" i="0" u="none" strike="noStrike" kern="1200" baseline="0" dirty="0" smtClean="0">
                <a:solidFill>
                  <a:schemeClr val="tx1"/>
                </a:solidFill>
                <a:latin typeface="+mn-lt"/>
                <a:ea typeface="+mn-ea"/>
                <a:cs typeface="+mn-cs"/>
              </a:rPr>
              <a:t>We can see that a considerable improvement of the evolved versions </a:t>
            </a:r>
            <a:r>
              <a:rPr lang="en-GB" sz="1200" b="0" i="0" u="none" strike="noStrike" kern="1200" baseline="0" dirty="0" err="1" smtClean="0">
                <a:solidFill>
                  <a:schemeClr val="tx1"/>
                </a:solidFill>
                <a:latin typeface="+mn-lt"/>
                <a:ea typeface="+mn-ea"/>
                <a:cs typeface="+mn-cs"/>
              </a:rPr>
              <a:t>wrt</a:t>
            </a:r>
            <a:r>
              <a:rPr lang="en-GB" sz="1200" b="0" i="0" u="none" strike="noStrike" kern="1200" baseline="0" dirty="0" smtClean="0">
                <a:solidFill>
                  <a:schemeClr val="tx1"/>
                </a:solidFill>
                <a:latin typeface="+mn-lt"/>
                <a:ea typeface="+mn-ea"/>
                <a:cs typeface="+mn-cs"/>
              </a:rPr>
              <a:t> to the DTW and HMM baselines, and that the results considerable outperform the previous methods specially on the evolved HMM that reach high performances at the starting generations.</a:t>
            </a:r>
          </a:p>
          <a:p>
            <a:pPr marL="171450" indent="-171450">
              <a:buFontTx/>
              <a:buChar char="-"/>
            </a:pPr>
            <a:endParaRPr lang="en-GB" sz="1200" b="0" i="0" u="none" strike="noStrike" kern="1200" baseline="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54</a:t>
            </a:fld>
            <a:endParaRPr lang="es-ES"/>
          </a:p>
        </p:txBody>
      </p:sp>
    </p:spTree>
    <p:extLst>
      <p:ext uri="{BB962C8B-B14F-4D97-AF65-F5344CB8AC3E}">
        <p14:creationId xmlns:p14="http://schemas.microsoft.com/office/powerpoint/2010/main" val="2106763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GB" sz="1200" b="0" i="0" u="none" strike="noStrike" kern="1200" baseline="0" dirty="0" smtClean="0">
                <a:solidFill>
                  <a:schemeClr val="tx1"/>
                </a:solidFill>
                <a:latin typeface="+mn-lt"/>
                <a:ea typeface="+mn-ea"/>
                <a:cs typeface="+mn-cs"/>
              </a:rPr>
              <a:t>And here we show qualitative results of the evolution throughout generations on one of the folds of the MSRDaily3D dataset. In the first plot we see a clear trend of the individuals to go group towards the number of segments that give the best performances. The middle plot shows the performance of the evolution of validation and test (blue and red lines respectively) </a:t>
            </a:r>
            <a:r>
              <a:rPr lang="en-GB" sz="1200" b="0" i="0" u="none" strike="noStrike" kern="1200" baseline="0" dirty="0" err="1" smtClean="0">
                <a:solidFill>
                  <a:schemeClr val="tx1"/>
                </a:solidFill>
                <a:latin typeface="+mn-lt"/>
                <a:ea typeface="+mn-ea"/>
                <a:cs typeface="+mn-cs"/>
              </a:rPr>
              <a:t>wrt</a:t>
            </a:r>
            <a:r>
              <a:rPr lang="en-GB" sz="1200" b="0" i="0" u="none" strike="noStrike" kern="1200" baseline="0" dirty="0" smtClean="0">
                <a:solidFill>
                  <a:schemeClr val="tx1"/>
                </a:solidFill>
                <a:latin typeface="+mn-lt"/>
                <a:ea typeface="+mn-ea"/>
                <a:cs typeface="+mn-cs"/>
              </a:rPr>
              <a:t> to the black line of the baseline that does not consider evolution. And from the distribution of the scores obtained from the individuals of the population we can see similar performances obtained in some cases for different individuals, showing that the genetic operators influence individuals to converge in the proper direction.</a:t>
            </a:r>
          </a:p>
          <a:p>
            <a:pPr marL="171450" indent="-171450">
              <a:buFontTx/>
              <a:buChar char="-"/>
            </a:pPr>
            <a:r>
              <a:rPr lang="en-GB" sz="1200" b="0" i="0" u="none" strike="noStrike" kern="1200" baseline="0" dirty="0" smtClean="0">
                <a:solidFill>
                  <a:schemeClr val="tx1"/>
                </a:solidFill>
                <a:latin typeface="+mn-lt"/>
                <a:ea typeface="+mn-ea"/>
                <a:cs typeface="+mn-cs"/>
              </a:rPr>
              <a:t>Grouping </a:t>
            </a:r>
            <a:r>
              <a:rPr lang="en-GB" sz="1200" b="0" i="0" u="none" strike="noStrike" kern="1200" baseline="0" dirty="0" err="1" smtClean="0">
                <a:solidFill>
                  <a:schemeClr val="tx1"/>
                </a:solidFill>
                <a:latin typeface="+mn-lt"/>
                <a:ea typeface="+mn-ea"/>
                <a:cs typeface="+mn-cs"/>
              </a:rPr>
              <a:t>subgesture</a:t>
            </a:r>
            <a:r>
              <a:rPr lang="en-GB" sz="1200" b="0" i="0" u="none" strike="noStrike" kern="1200" baseline="0" dirty="0" smtClean="0">
                <a:solidFill>
                  <a:schemeClr val="tx1"/>
                </a:solidFill>
                <a:latin typeface="+mn-lt"/>
                <a:ea typeface="+mn-ea"/>
                <a:cs typeface="+mn-cs"/>
              </a:rPr>
              <a:t> indexes frame-by-frame, showing different occurrences of the same </a:t>
            </a:r>
            <a:r>
              <a:rPr lang="en-GB" sz="1200" b="0" i="0" u="none" strike="noStrike" kern="1200" baseline="0" dirty="0" err="1" smtClean="0">
                <a:solidFill>
                  <a:schemeClr val="tx1"/>
                </a:solidFill>
                <a:latin typeface="+mn-lt"/>
                <a:ea typeface="+mn-ea"/>
                <a:cs typeface="+mn-cs"/>
              </a:rPr>
              <a:t>subgesture</a:t>
            </a:r>
            <a:r>
              <a:rPr lang="en-GB" sz="1200" b="0" i="0" u="none" strike="noStrike" kern="1200" baseline="0" dirty="0" smtClean="0">
                <a:solidFill>
                  <a:schemeClr val="tx1"/>
                </a:solidFill>
                <a:latin typeface="+mn-lt"/>
                <a:ea typeface="+mn-ea"/>
                <a:cs typeface="+mn-cs"/>
              </a:rPr>
              <a:t> on different parts of a sequence.</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55</a:t>
            </a:fld>
            <a:endParaRPr lang="es-ES"/>
          </a:p>
        </p:txBody>
      </p:sp>
    </p:spTree>
    <p:extLst>
      <p:ext uri="{BB962C8B-B14F-4D97-AF65-F5344CB8AC3E}">
        <p14:creationId xmlns:p14="http://schemas.microsoft.com/office/powerpoint/2010/main" val="9691517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Finally,</a:t>
            </a:r>
            <a:r>
              <a:rPr lang="en-US" baseline="0" noProof="0" dirty="0" smtClean="0"/>
              <a:t> </a:t>
            </a:r>
            <a:r>
              <a:rPr lang="en-US" noProof="0" dirty="0" err="1" smtClean="0"/>
              <a:t>l’m</a:t>
            </a:r>
            <a:r>
              <a:rPr lang="en-US" noProof="0" dirty="0" smtClean="0"/>
              <a:t> going to present the</a:t>
            </a:r>
            <a:r>
              <a:rPr lang="en-US" baseline="0" noProof="0" dirty="0" smtClean="0"/>
              <a:t> last part of this presentation which consists of a collaborative work performed in real scenarios for conversational analysis, where we abstract form very well-known and widely used methods based on </a:t>
            </a:r>
            <a:r>
              <a:rPr lang="en-US" baseline="0" noProof="0" dirty="0" err="1" smtClean="0"/>
              <a:t>BoW</a:t>
            </a:r>
            <a:r>
              <a:rPr lang="en-US" baseline="0" noProof="0" dirty="0" smtClean="0"/>
              <a:t> and apply them to the low-level extraction of features from multiple modalities. Nothing very sophisticated at this point from the point of view of </a:t>
            </a:r>
            <a:r>
              <a:rPr lang="en-US" baseline="0" noProof="0" dirty="0" err="1" smtClean="0"/>
              <a:t>reseach</a:t>
            </a:r>
            <a:r>
              <a:rPr lang="en-US" baseline="0" noProof="0" dirty="0" smtClean="0"/>
              <a:t> in purely CV or machine learning, but on the effects of how these methods based on the paradigm of </a:t>
            </a:r>
            <a:r>
              <a:rPr lang="en-US" baseline="0" noProof="0" dirty="0" err="1" smtClean="0"/>
              <a:t>BoW</a:t>
            </a:r>
            <a:r>
              <a:rPr lang="en-US" baseline="0" noProof="0" dirty="0" smtClean="0"/>
              <a:t> might work in social computing applications.</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56</a:t>
            </a:fld>
            <a:endParaRPr lang="es-ES"/>
          </a:p>
        </p:txBody>
      </p:sp>
    </p:spTree>
    <p:extLst>
      <p:ext uri="{BB962C8B-B14F-4D97-AF65-F5344CB8AC3E}">
        <p14:creationId xmlns:p14="http://schemas.microsoft.com/office/powerpoint/2010/main" val="3991590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smtClean="0"/>
              <a:t>How </a:t>
            </a:r>
            <a:r>
              <a:rPr lang="en-US" baseline="0" noProof="0" dirty="0" err="1" smtClean="0"/>
              <a:t>BoVW</a:t>
            </a:r>
            <a:r>
              <a:rPr lang="en-US" baseline="0" noProof="0" dirty="0" smtClean="0"/>
              <a:t> and multimodal representations are used in social computing applications? We focus the application on real-case scenarios of conversational contexts for analyzing the human behavior. </a:t>
            </a:r>
          </a:p>
          <a:p>
            <a:pPr marL="171450" indent="-171450">
              <a:buFontTx/>
              <a:buChar char="-"/>
            </a:pPr>
            <a:r>
              <a:rPr lang="en-US" baseline="0" noProof="0" dirty="0" smtClean="0"/>
              <a:t>Common goals of interest are to interpret the social signals which have been defined along the literature of social computing, the non-verbal cues and the personality traits. Thus, predict human responses from these contexts, considering language as a whole for improving understanding. </a:t>
            </a:r>
          </a:p>
          <a:p>
            <a:pPr marL="171450" indent="-171450">
              <a:buFontTx/>
              <a:buChar char="-"/>
            </a:pPr>
            <a:r>
              <a:rPr lang="en-US" baseline="0" noProof="0" dirty="0" smtClean="0"/>
              <a:t>Another goal in group mining has been to detect […].</a:t>
            </a:r>
          </a:p>
          <a:p>
            <a:pPr marL="171450" indent="-171450">
              <a:buFontTx/>
              <a:buChar char="-"/>
            </a:pPr>
            <a:r>
              <a:rPr lang="en-US" baseline="0" noProof="0" dirty="0" smtClean="0"/>
              <a:t>For the protocol of data acquisition in these scenarios, one have to take into account the ambient intelligence and egocentric computing, obtaining a trade-off between intrusiveness of the devices used and the accuracy we want to obtain. For instance, a very controlled environments could reach a high accuracy but you is required to stay very close to the sensor, or in specific positions, which become largely infeasible in some real-case applications. Some of the devices commonly used are […] depending on the scenario and the particular goal for the application.</a:t>
            </a:r>
          </a:p>
          <a:p>
            <a:pPr marL="171450" indent="-171450">
              <a:buFontTx/>
              <a:buChar char="-"/>
            </a:pPr>
            <a:r>
              <a:rPr lang="en-US" baseline="0" noProof="0" dirty="0" smtClean="0"/>
              <a:t>Once the protocol is defined, the goal is to extract multimodal features from the different </a:t>
            </a:r>
            <a:r>
              <a:rPr lang="en-US" baseline="0" noProof="0" dirty="0" err="1" smtClean="0"/>
              <a:t>dvices</a:t>
            </a:r>
            <a:r>
              <a:rPr lang="en-US" baseline="0" noProof="0" dirty="0" smtClean="0"/>
              <a:t>, to later analyze the body movements […], and any discriminative behavioral information. This information is classified into important four groups: </a:t>
            </a:r>
          </a:p>
          <a:p>
            <a:pPr marL="171450" indent="-171450">
              <a:buFontTx/>
              <a:buChar char="-"/>
            </a:pPr>
            <a:r>
              <a:rPr lang="en-US" baseline="0" noProof="0" dirty="0" smtClean="0"/>
              <a:t>adaptors […], </a:t>
            </a:r>
          </a:p>
          <a:p>
            <a:pPr marL="171450" indent="-171450">
              <a:buFontTx/>
              <a:buChar char="-"/>
            </a:pPr>
            <a:r>
              <a:rPr lang="en-US" baseline="0" noProof="0" dirty="0" smtClean="0"/>
              <a:t>Beat Gestures […], </a:t>
            </a:r>
          </a:p>
          <a:p>
            <a:pPr marL="171450" indent="-171450">
              <a:buFontTx/>
              <a:buChar char="-"/>
            </a:pPr>
            <a:r>
              <a:rPr lang="en-US" baseline="0" noProof="0" dirty="0" smtClean="0"/>
              <a:t>Body posture […] and, of course, </a:t>
            </a:r>
          </a:p>
          <a:p>
            <a:pPr marL="171450" indent="-171450">
              <a:buFontTx/>
              <a:buChar char="-"/>
            </a:pPr>
            <a:r>
              <a:rPr lang="en-US" baseline="0" noProof="0" dirty="0" smtClean="0"/>
              <a:t>facial expressions.</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57</a:t>
            </a:fld>
            <a:endParaRPr lang="es-ES"/>
          </a:p>
        </p:txBody>
      </p:sp>
    </p:spTree>
    <p:extLst>
      <p:ext uri="{BB962C8B-B14F-4D97-AF65-F5344CB8AC3E}">
        <p14:creationId xmlns:p14="http://schemas.microsoft.com/office/powerpoint/2010/main" val="3806139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So let me first present a</a:t>
            </a:r>
            <a:r>
              <a:rPr lang="en-US" baseline="0" noProof="0" dirty="0" smtClean="0"/>
              <a:t> very general overview of the </a:t>
            </a:r>
            <a:r>
              <a:rPr lang="en-US" noProof="0" dirty="0" smtClean="0"/>
              <a:t>context and its goals</a:t>
            </a:r>
            <a:r>
              <a:rPr lang="en-US" baseline="0" noProof="0" dirty="0" smtClean="0"/>
              <a:t>. Here we refer to Victim-Offender mediations, which take place in this field of restorative justice, which try to avoid traditional and formal justice procedures, if possible, but use more “human aspects” if you want.</a:t>
            </a:r>
          </a:p>
          <a:p>
            <a:pPr marL="171450" indent="-171450">
              <a:buFontTx/>
              <a:buChar char="-"/>
            </a:pPr>
            <a:r>
              <a:rPr lang="en-US" baseline="0" noProof="0" dirty="0" smtClean="0"/>
              <a:t>The idea is to exchange impressions […] helped by the figure of a mediator, either […], the case itself (problem, sensitiveness, moment):</a:t>
            </a:r>
          </a:p>
          <a:p>
            <a:pPr marL="171450" indent="-171450">
              <a:buFontTx/>
              <a:buChar char="-"/>
            </a:pPr>
            <a:r>
              <a:rPr lang="en-US" baseline="0" noProof="0" dirty="0" smtClean="0"/>
              <a:t>The goals are to analyze the problem in depth […], trying to engage the participation of both parties in a joint encounter […], balancing the interests according to the associated legal proceedings, and to explore whether an agreement is possible given the particular facts.</a:t>
            </a:r>
          </a:p>
          <a:p>
            <a:pPr marL="171450" indent="-171450">
              <a:buFontTx/>
              <a:buChar char="-"/>
            </a:pPr>
            <a:r>
              <a:rPr lang="en-US" baseline="0" noProof="0" dirty="0" smtClean="0"/>
              <a:t>In this sense, a set of non-verbal communicative cues are present from the interactions during the conversation, and they affect the way of how participants perceive each other. These factors and “social signals” have been intensively analyzed in observational methodology and cognitive sciences.</a:t>
            </a:r>
          </a:p>
          <a:p>
            <a:pPr marL="171450" indent="-171450">
              <a:buFontTx/>
              <a:buChar char="-"/>
            </a:pPr>
            <a:r>
              <a:rPr lang="en-US" baseline="0" noProof="0" dirty="0" smtClean="0"/>
              <a:t>For this goal an ambient intelligence setup is designed for acquiring data and apply techniques to multimodal audio-</a:t>
            </a:r>
            <a:r>
              <a:rPr lang="en-US" baseline="0" noProof="0" dirty="0" err="1" smtClean="0"/>
              <a:t>rgb</a:t>
            </a:r>
            <a:r>
              <a:rPr lang="en-US" baseline="0" noProof="0" dirty="0" smtClean="0"/>
              <a:t>-depth data, where to extract higher level features related to behavioral indicators that are used for posterior learning an classification into the several mediation responses.</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58</a:t>
            </a:fld>
            <a:endParaRPr lang="es-ES"/>
          </a:p>
        </p:txBody>
      </p:sp>
    </p:spTree>
    <p:extLst>
      <p:ext uri="{BB962C8B-B14F-4D97-AF65-F5344CB8AC3E}">
        <p14:creationId xmlns:p14="http://schemas.microsoft.com/office/powerpoint/2010/main" val="1511587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lnSpcReduction="10000"/>
          </a:bodyPr>
          <a:lstStyle/>
          <a:p>
            <a:pPr marL="0" indent="0">
              <a:buFontTx/>
              <a:buNone/>
            </a:pPr>
            <a:r>
              <a:rPr lang="en-US" noProof="0" dirty="0" smtClean="0"/>
              <a:t>These are some examples of the multimodal feature extraction applied to the sessions that are collected in the VOM sessions.</a:t>
            </a:r>
          </a:p>
          <a:p>
            <a:pPr marL="171450" indent="-171450">
              <a:buFontTx/>
              <a:buChar char="-"/>
            </a:pPr>
            <a:r>
              <a:rPr lang="en-US" noProof="0" dirty="0" smtClean="0"/>
              <a:t>The techniques</a:t>
            </a:r>
            <a:r>
              <a:rPr lang="en-US" baseline="0" noProof="0" dirty="0" smtClean="0"/>
              <a:t> are employed into several blocks for each modality: speech </a:t>
            </a:r>
            <a:r>
              <a:rPr lang="en-US" baseline="0" noProof="0" dirty="0" err="1" smtClean="0"/>
              <a:t>diarization</a:t>
            </a:r>
            <a:r>
              <a:rPr lang="en-US" baseline="0" noProof="0" dirty="0" smtClean="0"/>
              <a:t>, user segmentation, and region detection.</a:t>
            </a:r>
          </a:p>
          <a:p>
            <a:pPr marL="171450" indent="-171450">
              <a:buFontTx/>
              <a:buChar char="-"/>
            </a:pPr>
            <a:r>
              <a:rPr lang="en-US" baseline="0" noProof="0" dirty="0" smtClean="0"/>
              <a:t>Speaker </a:t>
            </a:r>
            <a:r>
              <a:rPr lang="en-US" baseline="0" noProof="0" dirty="0" err="1" smtClean="0"/>
              <a:t>diarization</a:t>
            </a:r>
            <a:r>
              <a:rPr lang="en-US" baseline="0" noProof="0" dirty="0" smtClean="0"/>
              <a:t> is a technique employed for finding clusters over Mel Frequency Cepstral Coefficients, which consists of re-scaling the frequencies of the input audio signal channels …(by means of Discrete Fourier Transform, whose coefficients are obtained using Discrete Cosine Transform and complemented with the second time-derivatives Cepstral coefficients)… Then </a:t>
            </a:r>
            <a:r>
              <a:rPr lang="en-US" baseline="0" noProof="0" dirty="0" err="1" smtClean="0"/>
              <a:t>segmens</a:t>
            </a:r>
            <a:r>
              <a:rPr lang="en-US" baseline="0" noProof="0" dirty="0" smtClean="0"/>
              <a:t> are identified …(according to a Generalized Likelihood Ratio of Gaussian pdf for the different windows)…, and a hierarchical clustering is employed to detect the clusters where the speech signals fall at each instant.</a:t>
            </a:r>
          </a:p>
          <a:p>
            <a:pPr marL="171450" indent="-171450">
              <a:buFontTx/>
              <a:buChar char="-"/>
            </a:pPr>
            <a:r>
              <a:rPr lang="en-US" baseline="0" noProof="0" dirty="0" smtClean="0"/>
              <a:t>User detection consists of […], obtaining 3D real-world coordinates from the depth sensor (shown in these plots plot) to obtain discriminative locations between participants.</a:t>
            </a:r>
          </a:p>
          <a:p>
            <a:pPr marL="171450" indent="-171450">
              <a:buFontTx/>
              <a:buChar char="-"/>
            </a:pPr>
            <a:r>
              <a:rPr lang="en-US" baseline="0" noProof="0" dirty="0" smtClean="0"/>
              <a:t>Region detection consists, first, of detecting the face model formed by a set of global mixture of trees for every landmark, and the estimating the head pose angle by means of averaging the HOG feature […], as we can see in this plot. </a:t>
            </a:r>
          </a:p>
          <a:p>
            <a:pPr marL="171450" indent="-171450">
              <a:buFontTx/>
              <a:buChar char="-"/>
            </a:pPr>
            <a:r>
              <a:rPr lang="en-US" baseline="0" noProof="0" dirty="0" smtClean="0"/>
              <a:t>Given that the skeleton models tested do not provide an accurate fit of the hand joints in our case particular scenario, for hands detection an interface is designed to label the hand positions at the starting frames and later perform color segmentation through GMM that define the skin color model for the person. </a:t>
            </a:r>
          </a:p>
          <a:p>
            <a:pPr marL="171450" indent="-171450">
              <a:buFontTx/>
              <a:buChar char="-"/>
            </a:pPr>
            <a:r>
              <a:rPr lang="en-US" baseline="0" noProof="0" dirty="0" smtClean="0"/>
              <a:t>The upper body is set by […], as done for user segmentation.</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59</a:t>
            </a:fld>
            <a:endParaRPr lang="es-ES"/>
          </a:p>
        </p:txBody>
      </p:sp>
    </p:spTree>
    <p:extLst>
      <p:ext uri="{BB962C8B-B14F-4D97-AF65-F5344CB8AC3E}">
        <p14:creationId xmlns:p14="http://schemas.microsoft.com/office/powerpoint/2010/main" val="1182921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noProof="0" dirty="0" smtClean="0"/>
              <a:t>O</a:t>
            </a:r>
            <a:r>
              <a:rPr lang="en-GB" baseline="0" noProof="0" dirty="0" smtClean="0"/>
              <a:t>ne of the goals, which is claimed by many scientists in thesis, is the integration of </a:t>
            </a:r>
            <a:r>
              <a:rPr lang="en-GB" baseline="0" noProof="0" dirty="0" err="1" smtClean="0"/>
              <a:t>BoVW</a:t>
            </a:r>
            <a:r>
              <a:rPr lang="en-GB" baseline="0" noProof="0" dirty="0" smtClean="0"/>
              <a:t> paradigm into several frameworks or architectures. And EA are one of them that we explore, assuming that we can optimize such representations over time by means of GP frameworks.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noProof="0" dirty="0" smtClean="0"/>
              <a:t>Be able to learn data coming from multiple modalities for tasks such as gesture recognition.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noProof="0" dirty="0" smtClean="0"/>
              <a:t>Build frameworks for gesture detection through DP and GM computational models.</a:t>
            </a:r>
          </a:p>
          <a:p>
            <a:pPr marL="171450" indent="-171450">
              <a:buFontTx/>
              <a:buChar char="-"/>
            </a:pPr>
            <a:r>
              <a:rPr lang="en-GB" noProof="0" dirty="0" smtClean="0"/>
              <a:t>Finally, to learn and evolve </a:t>
            </a:r>
            <a:r>
              <a:rPr lang="en-GB" noProof="0" dirty="0" err="1" smtClean="0"/>
              <a:t>Subgesture</a:t>
            </a:r>
            <a:r>
              <a:rPr lang="en-GB" noProof="0" dirty="0" smtClean="0"/>
              <a:t> representations by means</a:t>
            </a:r>
            <a:r>
              <a:rPr lang="en-GB" baseline="0" noProof="0" dirty="0" smtClean="0"/>
              <a:t> of evolutionary algorithms.</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a:t>
            </a:fld>
            <a:endParaRPr lang="es-ES"/>
          </a:p>
        </p:txBody>
      </p:sp>
    </p:spTree>
    <p:extLst>
      <p:ext uri="{BB962C8B-B14F-4D97-AF65-F5344CB8AC3E}">
        <p14:creationId xmlns:p14="http://schemas.microsoft.com/office/powerpoint/2010/main" val="3236732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92500"/>
          </a:bodyPr>
          <a:lstStyle/>
          <a:p>
            <a:pPr marL="0" indent="0">
              <a:buFontTx/>
              <a:buNone/>
            </a:pPr>
            <a:r>
              <a:rPr lang="en-US" baseline="0" noProof="0" dirty="0" smtClean="0"/>
              <a:t>Once low-level multimodal features are extracted, an abstraction to a new level of features that will be used for learning and classification is done by means of extracting behavioral indicators present in the non-verbal communication. </a:t>
            </a:r>
          </a:p>
          <a:p>
            <a:pPr marL="171450" indent="-171450">
              <a:buFontTx/>
              <a:buChar char="-"/>
            </a:pPr>
            <a:r>
              <a:rPr lang="en-US" baseline="0" noProof="0" dirty="0" smtClean="0"/>
              <a:t>One information of interest is the Codification of the gazes to see the visual focus of attention amongst the different parties and the percentage of gazes where the people are looking at for each party in the conversation.</a:t>
            </a:r>
          </a:p>
          <a:p>
            <a:pPr marL="171450" indent="-171450">
              <a:buFontTx/>
              <a:buChar char="-"/>
            </a:pPr>
            <a:r>
              <a:rPr lang="en-US" baseline="0" noProof="0" dirty="0" smtClean="0"/>
              <a:t>From the averaged optical flow of the upper body regions belonging to the users and the offset of 3D positions of the hands amongst frames, the agitation is estimated, which give a huge amount of information about the conversation (emphasizing parts of the speaking, comfortableness, etc.)</a:t>
            </a:r>
          </a:p>
          <a:p>
            <a:pPr marL="171450" indent="-171450">
              <a:buFontTx/>
              <a:buChar char="-"/>
            </a:pPr>
            <a:r>
              <a:rPr lang="en-US" baseline="0" noProof="0" dirty="0" smtClean="0"/>
              <a:t>The posture identification of the upper body is computed from the 3D positions and classified into 3 main postures (tilted backward, normal, and tilted forward). They give information about the engagement or involvement of participants (occurrences for all frames). Additionally, for the hands positions we consider 3 cases:</a:t>
            </a:r>
          </a:p>
          <a:p>
            <a:pPr marL="171450" indent="-171450">
              <a:buFontTx/>
              <a:buChar char="-"/>
            </a:pPr>
            <a:r>
              <a:rPr lang="en-US" baseline="0" noProof="0" dirty="0" smtClean="0"/>
              <a:t>Whether the hands for a given subjects remain together for a certain period of time (using 3D positions).</a:t>
            </a:r>
          </a:p>
          <a:p>
            <a:pPr marL="171450" indent="-171450">
              <a:buFontTx/>
              <a:buChar char="-"/>
            </a:pPr>
            <a:r>
              <a:rPr lang="en-US" baseline="0" noProof="0" dirty="0" smtClean="0"/>
              <a:t>Whether the hands touch the own face of the user (3D positions), in terms of average distance.</a:t>
            </a:r>
          </a:p>
          <a:p>
            <a:pPr marL="171450" indent="-171450">
              <a:buFontTx/>
              <a:buChar char="-"/>
            </a:pPr>
            <a:r>
              <a:rPr lang="en-US" baseline="0" noProof="0" dirty="0" smtClean="0"/>
              <a:t>Whether the hands are under the table, which shows kind of […], we use the point cloud to segment the tables as the main planar object of the scene, and the 3D positions of the hands under or above the table position (time percentages).</a:t>
            </a:r>
          </a:p>
          <a:p>
            <a:pPr marL="171450" indent="-171450">
              <a:buFontTx/>
              <a:buChar char="-"/>
            </a:pPr>
            <a:r>
              <a:rPr lang="en-US" baseline="0" noProof="0" dirty="0" smtClean="0"/>
              <a:t>Finally, for the speech </a:t>
            </a:r>
            <a:r>
              <a:rPr lang="en-US" baseline="0" noProof="0" dirty="0" err="1" smtClean="0"/>
              <a:t>diarization</a:t>
            </a:r>
            <a:r>
              <a:rPr lang="en-US" baseline="0" noProof="0" dirty="0" smtClean="0"/>
              <a:t> we compute the time segments belonging to each participant, turns of speech, interruptions and dyadic interactions, where we can consider some indicators of dominance roles </a:t>
            </a:r>
            <a:r>
              <a:rPr lang="en-US" baseline="0" noProof="0" dirty="0" err="1" smtClean="0"/>
              <a:t>wrt</a:t>
            </a:r>
            <a:r>
              <a:rPr lang="en-US" baseline="0" noProof="0" dirty="0" smtClean="0"/>
              <a:t> the other participants.</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60</a:t>
            </a:fld>
            <a:endParaRPr lang="es-ES"/>
          </a:p>
        </p:txBody>
      </p:sp>
    </p:spTree>
    <p:extLst>
      <p:ext uri="{BB962C8B-B14F-4D97-AF65-F5344CB8AC3E}">
        <p14:creationId xmlns:p14="http://schemas.microsoft.com/office/powerpoint/2010/main" val="10310224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Here are some qualitative</a:t>
            </a:r>
            <a:r>
              <a:rPr lang="en-US" baseline="0" noProof="0" dirty="0" smtClean="0"/>
              <a:t> examples. For </a:t>
            </a:r>
            <a:r>
              <a:rPr lang="en-US" noProof="0" dirty="0" smtClean="0"/>
              <a:t>the feature extraction,</a:t>
            </a:r>
            <a:r>
              <a:rPr lang="en-US" baseline="0" noProof="0" dirty="0" smtClean="0"/>
              <a:t> g</a:t>
            </a:r>
            <a:r>
              <a:rPr lang="en-US" noProof="0" dirty="0" smtClean="0"/>
              <a:t>iven that the procedure for hand detection is semi-automatic using an interface</a:t>
            </a:r>
            <a:r>
              <a:rPr lang="en-US" baseline="0" noProof="0" dirty="0" smtClean="0"/>
              <a:t> of manual labelling, we use an heuristic procedure to ensure the continuity of correct detections using the information of the previous frames to restrict the different region areas. We use it also for face detection, with the goal of reducing the effort of manual interaction. Here are some examples of incorrect detections that are corrected.</a:t>
            </a:r>
          </a:p>
          <a:p>
            <a:pPr marL="171450" indent="-171450">
              <a:buFontTx/>
              <a:buChar char="-"/>
            </a:pPr>
            <a:r>
              <a:rPr lang="en-US" baseline="0" noProof="0" dirty="0" smtClean="0"/>
              <a:t>On the other hand, these are examples of the codification of target gazes we obtain from the face detection and head pose estimation, in order to identify where the people are looking at (or the visual focus of attention among the different parties</a:t>
            </a:r>
            <a:r>
              <a:rPr lang="en-US" baseline="0" noProof="0" smtClean="0"/>
              <a:t>), as </a:t>
            </a:r>
            <a:r>
              <a:rPr lang="en-US" baseline="0" noProof="0" dirty="0" smtClean="0"/>
              <a:t>well as the posture identification regarding the positions of hands </a:t>
            </a:r>
            <a:r>
              <a:rPr lang="en-US" baseline="0" noProof="0" dirty="0" err="1" smtClean="0"/>
              <a:t>wrt</a:t>
            </a:r>
            <a:r>
              <a:rPr lang="en-US" baseline="0" noProof="0" dirty="0" smtClean="0"/>
              <a:t> the table.</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61</a:t>
            </a:fld>
            <a:endParaRPr lang="es-ES"/>
          </a:p>
        </p:txBody>
      </p:sp>
    </p:spTree>
    <p:extLst>
      <p:ext uri="{BB962C8B-B14F-4D97-AF65-F5344CB8AC3E}">
        <p14:creationId xmlns:p14="http://schemas.microsoft.com/office/powerpoint/2010/main" val="3433875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This is the list of final features used</a:t>
            </a:r>
            <a:r>
              <a:rPr lang="en-US" baseline="0" noProof="0" dirty="0" smtClean="0"/>
              <a:t> for classification. </a:t>
            </a:r>
          </a:p>
          <a:p>
            <a:pPr marL="171450" indent="-171450">
              <a:buFontTx/>
              <a:buChar char="-"/>
            </a:pPr>
            <a:r>
              <a:rPr lang="en-US" baseline="0" noProof="0" dirty="0" smtClean="0"/>
              <a:t>The green ones belongs to the gaze and visual focus of attention. </a:t>
            </a:r>
          </a:p>
          <a:p>
            <a:pPr marL="171450" indent="-171450">
              <a:buFontTx/>
              <a:buChar char="-"/>
            </a:pPr>
            <a:r>
              <a:rPr lang="en-US" baseline="0" noProof="0" dirty="0" smtClean="0"/>
              <a:t>Then this blue ones are computed from the agitation, note that some of them are combined with the previous features from the gazes. </a:t>
            </a:r>
          </a:p>
          <a:p>
            <a:pPr marL="171450" indent="-171450">
              <a:buFontTx/>
              <a:buChar char="-"/>
            </a:pPr>
            <a:r>
              <a:rPr lang="en-US" baseline="0" noProof="0" dirty="0" smtClean="0"/>
              <a:t>Then the orange belongs to the posture and hand positions </a:t>
            </a:r>
            <a:r>
              <a:rPr lang="en-US" baseline="0" noProof="0" dirty="0" err="1" smtClean="0"/>
              <a:t>wrt</a:t>
            </a:r>
            <a:r>
              <a:rPr lang="en-US" baseline="0" noProof="0" dirty="0" smtClean="0"/>
              <a:t> to additional objects or body parts. </a:t>
            </a:r>
          </a:p>
          <a:p>
            <a:pPr marL="171450" indent="-171450">
              <a:buFontTx/>
              <a:buChar char="-"/>
            </a:pPr>
            <a:r>
              <a:rPr lang="en-US" baseline="0" noProof="0" dirty="0" smtClean="0"/>
              <a:t>The red ones have to do with the speech. And the remainder features are provided by the team of mediators for each session, which are both objective information of the session and subjective impressions of mediators.</a:t>
            </a:r>
          </a:p>
          <a:p>
            <a:pPr marL="171450" indent="-171450">
              <a:buFontTx/>
              <a:buChar char="-"/>
            </a:pPr>
            <a:r>
              <a:rPr lang="en-US" baseline="0" noProof="0" dirty="0" smtClean="0"/>
              <a:t>Here is the data from the acquired sessions in the different regions of the country: room offices in different cities of justice, penitentiary centers, number of sessions and the time, participants, total number of frames. And the number of samples is the number of unique parties appearing in both individual and joint encounters. </a:t>
            </a:r>
          </a:p>
          <a:p>
            <a:pPr marL="171450" indent="-171450">
              <a:buFontTx/>
              <a:buChar char="-"/>
            </a:pPr>
            <a:r>
              <a:rPr lang="en-US" baseline="0" noProof="0" dirty="0" smtClean="0"/>
              <a:t>And the ground truth of our system are the quantitative responses given by the mediators. </a:t>
            </a:r>
          </a:p>
          <a:p>
            <a:pPr marL="171450" indent="-171450">
              <a:buFontTx/>
              <a:buChar char="-"/>
            </a:pPr>
            <a:r>
              <a:rPr lang="en-US" baseline="0" noProof="0" dirty="0" smtClean="0"/>
              <a:t>As we are considering a binary classification problem we consider to groups where the intermediate value is considered one of the classes each time.</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62</a:t>
            </a:fld>
            <a:endParaRPr lang="es-ES"/>
          </a:p>
        </p:txBody>
      </p:sp>
    </p:spTree>
    <p:extLst>
      <p:ext uri="{BB962C8B-B14F-4D97-AF65-F5344CB8AC3E}">
        <p14:creationId xmlns:p14="http://schemas.microsoft.com/office/powerpoint/2010/main" val="6266916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Different</a:t>
            </a:r>
            <a:r>
              <a:rPr lang="en-US" baseline="0" noProof="0" dirty="0" smtClean="0"/>
              <a:t> well-known classification techniques were employed using leave one out validation, with one sample out of training at each step, using different parameters of the methods: </a:t>
            </a:r>
            <a:r>
              <a:rPr lang="en-US" baseline="0" noProof="0" dirty="0" err="1" smtClean="0"/>
              <a:t>Adaboost</a:t>
            </a:r>
            <a:r>
              <a:rPr lang="en-US" baseline="0" noProof="0" dirty="0" smtClean="0"/>
              <a:t>, SVM, LDA, PNN, CFNN, and FFNN.</a:t>
            </a:r>
          </a:p>
          <a:p>
            <a:pPr marL="171450" indent="-171450">
              <a:buFontTx/>
              <a:buChar char="-"/>
            </a:pPr>
            <a:r>
              <a:rPr lang="en-US" baseline="0" noProof="0" dirty="0" smtClean="0"/>
              <a:t>These were the results obtained in terms of accuracy percentages. As we can see the setting performing better was this with the FFNN for satisfaction and agreement and </a:t>
            </a:r>
            <a:r>
              <a:rPr lang="en-US" baseline="0" noProof="0" dirty="0" err="1" smtClean="0"/>
              <a:t>AdaBoost</a:t>
            </a:r>
            <a:r>
              <a:rPr lang="en-US" baseline="0" noProof="0" dirty="0" smtClean="0"/>
              <a:t> for </a:t>
            </a:r>
            <a:r>
              <a:rPr lang="en-US" baseline="0" noProof="0" dirty="0" err="1" smtClean="0"/>
              <a:t>Receptiviy</a:t>
            </a:r>
            <a:r>
              <a:rPr lang="en-US" baseline="0" noProof="0" dirty="0" smtClean="0"/>
              <a:t>, and the second grouping case excluding subjective features. </a:t>
            </a:r>
          </a:p>
          <a:p>
            <a:pPr marL="171450" indent="-171450">
              <a:buFontTx/>
              <a:buChar char="-"/>
            </a:pPr>
            <a:r>
              <a:rPr lang="en-US" baseline="0" noProof="0" dirty="0" smtClean="0"/>
              <a:t>We performed a regression of features for each ground truth label and found similar and accurate mean deviations, which were found of interest to the team of mediators.</a:t>
            </a:r>
          </a:p>
          <a:p>
            <a:pPr marL="171450" indent="-171450">
              <a:buFontTx/>
              <a:buChar char="-"/>
            </a:pP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63</a:t>
            </a:fld>
            <a:endParaRPr lang="es-ES"/>
          </a:p>
        </p:txBody>
      </p:sp>
    </p:spTree>
    <p:extLst>
      <p:ext uri="{BB962C8B-B14F-4D97-AF65-F5344CB8AC3E}">
        <p14:creationId xmlns:p14="http://schemas.microsoft.com/office/powerpoint/2010/main" val="3174732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Another interest thing was to analyze</a:t>
            </a:r>
            <a:r>
              <a:rPr lang="en-US" baseline="0" noProof="0" dirty="0" smtClean="0"/>
              <a:t> the weight that these take during training for both the </a:t>
            </a:r>
            <a:r>
              <a:rPr lang="en-US" baseline="0" noProof="0" dirty="0" err="1" smtClean="0"/>
              <a:t>adaboost</a:t>
            </a:r>
            <a:r>
              <a:rPr lang="en-US" baseline="0" noProof="0" dirty="0" smtClean="0"/>
              <a:t> and the SVM. So we can see f20 and f11,12 were found of interest when predicting receptivity. Another one was f19 for predicting satisfaction, and also the age of the mediator and the parties were found of interest.</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64</a:t>
            </a:fld>
            <a:endParaRPr lang="es-ES"/>
          </a:p>
        </p:txBody>
      </p:sp>
    </p:spTree>
    <p:extLst>
      <p:ext uri="{BB962C8B-B14F-4D97-AF65-F5344CB8AC3E}">
        <p14:creationId xmlns:p14="http://schemas.microsoft.com/office/powerpoint/2010/main" val="10280402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These</a:t>
            </a:r>
            <a:r>
              <a:rPr lang="en-US" baseline="0" noProof="0" dirty="0" smtClean="0"/>
              <a:t> three parts presented in this thesis lead to some conclusion and future work. For this firs part of evolving visual representations,</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65</a:t>
            </a:fld>
            <a:endParaRPr lang="es-ES"/>
          </a:p>
        </p:txBody>
      </p:sp>
    </p:spTree>
    <p:extLst>
      <p:ext uri="{BB962C8B-B14F-4D97-AF65-F5344CB8AC3E}">
        <p14:creationId xmlns:p14="http://schemas.microsoft.com/office/powerpoint/2010/main" val="3112428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sz="1200" dirty="0" smtClean="0"/>
              <a:t>As conclusion for the first part, mention that little</a:t>
            </a:r>
            <a:r>
              <a:rPr lang="en-GB" sz="1200" baseline="0" dirty="0" smtClean="0"/>
              <a:t> research […]. We introduced a novel methodology to boost performance of models relying on the </a:t>
            </a:r>
            <a:r>
              <a:rPr lang="en-GB" sz="1200" baseline="0" dirty="0" err="1" smtClean="0"/>
              <a:t>BoVW</a:t>
            </a:r>
            <a:r>
              <a:rPr lang="en-GB" sz="1200" baseline="0" dirty="0" smtClean="0"/>
              <a:t>. </a:t>
            </a:r>
            <a:r>
              <a:rPr lang="en-GB" sz="1200" dirty="0" smtClean="0"/>
              <a:t>And some other</a:t>
            </a:r>
            <a:r>
              <a:rPr lang="en-GB" sz="1200" baseline="0" dirty="0" smtClean="0"/>
              <a:t> interesting remarks:</a:t>
            </a:r>
          </a:p>
          <a:p>
            <a:pPr marL="171450" indent="-171450">
              <a:buFontTx/>
              <a:buChar char="-"/>
            </a:pPr>
            <a:r>
              <a:rPr lang="en-GB" sz="1200" baseline="0" dirty="0" smtClean="0"/>
              <a:t>Boolean scheme obtained the highest performance</a:t>
            </a:r>
          </a:p>
          <a:p>
            <a:pPr marL="171450" indent="-171450">
              <a:buFontTx/>
              <a:buChar char="-"/>
            </a:pPr>
            <a:r>
              <a:rPr lang="en-GB" sz="1200" baseline="0" noProof="0" dirty="0" smtClean="0"/>
              <a:t>WS evolved using GP were outperformed consistently </a:t>
            </a:r>
            <a:r>
              <a:rPr lang="en-GB" sz="1200" baseline="0" noProof="0" dirty="0" err="1" smtClean="0"/>
              <a:t>wrt</a:t>
            </a:r>
            <a:r>
              <a:rPr lang="en-GB" sz="1200" baseline="0" noProof="0" dirty="0" smtClean="0"/>
              <a:t> to other WS and provides better generalization in the considered datasets.</a:t>
            </a:r>
          </a:p>
          <a:p>
            <a:pPr marL="171450" indent="-171450">
              <a:buFontTx/>
              <a:buChar char="-"/>
            </a:pPr>
            <a:r>
              <a:rPr lang="en-GB" sz="1200" baseline="0" noProof="0" dirty="0" smtClean="0"/>
              <a:t>Interestingly, the combination of TWS with those returned by the GP resulted in much better performance.</a:t>
            </a:r>
          </a:p>
          <a:p>
            <a:pPr marL="171450" indent="-171450">
              <a:buFontTx/>
              <a:buChar char="-"/>
            </a:pPr>
            <a:endParaRPr lang="en-GB" sz="1200" baseline="0" noProof="0" dirty="0" smtClean="0"/>
          </a:p>
          <a:p>
            <a:pPr marL="171450" indent="-171450">
              <a:buFontTx/>
              <a:buChar char="-"/>
            </a:pPr>
            <a:r>
              <a:rPr lang="en-GB" sz="1200" baseline="0" noProof="0" dirty="0" smtClean="0"/>
              <a:t>And future work includes studying other alternatives and methodologies: </a:t>
            </a:r>
          </a:p>
          <a:p>
            <a:pPr marL="0" indent="0">
              <a:buFontTx/>
              <a:buNone/>
            </a:pPr>
            <a:r>
              <a:rPr lang="en-GB" sz="1200" baseline="0" noProof="0" dirty="0" smtClean="0"/>
              <a:t>for instance, other EA can be used for optimizing the representation matrix</a:t>
            </a:r>
          </a:p>
          <a:p>
            <a:pPr marL="0" indent="0">
              <a:buFontTx/>
              <a:buNone/>
            </a:pPr>
            <a:r>
              <a:rPr lang="en-GB" sz="1200" baseline="0" noProof="0" dirty="0" smtClean="0"/>
              <a:t>Applicable to other domains from different data modalities.</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66</a:t>
            </a:fld>
            <a:endParaRPr lang="es-ES"/>
          </a:p>
        </p:txBody>
      </p:sp>
    </p:spTree>
    <p:extLst>
      <p:ext uri="{BB962C8B-B14F-4D97-AF65-F5344CB8AC3E}">
        <p14:creationId xmlns:p14="http://schemas.microsoft.com/office/powerpoint/2010/main" val="27923928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In order to extend to learning spatiotemporal representations, first, a novel approach is introduced for human gesture recognition using multimodal RGB-D data in. For this, a novel depth descriptor is proposed and the effect of late fusion is analyzed for combining descriptors from different modalities, reaching better performance </a:t>
            </a:r>
            <a:r>
              <a:rPr lang="en-US" baseline="0" noProof="0" dirty="0" err="1" smtClean="0"/>
              <a:t>wrt</a:t>
            </a:r>
            <a:r>
              <a:rPr lang="en-US" baseline="0" noProof="0" dirty="0" smtClean="0"/>
              <a:t> early fusion.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smtClean="0"/>
              <a:t>- Then, a </a:t>
            </a:r>
            <a:r>
              <a:rPr lang="en-US" baseline="0" noProof="0" dirty="0" smtClean="0"/>
              <a:t>PDTW is introduced for dealing with multiple deformations present in data for the gesture detection task, where we use probabilistic modelling by means of GMM to encode possible deformations of different gesture categories, and defining a soft-distance measure to embed probabilistic models into dynamic programming frameworks. </a:t>
            </a:r>
          </a:p>
          <a:p>
            <a:pPr marL="171450" indent="-171450">
              <a:buFontTx/>
              <a:buChar char="-"/>
            </a:pPr>
            <a:endParaRPr lang="en-US" baseline="0" noProof="0"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67</a:t>
            </a:fld>
            <a:endParaRPr lang="es-ES"/>
          </a:p>
        </p:txBody>
      </p:sp>
    </p:spTree>
    <p:extLst>
      <p:ext uri="{BB962C8B-B14F-4D97-AF65-F5344CB8AC3E}">
        <p14:creationId xmlns:p14="http://schemas.microsoft.com/office/powerpoint/2010/main" val="12828373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sz="1200" b="0" i="0" u="none" strike="noStrike" kern="1200" baseline="0" dirty="0" smtClean="0">
                <a:solidFill>
                  <a:schemeClr val="tx1"/>
                </a:solidFill>
                <a:latin typeface="+mn-lt"/>
                <a:ea typeface="+mn-ea"/>
                <a:cs typeface="+mn-cs"/>
              </a:rPr>
              <a:t>In order to put all elements together for evolving dynamic representations, a novel framework is </a:t>
            </a:r>
            <a:r>
              <a:rPr lang="en-GB" sz="1200" b="0" i="0" u="none" strike="noStrike" kern="1200" baseline="0" dirty="0" err="1" smtClean="0">
                <a:solidFill>
                  <a:schemeClr val="tx1"/>
                </a:solidFill>
                <a:latin typeface="+mn-lt"/>
                <a:ea typeface="+mn-ea"/>
                <a:cs typeface="+mn-cs"/>
              </a:rPr>
              <a:t>instroduced</a:t>
            </a:r>
            <a:r>
              <a:rPr lang="en-GB" sz="1200" b="0" i="0" u="none" strike="noStrike" kern="1200" baseline="0" dirty="0" smtClean="0">
                <a:solidFill>
                  <a:schemeClr val="tx1"/>
                </a:solidFill>
                <a:latin typeface="+mn-lt"/>
                <a:ea typeface="+mn-ea"/>
                <a:cs typeface="+mn-cs"/>
              </a:rPr>
              <a:t> in the third part for learning […] for action recognition, that can be also applied for gesture recognition and detection.</a:t>
            </a:r>
          </a:p>
          <a:p>
            <a:pPr marL="171450" indent="-171450">
              <a:buFontTx/>
              <a:buChar char="-"/>
            </a:pPr>
            <a:r>
              <a:rPr lang="en-GB" sz="1200" b="0" i="0" u="none" strike="noStrike" kern="1200" baseline="0" dirty="0" smtClean="0">
                <a:solidFill>
                  <a:schemeClr val="tx1"/>
                </a:solidFill>
                <a:latin typeface="+mn-lt"/>
                <a:ea typeface="+mn-ea"/>
                <a:cs typeface="+mn-cs"/>
              </a:rPr>
              <a:t>In addition, effectiveness of evolutionary computation is presented in few generations when […]</a:t>
            </a:r>
          </a:p>
          <a:p>
            <a:pPr marL="171450" indent="-171450">
              <a:buFontTx/>
              <a:buChar char="-"/>
            </a:pPr>
            <a:r>
              <a:rPr lang="en-GB" sz="1200" b="0" i="0" u="none" strike="noStrike" kern="1200" baseline="0" dirty="0" err="1" smtClean="0">
                <a:solidFill>
                  <a:schemeClr val="tx1"/>
                </a:solidFill>
                <a:latin typeface="+mn-lt"/>
                <a:ea typeface="+mn-ea"/>
                <a:cs typeface="+mn-cs"/>
              </a:rPr>
              <a:t>Subgesture</a:t>
            </a:r>
            <a:r>
              <a:rPr lang="en-GB" sz="1200" b="0" i="0" u="none" strike="noStrike" kern="1200" baseline="0" dirty="0" smtClean="0">
                <a:solidFill>
                  <a:schemeClr val="tx1"/>
                </a:solidFill>
                <a:latin typeface="+mn-lt"/>
                <a:ea typeface="+mn-ea"/>
                <a:cs typeface="+mn-cs"/>
              </a:rPr>
              <a:t> learning is suggested by the results to enhance recognition </a:t>
            </a:r>
            <a:r>
              <a:rPr lang="en-GB" sz="1200" b="0" i="0" u="none" strike="noStrike" kern="1200" baseline="0" dirty="0" err="1" smtClean="0">
                <a:solidFill>
                  <a:schemeClr val="tx1"/>
                </a:solidFill>
                <a:latin typeface="+mn-lt"/>
                <a:ea typeface="+mn-ea"/>
                <a:cs typeface="+mn-cs"/>
              </a:rPr>
              <a:t>wrt</a:t>
            </a:r>
            <a:r>
              <a:rPr lang="en-GB" sz="1200" b="0" i="0" u="none" strike="noStrike" kern="1200" baseline="0" dirty="0" smtClean="0">
                <a:solidFill>
                  <a:schemeClr val="tx1"/>
                </a:solidFill>
                <a:latin typeface="+mn-lt"/>
                <a:ea typeface="+mn-ea"/>
                <a:cs typeface="+mn-cs"/>
              </a:rPr>
              <a:t> traditional techniques.</a:t>
            </a:r>
          </a:p>
          <a:p>
            <a:pPr marL="171450" indent="-171450">
              <a:buFontTx/>
              <a:buChar char="-"/>
            </a:pPr>
            <a:r>
              <a:rPr lang="en-GB" sz="1200" b="0" i="0" u="none" strike="noStrike" kern="1200" baseline="0" dirty="0" smtClean="0">
                <a:solidFill>
                  <a:schemeClr val="tx1"/>
                </a:solidFill>
                <a:latin typeface="+mn-lt"/>
                <a:ea typeface="+mn-ea"/>
                <a:cs typeface="+mn-cs"/>
              </a:rPr>
              <a:t>Next immediate trends of this work would be to use richer representations learned […], where to start the evolutionary process. </a:t>
            </a:r>
          </a:p>
          <a:p>
            <a:pPr marL="171450" indent="-171450">
              <a:buFontTx/>
              <a:buChar char="-"/>
            </a:pPr>
            <a:r>
              <a:rPr lang="en-GB" sz="1200" b="0" i="0" u="none" strike="noStrike" kern="1200" baseline="0" dirty="0" smtClean="0">
                <a:solidFill>
                  <a:schemeClr val="tx1"/>
                </a:solidFill>
                <a:latin typeface="+mn-lt"/>
                <a:ea typeface="+mn-ea"/>
                <a:cs typeface="+mn-cs"/>
              </a:rPr>
              <a:t>And the modelling of </a:t>
            </a:r>
            <a:r>
              <a:rPr lang="en-GB" sz="1200" b="0" i="0" u="none" strike="noStrike" kern="1200" baseline="0" dirty="0" err="1" smtClean="0">
                <a:solidFill>
                  <a:schemeClr val="tx1"/>
                </a:solidFill>
                <a:latin typeface="+mn-lt"/>
                <a:ea typeface="+mn-ea"/>
                <a:cs typeface="+mn-cs"/>
              </a:rPr>
              <a:t>subgesture</a:t>
            </a:r>
            <a:r>
              <a:rPr lang="en-GB" sz="1200" b="0" i="0" u="none" strike="noStrike" kern="1200" baseline="0" dirty="0" smtClean="0">
                <a:solidFill>
                  <a:schemeClr val="tx1"/>
                </a:solidFill>
                <a:latin typeface="+mn-lt"/>
                <a:ea typeface="+mn-ea"/>
                <a:cs typeface="+mn-cs"/>
              </a:rPr>
              <a:t> primitives as part of a deep learning framework, either by including […], using fusion strategies.</a:t>
            </a:r>
          </a:p>
          <a:p>
            <a:pPr marL="171450" indent="-171450">
              <a:buFontTx/>
              <a:buChar char="-"/>
            </a:pPr>
            <a:endParaRPr lang="en-GB" sz="1200" b="0" i="0" u="none" strike="noStrike" kern="1200" baseline="0" dirty="0" smtClean="0">
              <a:solidFill>
                <a:schemeClr val="tx1"/>
              </a:solidFill>
              <a:latin typeface="+mn-lt"/>
              <a:ea typeface="+mn-ea"/>
              <a:cs typeface="+mn-cs"/>
            </a:endParaRPr>
          </a:p>
          <a:p>
            <a:pPr marL="171450" indent="-171450">
              <a:buFontTx/>
              <a:buChar char="-"/>
            </a:pPr>
            <a:endParaRPr lang="en-GB" sz="1200" b="0" i="0" u="none" strike="noStrike" kern="1200" baseline="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68</a:t>
            </a:fld>
            <a:endParaRPr lang="es-ES"/>
          </a:p>
        </p:txBody>
      </p:sp>
    </p:spTree>
    <p:extLst>
      <p:ext uri="{BB962C8B-B14F-4D97-AF65-F5344CB8AC3E}">
        <p14:creationId xmlns:p14="http://schemas.microsoft.com/office/powerpoint/2010/main" val="42424767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sz="1200" baseline="0" noProof="0" dirty="0" smtClean="0"/>
              <a:t>So the future work for the first part would include to study other alternatives and methodologies:  for instance, other EA can be used for optimizing the representation matrix. Applicable to other domains from different data modalities.</a:t>
            </a:r>
          </a:p>
          <a:p>
            <a:pPr marL="0" indent="0">
              <a:buFontTx/>
              <a:buNone/>
            </a:pPr>
            <a:r>
              <a:rPr lang="en-GB" sz="1200" baseline="0" noProof="0" dirty="0" smtClean="0"/>
              <a:t>- Also, exploring the benefits of using an evolutionary framework able to represent deep learning schemes in the solutions of the genetic programming.</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69</a:t>
            </a:fld>
            <a:endParaRPr lang="es-ES"/>
          </a:p>
        </p:txBody>
      </p:sp>
    </p:spTree>
    <p:extLst>
      <p:ext uri="{BB962C8B-B14F-4D97-AF65-F5344CB8AC3E}">
        <p14:creationId xmlns:p14="http://schemas.microsoft.com/office/powerpoint/2010/main" val="3664085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dirty="0" smtClean="0"/>
              <a:t>So </a:t>
            </a:r>
            <a:r>
              <a:rPr lang="es-ES" dirty="0" err="1" smtClean="0"/>
              <a:t>the</a:t>
            </a:r>
            <a:r>
              <a:rPr lang="es-ES" dirty="0" smtClean="0"/>
              <a:t> </a:t>
            </a:r>
            <a:r>
              <a:rPr lang="es-ES" dirty="0" err="1" smtClean="0"/>
              <a:t>outline</a:t>
            </a:r>
            <a:r>
              <a:rPr lang="es-ES" dirty="0" smtClean="0"/>
              <a:t> of </a:t>
            </a:r>
            <a:r>
              <a:rPr lang="es-ES" dirty="0" err="1" smtClean="0"/>
              <a:t>this</a:t>
            </a:r>
            <a:r>
              <a:rPr lang="es-ES" dirty="0" smtClean="0"/>
              <a:t> </a:t>
            </a:r>
            <a:r>
              <a:rPr lang="es-ES" dirty="0" err="1" smtClean="0"/>
              <a:t>presentations</a:t>
            </a:r>
            <a:r>
              <a:rPr lang="es-ES" dirty="0" smtClean="0"/>
              <a:t> </a:t>
            </a:r>
            <a:r>
              <a:rPr lang="es-ES" dirty="0" err="1" smtClean="0"/>
              <a:t>follows</a:t>
            </a:r>
            <a:r>
              <a:rPr lang="es-ES" baseline="0" dirty="0" smtClean="0"/>
              <a:t> </a:t>
            </a:r>
            <a:r>
              <a:rPr lang="es-ES" baseline="0" dirty="0" err="1" smtClean="0"/>
              <a:t>the</a:t>
            </a:r>
            <a:r>
              <a:rPr lang="es-ES" baseline="0" dirty="0" smtClean="0"/>
              <a:t> </a:t>
            </a:r>
            <a:r>
              <a:rPr lang="es-ES" baseline="0" dirty="0" err="1" smtClean="0"/>
              <a:t>structure</a:t>
            </a:r>
            <a:r>
              <a:rPr lang="es-ES" baseline="0" dirty="0" smtClean="0"/>
              <a:t> </a:t>
            </a:r>
            <a:r>
              <a:rPr lang="es-ES" baseline="0" dirty="0" err="1" smtClean="0"/>
              <a:t>for</a:t>
            </a:r>
            <a:r>
              <a:rPr lang="es-ES" baseline="0" dirty="0" smtClean="0"/>
              <a:t> </a:t>
            </a:r>
            <a:r>
              <a:rPr lang="es-ES" baseline="0" dirty="0" err="1" smtClean="0"/>
              <a:t>the</a:t>
            </a:r>
            <a:r>
              <a:rPr lang="es-ES" baseline="0" dirty="0" smtClean="0"/>
              <a:t> </a:t>
            </a:r>
            <a:r>
              <a:rPr lang="es-ES" baseline="0" dirty="0" err="1" smtClean="0"/>
              <a:t>different</a:t>
            </a:r>
            <a:r>
              <a:rPr lang="es-ES" baseline="0" dirty="0" smtClean="0"/>
              <a:t> </a:t>
            </a:r>
            <a:r>
              <a:rPr lang="es-ES" baseline="0" dirty="0" err="1" smtClean="0"/>
              <a:t>chapters</a:t>
            </a:r>
            <a:r>
              <a:rPr lang="es-ES" baseline="0" dirty="0" smtClean="0"/>
              <a:t> of </a:t>
            </a:r>
            <a:r>
              <a:rPr lang="es-ES" baseline="0" dirty="0" err="1" smtClean="0"/>
              <a:t>this</a:t>
            </a:r>
            <a:r>
              <a:rPr lang="es-ES" baseline="0" dirty="0" smtClean="0"/>
              <a:t> </a:t>
            </a:r>
            <a:r>
              <a:rPr lang="es-ES" baseline="0" dirty="0" err="1" smtClean="0"/>
              <a:t>thesis</a:t>
            </a:r>
            <a:endParaRPr lang="es-ES" dirty="0" smtClean="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a:t>
            </a:fld>
            <a:endParaRPr lang="es-ES"/>
          </a:p>
        </p:txBody>
      </p:sp>
    </p:spTree>
    <p:extLst>
      <p:ext uri="{BB962C8B-B14F-4D97-AF65-F5344CB8AC3E}">
        <p14:creationId xmlns:p14="http://schemas.microsoft.com/office/powerpoint/2010/main" val="1425531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baseline="0" noProof="0" dirty="0" smtClean="0"/>
              <a:t>Then, the future work for learning spatiotemporal representations would be first to include […]</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70</a:t>
            </a:fld>
            <a:endParaRPr lang="es-ES"/>
          </a:p>
        </p:txBody>
      </p:sp>
    </p:spTree>
    <p:extLst>
      <p:ext uri="{BB962C8B-B14F-4D97-AF65-F5344CB8AC3E}">
        <p14:creationId xmlns:p14="http://schemas.microsoft.com/office/powerpoint/2010/main" val="34833661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GB" sz="1200" b="0" i="0" u="none" strike="noStrike" kern="1200" baseline="0" dirty="0" smtClean="0">
                <a:solidFill>
                  <a:schemeClr val="tx1"/>
                </a:solidFill>
                <a:latin typeface="+mn-lt"/>
                <a:ea typeface="+mn-ea"/>
                <a:cs typeface="+mn-cs"/>
              </a:rPr>
              <a:t>Finally, the next trends when evolving the dynamic representations presented would be to explore alternatives […]</a:t>
            </a:r>
          </a:p>
          <a:p>
            <a:pPr marL="171450" indent="-171450">
              <a:buFontTx/>
              <a:buChar char="-"/>
            </a:pPr>
            <a:r>
              <a:rPr lang="en-GB" sz="1200" b="0" i="0" u="none" strike="noStrike" kern="1200" baseline="0" dirty="0" smtClean="0">
                <a:solidFill>
                  <a:schemeClr val="tx1"/>
                </a:solidFill>
                <a:latin typeface="+mn-lt"/>
                <a:ea typeface="+mn-ea"/>
                <a:cs typeface="+mn-cs"/>
              </a:rPr>
              <a:t>Use richer representations learned […], where to start the evolutionary process. </a:t>
            </a:r>
          </a:p>
          <a:p>
            <a:pPr marL="171450" indent="-171450">
              <a:buFontTx/>
              <a:buChar char="-"/>
            </a:pPr>
            <a:r>
              <a:rPr lang="en-GB" sz="1200" b="0" i="0" u="none" strike="noStrike" kern="1200" baseline="0" dirty="0" smtClean="0">
                <a:solidFill>
                  <a:schemeClr val="tx1"/>
                </a:solidFill>
                <a:latin typeface="+mn-lt"/>
                <a:ea typeface="+mn-ea"/>
                <a:cs typeface="+mn-cs"/>
              </a:rPr>
              <a:t>And the modelling of </a:t>
            </a:r>
            <a:r>
              <a:rPr lang="en-GB" sz="1200" b="0" i="0" u="none" strike="noStrike" kern="1200" baseline="0" dirty="0" err="1" smtClean="0">
                <a:solidFill>
                  <a:schemeClr val="tx1"/>
                </a:solidFill>
                <a:latin typeface="+mn-lt"/>
                <a:ea typeface="+mn-ea"/>
                <a:cs typeface="+mn-cs"/>
              </a:rPr>
              <a:t>subgesture</a:t>
            </a:r>
            <a:r>
              <a:rPr lang="en-GB" sz="1200" b="0" i="0" u="none" strike="noStrike" kern="1200" baseline="0" dirty="0" smtClean="0">
                <a:solidFill>
                  <a:schemeClr val="tx1"/>
                </a:solidFill>
                <a:latin typeface="+mn-lt"/>
                <a:ea typeface="+mn-ea"/>
                <a:cs typeface="+mn-cs"/>
              </a:rPr>
              <a:t> primitives as part of a deep learning framework, either by including […], using fusion strategies.</a:t>
            </a:r>
          </a:p>
          <a:p>
            <a:pPr marL="171450" indent="-171450">
              <a:buFontTx/>
              <a:buChar char="-"/>
            </a:pPr>
            <a:endParaRPr lang="en-GB" sz="1200" b="0" i="0" u="none" strike="noStrike" kern="1200" baseline="0" dirty="0" smtClean="0">
              <a:solidFill>
                <a:schemeClr val="tx1"/>
              </a:solidFill>
              <a:latin typeface="+mn-lt"/>
              <a:ea typeface="+mn-ea"/>
              <a:cs typeface="+mn-cs"/>
            </a:endParaRPr>
          </a:p>
          <a:p>
            <a:pPr marL="171450" indent="-171450">
              <a:buFontTx/>
              <a:buChar char="-"/>
            </a:pPr>
            <a:endParaRPr lang="en-GB" sz="1200" b="0" i="0" u="none" strike="noStrike" kern="1200" baseline="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71</a:t>
            </a:fld>
            <a:endParaRPr lang="es-ES"/>
          </a:p>
        </p:txBody>
      </p:sp>
    </p:spTree>
    <p:extLst>
      <p:ext uri="{BB962C8B-B14F-4D97-AF65-F5344CB8AC3E}">
        <p14:creationId xmlns:p14="http://schemas.microsoft.com/office/powerpoint/2010/main" val="40130197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n-US" noProof="0" dirty="0" smtClean="0"/>
              <a:t>As conclusion for the last part, </a:t>
            </a:r>
          </a:p>
          <a:p>
            <a:pPr marL="171450" indent="-171450">
              <a:buFontTx/>
              <a:buChar char="-"/>
            </a:pPr>
            <a:r>
              <a:rPr lang="en-US" noProof="0" dirty="0" err="1" smtClean="0"/>
              <a:t>Demosntrated</a:t>
            </a:r>
            <a:r>
              <a:rPr lang="en-US" baseline="0" noProof="0" dirty="0" smtClean="0"/>
              <a:t> […]</a:t>
            </a:r>
          </a:p>
          <a:p>
            <a:pPr marL="171450" indent="-171450">
              <a:buFontTx/>
              <a:buChar char="-"/>
            </a:pPr>
            <a:r>
              <a:rPr lang="en-US" baseline="0" noProof="0" dirty="0" smtClean="0"/>
              <a:t>Future work […]</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72</a:t>
            </a:fld>
            <a:endParaRPr lang="es-ES"/>
          </a:p>
        </p:txBody>
      </p:sp>
    </p:spTree>
    <p:extLst>
      <p:ext uri="{BB962C8B-B14F-4D97-AF65-F5344CB8AC3E}">
        <p14:creationId xmlns:p14="http://schemas.microsoft.com/office/powerpoint/2010/main" val="7660860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Here I provide some statistical data for the research publications</a:t>
            </a:r>
            <a:r>
              <a:rPr lang="en-US" baseline="0" noProof="0" dirty="0" smtClean="0"/>
              <a:t> associated to this work, so you can check more details of the publications on the website, as well as some projects that have been done in collaboration with other public and private organizations. For instance an study of applicability in real case conversations within the field of Restorative Justice, where several approaches were used to describe behavioral cues from frequencies relying the </a:t>
            </a:r>
            <a:r>
              <a:rPr lang="en-US" baseline="0" noProof="0" dirty="0" err="1" smtClean="0"/>
              <a:t>BoW</a:t>
            </a:r>
            <a:r>
              <a:rPr lang="en-US" baseline="0" noProof="0" dirty="0" smtClean="0"/>
              <a:t>, but where no theoretical contribution was explicitly presented. </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73</a:t>
            </a:fld>
            <a:endParaRPr lang="es-ES"/>
          </a:p>
        </p:txBody>
      </p:sp>
    </p:spTree>
    <p:extLst>
      <p:ext uri="{BB962C8B-B14F-4D97-AF65-F5344CB8AC3E}">
        <p14:creationId xmlns:p14="http://schemas.microsoft.com/office/powerpoint/2010/main" val="10227643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Here I provide some statistical data for the research publications</a:t>
            </a:r>
            <a:r>
              <a:rPr lang="en-US" baseline="0" noProof="0" dirty="0" smtClean="0"/>
              <a:t> associated to this work, so you can check more details of the publications on the website, as well as some projects that have been done in collaboration with other public and private organizations. For instance an study of applicability in real case conversations within the field of Restorative Justice, where several approaches were used to describe behavioral cues from frequencies relying the </a:t>
            </a:r>
            <a:r>
              <a:rPr lang="en-US" baseline="0" noProof="0" dirty="0" err="1" smtClean="0"/>
              <a:t>BoW</a:t>
            </a:r>
            <a:r>
              <a:rPr lang="en-US" baseline="0" noProof="0" dirty="0" smtClean="0"/>
              <a:t>, but where no theoretical contribution was explicitly presented. </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74</a:t>
            </a:fld>
            <a:endParaRPr lang="es-ES"/>
          </a:p>
        </p:txBody>
      </p:sp>
    </p:spTree>
    <p:extLst>
      <p:ext uri="{BB962C8B-B14F-4D97-AF65-F5344CB8AC3E}">
        <p14:creationId xmlns:p14="http://schemas.microsoft.com/office/powerpoint/2010/main" val="16899958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That’s all.</a:t>
            </a:r>
            <a:r>
              <a:rPr lang="en-US" baseline="0" noProof="0" dirty="0" smtClean="0"/>
              <a:t> </a:t>
            </a:r>
            <a:r>
              <a:rPr lang="en-US" noProof="0" dirty="0" smtClean="0"/>
              <a:t>Thank you very much</a:t>
            </a:r>
            <a:r>
              <a:rPr lang="en-US" baseline="0" noProof="0" dirty="0" smtClean="0"/>
              <a:t> </a:t>
            </a:r>
            <a:r>
              <a:rPr lang="en-US" noProof="0" dirty="0" smtClean="0"/>
              <a:t>for your</a:t>
            </a:r>
            <a:r>
              <a:rPr lang="en-US" baseline="0" noProof="0" dirty="0" smtClean="0"/>
              <a:t> attention.</a:t>
            </a:r>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75</a:t>
            </a:fld>
            <a:endParaRPr lang="es-ES"/>
          </a:p>
        </p:txBody>
      </p:sp>
    </p:spTree>
    <p:extLst>
      <p:ext uri="{BB962C8B-B14F-4D97-AF65-F5344CB8AC3E}">
        <p14:creationId xmlns:p14="http://schemas.microsoft.com/office/powerpoint/2010/main" val="34848907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_tradnl" dirty="0" err="1" smtClean="0"/>
              <a:t>Desenvolupament</a:t>
            </a:r>
            <a:r>
              <a:rPr lang="es-ES_tradnl" baseline="0" dirty="0" smtClean="0"/>
              <a:t> </a:t>
            </a:r>
            <a:r>
              <a:rPr lang="es-ES_tradnl" baseline="0" dirty="0" err="1" smtClean="0"/>
              <a:t>d’una</a:t>
            </a:r>
            <a:r>
              <a:rPr lang="es-ES_tradnl" baseline="0" dirty="0" smtClean="0"/>
              <a:t> base de </a:t>
            </a:r>
            <a:r>
              <a:rPr lang="es-ES_tradnl" baseline="0" dirty="0" err="1" smtClean="0"/>
              <a:t>dades</a:t>
            </a:r>
            <a:r>
              <a:rPr lang="es-ES_tradnl" baseline="0" dirty="0" smtClean="0"/>
              <a:t> pública per </a:t>
            </a:r>
            <a:r>
              <a:rPr lang="es-ES_tradnl" baseline="0" dirty="0" err="1" smtClean="0"/>
              <a:t>segmentació</a:t>
            </a:r>
            <a:r>
              <a:rPr lang="es-ES_tradnl" baseline="0" dirty="0" smtClean="0"/>
              <a:t> </a:t>
            </a:r>
            <a:r>
              <a:rPr lang="es-ES_tradnl" baseline="0" dirty="0" err="1" smtClean="0"/>
              <a:t>d’extremitats</a:t>
            </a:r>
            <a:r>
              <a:rPr lang="es-ES_tradnl" baseline="0" dirty="0" smtClean="0"/>
              <a:t> </a:t>
            </a:r>
            <a:r>
              <a:rPr lang="es-ES_tradnl" baseline="0" dirty="0" err="1" smtClean="0"/>
              <a:t>precisió</a:t>
            </a:r>
            <a:r>
              <a:rPr lang="es-ES_tradnl" baseline="0" dirty="0" smtClean="0"/>
              <a:t> a </a:t>
            </a:r>
            <a:r>
              <a:rPr lang="es-ES_tradnl" baseline="0" dirty="0" err="1" smtClean="0"/>
              <a:t>nivell</a:t>
            </a:r>
            <a:r>
              <a:rPr lang="es-ES_tradnl" baseline="0" dirty="0" smtClean="0"/>
              <a:t> de píxel</a:t>
            </a:r>
          </a:p>
          <a:p>
            <a:pPr marL="171450" indent="-171450">
              <a:buFontTx/>
              <a:buChar char="-"/>
            </a:pPr>
            <a:r>
              <a:rPr lang="es-ES_tradnl" baseline="0" dirty="0" err="1" smtClean="0"/>
              <a:t>Algoritme</a:t>
            </a:r>
            <a:r>
              <a:rPr lang="es-ES_tradnl" baseline="0" dirty="0" smtClean="0"/>
              <a:t> </a:t>
            </a:r>
            <a:r>
              <a:rPr lang="es-ES_tradnl" baseline="0" dirty="0" err="1" smtClean="0"/>
              <a:t>grabcuts</a:t>
            </a:r>
            <a:r>
              <a:rPr lang="es-ES_tradnl" baseline="0" dirty="0" smtClean="0"/>
              <a:t> per a la </a:t>
            </a:r>
            <a:r>
              <a:rPr lang="es-ES_tradnl" baseline="0" dirty="0" err="1" smtClean="0"/>
              <a:t>segmentació</a:t>
            </a:r>
            <a:r>
              <a:rPr lang="es-ES_tradnl" baseline="0" dirty="0" smtClean="0"/>
              <a:t> de la silueta i les </a:t>
            </a:r>
            <a:r>
              <a:rPr lang="es-ES_tradnl" baseline="0" dirty="0" err="1" smtClean="0"/>
              <a:t>extremitats</a:t>
            </a:r>
            <a:r>
              <a:rPr lang="es-ES_tradnl" baseline="0" dirty="0" smtClean="0"/>
              <a:t>, malla facial AAM</a:t>
            </a:r>
            <a:endParaRPr lang="es-ES"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76</a:t>
            </a:fld>
            <a:endParaRPr lang="es-ES"/>
          </a:p>
        </p:txBody>
      </p:sp>
    </p:spTree>
    <p:extLst>
      <p:ext uri="{BB962C8B-B14F-4D97-AF65-F5344CB8AC3E}">
        <p14:creationId xmlns:p14="http://schemas.microsoft.com/office/powerpoint/2010/main" val="36540684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_tradnl" baseline="0" dirty="0" err="1" smtClean="0"/>
              <a:t>Desenvolupament</a:t>
            </a:r>
            <a:r>
              <a:rPr lang="es-ES_tradnl" baseline="0" dirty="0" smtClean="0"/>
              <a:t> </a:t>
            </a:r>
            <a:r>
              <a:rPr lang="es-ES_tradnl" baseline="0" dirty="0" err="1" smtClean="0"/>
              <a:t>d’un</a:t>
            </a:r>
            <a:r>
              <a:rPr lang="es-ES_tradnl" baseline="0" dirty="0" smtClean="0"/>
              <a:t> </a:t>
            </a:r>
            <a:r>
              <a:rPr lang="es-ES_tradnl" baseline="0" dirty="0" err="1" smtClean="0"/>
              <a:t>nou</a:t>
            </a:r>
            <a:r>
              <a:rPr lang="es-ES_tradnl" baseline="0" dirty="0" smtClean="0"/>
              <a:t> descriptor </a:t>
            </a:r>
            <a:r>
              <a:rPr lang="es-ES_tradnl" baseline="0" dirty="0" err="1" smtClean="0"/>
              <a:t>utilitzant</a:t>
            </a:r>
            <a:r>
              <a:rPr lang="es-ES_tradnl" baseline="0" dirty="0" smtClean="0"/>
              <a:t> RGB-D (</a:t>
            </a:r>
            <a:r>
              <a:rPr lang="es-ES_tradnl" baseline="0" dirty="0" err="1" smtClean="0"/>
              <a:t>novelty</a:t>
            </a:r>
            <a:r>
              <a:rPr lang="es-ES_tradnl" baseline="0" dirty="0" smtClean="0"/>
              <a:t> of </a:t>
            </a:r>
            <a:r>
              <a:rPr lang="es-ES_tradnl" baseline="0" dirty="0" err="1" smtClean="0"/>
              <a:t>the</a:t>
            </a:r>
            <a:r>
              <a:rPr lang="es-ES_tradnl" baseline="0" dirty="0" smtClean="0"/>
              <a:t> </a:t>
            </a:r>
            <a:r>
              <a:rPr lang="es-ES_tradnl" baseline="0" dirty="0" err="1" smtClean="0"/>
              <a:t>depth</a:t>
            </a:r>
            <a:r>
              <a:rPr lang="es-ES_tradnl" baseline="0" dirty="0" smtClean="0"/>
              <a:t> data)</a:t>
            </a:r>
          </a:p>
          <a:p>
            <a:pPr marL="171450" indent="-171450">
              <a:buFontTx/>
              <a:buChar char="-"/>
            </a:pPr>
            <a:r>
              <a:rPr lang="es-ES_tradnl" baseline="0" dirty="0" err="1" smtClean="0"/>
              <a:t>Aplicat</a:t>
            </a:r>
            <a:r>
              <a:rPr lang="es-ES_tradnl" baseline="0" dirty="0" smtClean="0"/>
              <a:t> el detector STIP, </a:t>
            </a:r>
            <a:r>
              <a:rPr lang="es-ES_tradnl" baseline="0" dirty="0" err="1" smtClean="0"/>
              <a:t>obtenint</a:t>
            </a:r>
            <a:r>
              <a:rPr lang="es-ES_tradnl" baseline="0" dirty="0" smtClean="0"/>
              <a:t> HOG, HOF &amp; HOG+HOF per </a:t>
            </a:r>
            <a:r>
              <a:rPr lang="es-ES_tradnl" baseline="0" dirty="0" err="1" smtClean="0"/>
              <a:t>l’RGB</a:t>
            </a:r>
            <a:endParaRPr lang="es-ES_tradnl" baseline="0" dirty="0" smtClean="0"/>
          </a:p>
          <a:p>
            <a:pPr marL="171450" indent="-171450">
              <a:buFontTx/>
              <a:buChar char="-"/>
            </a:pPr>
            <a:r>
              <a:rPr lang="es-ES_tradnl" baseline="0" dirty="0" err="1" smtClean="0"/>
              <a:t>Millora</a:t>
            </a:r>
            <a:r>
              <a:rPr lang="es-ES_tradnl" baseline="0" dirty="0" smtClean="0"/>
              <a:t> del descriptor </a:t>
            </a:r>
            <a:r>
              <a:rPr lang="es-ES_tradnl" baseline="0" dirty="0" err="1" smtClean="0"/>
              <a:t>usant</a:t>
            </a:r>
            <a:r>
              <a:rPr lang="es-ES_tradnl" baseline="0" dirty="0" smtClean="0"/>
              <a:t> </a:t>
            </a:r>
            <a:r>
              <a:rPr lang="es-ES_tradnl" baseline="0" dirty="0" err="1" smtClean="0"/>
              <a:t>depth</a:t>
            </a:r>
            <a:r>
              <a:rPr lang="es-ES_tradnl" baseline="0" dirty="0" smtClean="0"/>
              <a:t>, </a:t>
            </a:r>
            <a:r>
              <a:rPr lang="es-ES_tradnl" baseline="0" dirty="0" err="1" smtClean="0"/>
              <a:t>mitjançant</a:t>
            </a:r>
            <a:r>
              <a:rPr lang="es-ES_tradnl" baseline="0" dirty="0" smtClean="0"/>
              <a:t> VFHCRH que </a:t>
            </a:r>
            <a:r>
              <a:rPr lang="es-ES_tradnl" baseline="0" dirty="0" err="1" smtClean="0"/>
              <a:t>és</a:t>
            </a:r>
            <a:r>
              <a:rPr lang="es-ES_tradnl" baseline="0" dirty="0" smtClean="0"/>
              <a:t> </a:t>
            </a:r>
            <a:r>
              <a:rPr lang="es-ES_tradnl" baseline="0" dirty="0" err="1" smtClean="0"/>
              <a:t>variant</a:t>
            </a:r>
            <a:r>
              <a:rPr lang="es-ES_tradnl" baseline="0" dirty="0" smtClean="0"/>
              <a:t> a </a:t>
            </a:r>
            <a:r>
              <a:rPr lang="es-ES_tradnl" baseline="0" dirty="0" err="1" smtClean="0"/>
              <a:t>rotació</a:t>
            </a:r>
            <a:r>
              <a:rPr lang="es-ES_tradnl" baseline="0" dirty="0" smtClean="0"/>
              <a:t>. </a:t>
            </a:r>
            <a:r>
              <a:rPr lang="es-ES_tradnl" baseline="0" dirty="0" err="1" smtClean="0"/>
              <a:t>Aplicat</a:t>
            </a:r>
            <a:r>
              <a:rPr lang="es-ES_tradnl" baseline="0" dirty="0" smtClean="0"/>
              <a:t> a la BDD </a:t>
            </a:r>
            <a:r>
              <a:rPr lang="es-ES_tradnl" baseline="0" dirty="0" err="1" smtClean="0"/>
              <a:t>chalearn</a:t>
            </a:r>
            <a:r>
              <a:rPr lang="es-ES_tradnl" baseline="0" dirty="0" smtClean="0"/>
              <a:t> 2011</a:t>
            </a:r>
          </a:p>
          <a:p>
            <a:pPr marL="171450" indent="-171450">
              <a:buFontTx/>
              <a:buChar char="-"/>
            </a:pPr>
            <a:endParaRPr lang="es-ES"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77</a:t>
            </a:fld>
            <a:endParaRPr lang="es-ES"/>
          </a:p>
        </p:txBody>
      </p:sp>
    </p:spTree>
    <p:extLst>
      <p:ext uri="{BB962C8B-B14F-4D97-AF65-F5344CB8AC3E}">
        <p14:creationId xmlns:p14="http://schemas.microsoft.com/office/powerpoint/2010/main" val="7763115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_tradnl" baseline="0" dirty="0" smtClean="0"/>
              <a:t>Un </a:t>
            </a:r>
            <a:r>
              <a:rPr lang="es-ES_tradnl" baseline="0" dirty="0" err="1" smtClean="0"/>
              <a:t>altre</a:t>
            </a:r>
            <a:r>
              <a:rPr lang="es-ES_tradnl" baseline="0" dirty="0" smtClean="0"/>
              <a:t> </a:t>
            </a:r>
            <a:r>
              <a:rPr lang="es-ES_tradnl" baseline="0" dirty="0" err="1" smtClean="0"/>
              <a:t>treball</a:t>
            </a:r>
            <a:r>
              <a:rPr lang="es-ES_tradnl" baseline="0" dirty="0" smtClean="0"/>
              <a:t> va ser </a:t>
            </a:r>
            <a:r>
              <a:rPr lang="es-ES_tradnl" baseline="0" dirty="0" err="1" smtClean="0"/>
              <a:t>fer</a:t>
            </a:r>
            <a:r>
              <a:rPr lang="es-ES_tradnl" baseline="0" dirty="0" smtClean="0"/>
              <a:t> una </a:t>
            </a:r>
            <a:r>
              <a:rPr lang="es-ES_tradnl" baseline="0" dirty="0" err="1" smtClean="0"/>
              <a:t>versió</a:t>
            </a:r>
            <a:r>
              <a:rPr lang="es-ES_tradnl" baseline="0" dirty="0" smtClean="0"/>
              <a:t> modificada del DTW</a:t>
            </a:r>
          </a:p>
          <a:p>
            <a:pPr marL="171450" indent="-171450">
              <a:buFontTx/>
              <a:buChar char="-"/>
            </a:pPr>
            <a:r>
              <a:rPr lang="es-ES_tradnl" baseline="0" dirty="0" smtClean="0"/>
              <a:t>Ja </a:t>
            </a:r>
            <a:r>
              <a:rPr lang="es-ES_tradnl" baseline="0" dirty="0" err="1" smtClean="0"/>
              <a:t>sabeu</a:t>
            </a:r>
            <a:r>
              <a:rPr lang="es-ES_tradnl" baseline="0" dirty="0" smtClean="0"/>
              <a:t> que </a:t>
            </a:r>
            <a:r>
              <a:rPr lang="es-ES_tradnl" baseline="0" dirty="0" err="1" smtClean="0"/>
              <a:t>tracta</a:t>
            </a:r>
            <a:r>
              <a:rPr lang="es-ES_tradnl" baseline="0" dirty="0" smtClean="0"/>
              <a:t> </a:t>
            </a:r>
            <a:r>
              <a:rPr lang="es-ES_tradnl" baseline="0" dirty="0" err="1" smtClean="0"/>
              <a:t>d’un</a:t>
            </a:r>
            <a:r>
              <a:rPr lang="es-ES_tradnl" baseline="0" dirty="0" smtClean="0"/>
              <a:t> </a:t>
            </a:r>
            <a:r>
              <a:rPr lang="es-ES_tradnl" baseline="0" dirty="0" err="1" smtClean="0"/>
              <a:t>algoritme</a:t>
            </a:r>
            <a:r>
              <a:rPr lang="es-ES_tradnl" baseline="0" dirty="0" smtClean="0"/>
              <a:t> de </a:t>
            </a:r>
            <a:r>
              <a:rPr lang="es-ES_tradnl" baseline="0" dirty="0" err="1" smtClean="0"/>
              <a:t>programació</a:t>
            </a:r>
            <a:r>
              <a:rPr lang="es-ES_tradnl" baseline="0" dirty="0" smtClean="0"/>
              <a:t> dinámica </a:t>
            </a:r>
            <a:r>
              <a:rPr lang="es-ES_tradnl" baseline="0" dirty="0" err="1" smtClean="0"/>
              <a:t>d’alineació</a:t>
            </a:r>
            <a:r>
              <a:rPr lang="es-ES_tradnl" baseline="0" dirty="0" smtClean="0"/>
              <a:t> de </a:t>
            </a:r>
            <a:r>
              <a:rPr lang="es-ES_tradnl" baseline="0" dirty="0" err="1" smtClean="0"/>
              <a:t>dues</a:t>
            </a:r>
            <a:r>
              <a:rPr lang="es-ES_tradnl" baseline="0" dirty="0" smtClean="0"/>
              <a:t> </a:t>
            </a:r>
            <a:r>
              <a:rPr lang="es-ES_tradnl" baseline="0" dirty="0" err="1" smtClean="0"/>
              <a:t>seqüències</a:t>
            </a:r>
            <a:r>
              <a:rPr lang="es-ES_tradnl" baseline="0" dirty="0" smtClean="0"/>
              <a:t> </a:t>
            </a:r>
            <a:r>
              <a:rPr lang="es-ES_tradnl" baseline="0" dirty="0" err="1" smtClean="0"/>
              <a:t>temporals</a:t>
            </a:r>
            <a:r>
              <a:rPr lang="es-ES_tradnl" baseline="0" dirty="0" smtClean="0"/>
              <a:t>, </a:t>
            </a:r>
            <a:r>
              <a:rPr lang="es-ES_tradnl" baseline="0" dirty="0" err="1" smtClean="0"/>
              <a:t>exemple</a:t>
            </a:r>
            <a:r>
              <a:rPr lang="es-ES_tradnl" baseline="0" dirty="0" smtClean="0"/>
              <a:t> </a:t>
            </a:r>
            <a:r>
              <a:rPr lang="es-ES_tradnl" baseline="0" dirty="0" err="1" smtClean="0"/>
              <a:t>imatges</a:t>
            </a:r>
            <a:r>
              <a:rPr lang="es-ES_tradnl" baseline="0" dirty="0" smtClean="0"/>
              <a:t> i </a:t>
            </a:r>
            <a:r>
              <a:rPr lang="es-ES_tradnl" baseline="0" dirty="0" err="1" smtClean="0"/>
              <a:t>característiques</a:t>
            </a:r>
            <a:r>
              <a:rPr lang="es-ES_tradnl" baseline="0" dirty="0" smtClean="0"/>
              <a:t> en cada </a:t>
            </a:r>
            <a:r>
              <a:rPr lang="es-ES_tradnl" baseline="0" dirty="0" err="1" smtClean="0"/>
              <a:t>instant</a:t>
            </a:r>
            <a:r>
              <a:rPr lang="es-ES_tradnl" baseline="0" dirty="0" smtClean="0"/>
              <a:t> de </a:t>
            </a:r>
            <a:r>
              <a:rPr lang="es-ES_tradnl" baseline="0" dirty="0" err="1" smtClean="0"/>
              <a:t>temps</a:t>
            </a:r>
            <a:r>
              <a:rPr lang="es-ES_tradnl" baseline="0" dirty="0" smtClean="0"/>
              <a:t> t (frame), </a:t>
            </a:r>
          </a:p>
          <a:p>
            <a:pPr marL="171450" indent="-171450">
              <a:buFontTx/>
              <a:buChar char="-"/>
            </a:pPr>
            <a:r>
              <a:rPr lang="es-ES_tradnl" dirty="0" err="1" smtClean="0"/>
              <a:t>Acumulant</a:t>
            </a:r>
            <a:r>
              <a:rPr lang="es-ES_tradnl" dirty="0" smtClean="0"/>
              <a:t> el </a:t>
            </a:r>
            <a:r>
              <a:rPr lang="es-ES_tradnl" dirty="0" err="1" smtClean="0"/>
              <a:t>cos</a:t>
            </a:r>
            <a:r>
              <a:rPr lang="es-ES_tradnl" dirty="0" smtClean="0"/>
              <a:t> final </a:t>
            </a:r>
            <a:r>
              <a:rPr lang="es-ES_tradnl" dirty="0" err="1" smtClean="0"/>
              <a:t>utiltizant</a:t>
            </a:r>
            <a:r>
              <a:rPr lang="es-ES_tradnl" baseline="0" dirty="0" smtClean="0"/>
              <a:t> </a:t>
            </a:r>
            <a:r>
              <a:rPr lang="es-ES_tradnl" baseline="0" dirty="0" err="1" smtClean="0"/>
              <a:t>càlcul</a:t>
            </a:r>
            <a:r>
              <a:rPr lang="es-ES_tradnl" baseline="0" dirty="0" smtClean="0"/>
              <a:t> de distancia.</a:t>
            </a:r>
            <a:endParaRPr lang="es-ES"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78</a:t>
            </a:fld>
            <a:endParaRPr lang="es-ES"/>
          </a:p>
        </p:txBody>
      </p:sp>
    </p:spTree>
    <p:extLst>
      <p:ext uri="{BB962C8B-B14F-4D97-AF65-F5344CB8AC3E}">
        <p14:creationId xmlns:p14="http://schemas.microsoft.com/office/powerpoint/2010/main" val="7076775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a:t>
            </a:r>
            <a:r>
              <a:rPr lang="es-ES_tradnl" baseline="0" dirty="0" smtClean="0"/>
              <a:t> </a:t>
            </a:r>
            <a:r>
              <a:rPr lang="es-ES_tradnl" baseline="0" dirty="0" err="1" smtClean="0"/>
              <a:t>Probabilitat</a:t>
            </a:r>
            <a:r>
              <a:rPr lang="es-ES_tradnl" baseline="0" dirty="0" smtClean="0"/>
              <a:t> </a:t>
            </a:r>
            <a:r>
              <a:rPr lang="es-ES_tradnl" baseline="0" dirty="0" err="1" smtClean="0"/>
              <a:t>d’inici</a:t>
            </a:r>
            <a:r>
              <a:rPr lang="es-ES_tradnl" baseline="0" dirty="0" smtClean="0"/>
              <a:t>-fi de </a:t>
            </a:r>
            <a:r>
              <a:rPr lang="es-ES_tradnl" baseline="0" dirty="0" err="1" smtClean="0"/>
              <a:t>seqüència</a:t>
            </a:r>
            <a:r>
              <a:rPr lang="es-ES_tradnl" baseline="0" dirty="0" smtClean="0"/>
              <a:t> de test</a:t>
            </a:r>
            <a:endParaRPr lang="es-ES"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79</a:t>
            </a:fld>
            <a:endParaRPr lang="es-ES"/>
          </a:p>
        </p:txBody>
      </p:sp>
    </p:spTree>
    <p:extLst>
      <p:ext uri="{BB962C8B-B14F-4D97-AF65-F5344CB8AC3E}">
        <p14:creationId xmlns:p14="http://schemas.microsoft.com/office/powerpoint/2010/main" val="253993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dirty="0" smtClean="0"/>
              <a:t>In </a:t>
            </a:r>
            <a:r>
              <a:rPr lang="es-ES" dirty="0" err="1" smtClean="0"/>
              <a:t>the</a:t>
            </a:r>
            <a:r>
              <a:rPr lang="es-ES" dirty="0" smtClean="0"/>
              <a:t> </a:t>
            </a:r>
            <a:r>
              <a:rPr lang="es-ES" dirty="0" err="1" smtClean="0"/>
              <a:t>first</a:t>
            </a:r>
            <a:r>
              <a:rPr lang="es-ES" dirty="0" smtClean="0"/>
              <a:t> </a:t>
            </a:r>
            <a:r>
              <a:rPr lang="es-ES" dirty="0" err="1" smtClean="0"/>
              <a:t>part</a:t>
            </a:r>
            <a:r>
              <a:rPr lang="es-ES" dirty="0" smtClean="0"/>
              <a:t>,</a:t>
            </a:r>
            <a:r>
              <a:rPr lang="es-ES" baseline="0" dirty="0" smtClean="0"/>
              <a:t> </a:t>
            </a:r>
            <a:r>
              <a:rPr lang="es-ES" baseline="0" dirty="0" err="1" smtClean="0"/>
              <a:t>I’ll</a:t>
            </a:r>
            <a:r>
              <a:rPr lang="es-ES" baseline="0" dirty="0" smtClean="0"/>
              <a:t> </a:t>
            </a:r>
            <a:r>
              <a:rPr lang="es-ES" baseline="0" dirty="0" err="1" smtClean="0"/>
              <a:t>present</a:t>
            </a:r>
            <a:r>
              <a:rPr lang="es-ES" baseline="0" dirty="0" smtClean="0"/>
              <a:t> </a:t>
            </a:r>
            <a:r>
              <a:rPr lang="es-ES" baseline="0" dirty="0" err="1" smtClean="0"/>
              <a:t>our</a:t>
            </a:r>
            <a:r>
              <a:rPr lang="es-ES" baseline="0" dirty="0" smtClean="0"/>
              <a:t> </a:t>
            </a:r>
            <a:r>
              <a:rPr lang="es-ES" baseline="0" dirty="0" err="1" smtClean="0"/>
              <a:t>evolutionary</a:t>
            </a:r>
            <a:r>
              <a:rPr lang="es-ES" baseline="0" dirty="0" smtClean="0"/>
              <a:t> </a:t>
            </a:r>
            <a:r>
              <a:rPr lang="es-ES" baseline="0" dirty="0" err="1" smtClean="0"/>
              <a:t>computation</a:t>
            </a:r>
            <a:r>
              <a:rPr lang="es-ES" baseline="0" dirty="0" smtClean="0"/>
              <a:t> </a:t>
            </a:r>
            <a:r>
              <a:rPr lang="es-ES" baseline="0" dirty="0" err="1" smtClean="0"/>
              <a:t>approach</a:t>
            </a:r>
            <a:r>
              <a:rPr lang="es-ES" baseline="0" dirty="0" smtClean="0"/>
              <a:t> </a:t>
            </a:r>
            <a:r>
              <a:rPr lang="es-ES" baseline="0" dirty="0" err="1" smtClean="0"/>
              <a:t>for</a:t>
            </a:r>
            <a:r>
              <a:rPr lang="es-ES" baseline="0" dirty="0" smtClean="0"/>
              <a:t> </a:t>
            </a:r>
            <a:r>
              <a:rPr lang="es-ES" baseline="0" dirty="0" err="1" smtClean="0"/>
              <a:t>learning</a:t>
            </a:r>
            <a:r>
              <a:rPr lang="es-ES" baseline="0" dirty="0" smtClean="0"/>
              <a:t> visual </a:t>
            </a:r>
            <a:r>
              <a:rPr lang="es-ES" baseline="0" dirty="0" err="1" smtClean="0"/>
              <a:t>representations</a:t>
            </a:r>
            <a:r>
              <a:rPr lang="es-ES" baseline="0" dirty="0" smtClean="0"/>
              <a:t> in </a:t>
            </a:r>
            <a:r>
              <a:rPr lang="es-ES" baseline="0" dirty="0" err="1" smtClean="0"/>
              <a:t>images</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8</a:t>
            </a:fld>
            <a:endParaRPr lang="es-ES"/>
          </a:p>
        </p:txBody>
      </p:sp>
    </p:spTree>
    <p:extLst>
      <p:ext uri="{BB962C8B-B14F-4D97-AF65-F5344CB8AC3E}">
        <p14:creationId xmlns:p14="http://schemas.microsoft.com/office/powerpoint/2010/main" val="34734457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baseline="0" dirty="0" smtClean="0"/>
              <a:t>-   Aplicar </a:t>
            </a:r>
            <a:r>
              <a:rPr lang="es-ES_tradnl" baseline="0" dirty="0" err="1" smtClean="0"/>
              <a:t>aquests</a:t>
            </a:r>
            <a:r>
              <a:rPr lang="es-ES_tradnl" baseline="0" dirty="0" smtClean="0"/>
              <a:t> </a:t>
            </a:r>
            <a:r>
              <a:rPr lang="es-ES_tradnl" baseline="0" dirty="0" err="1" smtClean="0"/>
              <a:t>mètodes</a:t>
            </a:r>
            <a:r>
              <a:rPr lang="es-ES_tradnl" baseline="0" dirty="0" smtClean="0"/>
              <a:t> a un cas real.</a:t>
            </a:r>
          </a:p>
          <a:p>
            <a:r>
              <a:rPr lang="es-ES_tradnl" dirty="0" smtClean="0"/>
              <a:t>-</a:t>
            </a:r>
            <a:r>
              <a:rPr lang="es-ES_tradnl" baseline="0" dirty="0" smtClean="0"/>
              <a:t>   </a:t>
            </a:r>
            <a:r>
              <a:rPr lang="es-ES_tradnl" dirty="0" smtClean="0"/>
              <a:t>Explicar </a:t>
            </a:r>
            <a:r>
              <a:rPr lang="es-ES_tradnl" dirty="0" err="1" smtClean="0"/>
              <a:t>breument</a:t>
            </a:r>
            <a:r>
              <a:rPr lang="es-ES_tradnl" dirty="0" smtClean="0"/>
              <a:t> VOM: denuncia,</a:t>
            </a:r>
            <a:r>
              <a:rPr lang="es-ES_tradnl" baseline="0" dirty="0" smtClean="0"/>
              <a:t> agresor i victima, mediador. </a:t>
            </a:r>
            <a:r>
              <a:rPr lang="es-ES_tradnl" baseline="0" dirty="0" err="1" smtClean="0"/>
              <a:t>Agreement</a:t>
            </a:r>
            <a:r>
              <a:rPr lang="es-ES_tradnl" baseline="0" dirty="0" smtClean="0"/>
              <a:t>.</a:t>
            </a:r>
            <a:endParaRPr lang="es-ES_tradnl" dirty="0" smtClean="0"/>
          </a:p>
          <a:p>
            <a:pPr marL="171450" indent="-171450">
              <a:buFontTx/>
              <a:buChar char="-"/>
            </a:pPr>
            <a:r>
              <a:rPr lang="es-ES_tradnl" dirty="0" err="1" smtClean="0"/>
              <a:t>Dades</a:t>
            </a:r>
            <a:r>
              <a:rPr lang="es-ES_tradnl" baseline="0" dirty="0" smtClean="0"/>
              <a:t> múltiples </a:t>
            </a:r>
            <a:r>
              <a:rPr lang="es-ES_tradnl" baseline="0" dirty="0" err="1" smtClean="0"/>
              <a:t>sensors</a:t>
            </a:r>
            <a:r>
              <a:rPr lang="es-ES_tradnl" baseline="0" dirty="0" smtClean="0"/>
              <a:t> Kinect, </a:t>
            </a:r>
            <a:r>
              <a:rPr lang="es-ES_tradnl" baseline="0" dirty="0" err="1" smtClean="0"/>
              <a:t>molta</a:t>
            </a:r>
            <a:r>
              <a:rPr lang="es-ES_tradnl" baseline="0" dirty="0" smtClean="0"/>
              <a:t> </a:t>
            </a:r>
            <a:r>
              <a:rPr lang="es-ES_tradnl" baseline="0" dirty="0" err="1" smtClean="0"/>
              <a:t>capacitat</a:t>
            </a:r>
            <a:r>
              <a:rPr lang="es-ES_tradnl" baseline="0" dirty="0" smtClean="0"/>
              <a:t> a </a:t>
            </a:r>
            <a:r>
              <a:rPr lang="es-ES_tradnl" baseline="0" dirty="0" err="1" smtClean="0"/>
              <a:t>manegar</a:t>
            </a:r>
            <a:r>
              <a:rPr lang="es-ES_tradnl" baseline="0" dirty="0" smtClean="0"/>
              <a:t>.</a:t>
            </a:r>
          </a:p>
          <a:p>
            <a:pPr marL="171450" indent="-171450">
              <a:buFontTx/>
              <a:buChar char="-"/>
            </a:pPr>
            <a:r>
              <a:rPr lang="es-ES_tradnl" dirty="0" err="1" smtClean="0"/>
              <a:t>Extreure</a:t>
            </a:r>
            <a:r>
              <a:rPr lang="es-ES_tradnl" dirty="0" smtClean="0"/>
              <a:t> </a:t>
            </a:r>
            <a:r>
              <a:rPr lang="es-ES_tradnl" dirty="0" err="1" smtClean="0"/>
              <a:t>característiques</a:t>
            </a:r>
            <a:r>
              <a:rPr lang="es-ES_tradnl" baseline="0" dirty="0" smtClean="0"/>
              <a:t> que </a:t>
            </a:r>
            <a:r>
              <a:rPr lang="es-ES_tradnl" baseline="0" dirty="0" err="1" smtClean="0"/>
              <a:t>donin</a:t>
            </a:r>
            <a:r>
              <a:rPr lang="es-ES_tradnl" baseline="0" dirty="0" smtClean="0"/>
              <a:t> </a:t>
            </a:r>
            <a:r>
              <a:rPr lang="es-ES_tradnl" baseline="0" dirty="0" err="1" smtClean="0"/>
              <a:t>info</a:t>
            </a:r>
            <a:r>
              <a:rPr lang="es-ES_tradnl" baseline="0" dirty="0" smtClean="0"/>
              <a:t> sobre el </a:t>
            </a:r>
            <a:r>
              <a:rPr lang="es-ES_tradnl" baseline="0" dirty="0" err="1" smtClean="0"/>
              <a:t>comportament</a:t>
            </a:r>
            <a:r>
              <a:rPr lang="es-ES_tradnl" baseline="0" dirty="0" smtClean="0"/>
              <a:t>. Postura, situación de les </a:t>
            </a:r>
            <a:r>
              <a:rPr lang="es-ES_tradnl" baseline="0" dirty="0" err="1" smtClean="0"/>
              <a:t>mans</a:t>
            </a:r>
            <a:r>
              <a:rPr lang="es-ES_tradnl" baseline="0" dirty="0" smtClean="0"/>
              <a:t>, </a:t>
            </a:r>
            <a:r>
              <a:rPr lang="es-ES_tradnl" baseline="0" dirty="0" err="1" smtClean="0"/>
              <a:t>mirades</a:t>
            </a:r>
            <a:r>
              <a:rPr lang="es-ES_tradnl" baseline="0" dirty="0" smtClean="0"/>
              <a:t>, </a:t>
            </a:r>
            <a:r>
              <a:rPr lang="es-ES_tradnl" baseline="0" dirty="0" err="1" smtClean="0"/>
              <a:t>agitació</a:t>
            </a:r>
            <a:r>
              <a:rPr lang="es-ES_tradnl" baseline="0" dirty="0" smtClean="0"/>
              <a:t>.</a:t>
            </a:r>
          </a:p>
          <a:p>
            <a:pPr marL="171450" indent="-171450">
              <a:buFontTx/>
              <a:buChar char="-"/>
            </a:pPr>
            <a:r>
              <a:rPr lang="es-ES_tradnl" baseline="0" dirty="0" smtClean="0"/>
              <a:t>Donar </a:t>
            </a:r>
            <a:r>
              <a:rPr lang="es-ES_tradnl" baseline="0" dirty="0" err="1" smtClean="0"/>
              <a:t>feedback</a:t>
            </a:r>
            <a:r>
              <a:rPr lang="es-ES_tradnl" baseline="0" dirty="0" smtClean="0"/>
              <a:t> </a:t>
            </a:r>
            <a:r>
              <a:rPr lang="es-ES_tradnl" baseline="0" dirty="0" err="1" smtClean="0"/>
              <a:t>als</a:t>
            </a:r>
            <a:r>
              <a:rPr lang="es-ES_tradnl" baseline="0" dirty="0" smtClean="0"/>
              <a:t> </a:t>
            </a:r>
            <a:r>
              <a:rPr lang="es-ES_tradnl" baseline="0" dirty="0" err="1" smtClean="0"/>
              <a:t>mediadors</a:t>
            </a:r>
            <a:r>
              <a:rPr lang="es-ES_tradnl" baseline="0" dirty="0" smtClean="0"/>
              <a:t> i </a:t>
            </a:r>
            <a:r>
              <a:rPr lang="es-ES_tradnl" baseline="0" dirty="0" err="1" smtClean="0"/>
              <a:t>correlació</a:t>
            </a:r>
            <a:r>
              <a:rPr lang="es-ES_tradnl" baseline="0" dirty="0" smtClean="0"/>
              <a:t> </a:t>
            </a:r>
            <a:r>
              <a:rPr lang="es-ES_tradnl" baseline="0" dirty="0" err="1" smtClean="0"/>
              <a:t>d’opinions</a:t>
            </a:r>
            <a:r>
              <a:rPr lang="es-ES_tradnl" baseline="0" dirty="0" smtClean="0"/>
              <a:t> </a:t>
            </a:r>
            <a:r>
              <a:rPr lang="es-ES_tradnl" baseline="0" dirty="0" err="1" smtClean="0"/>
              <a:t>amb</a:t>
            </a:r>
            <a:r>
              <a:rPr lang="es-ES_tradnl" baseline="0" dirty="0" smtClean="0"/>
              <a:t> les </a:t>
            </a:r>
            <a:r>
              <a:rPr lang="es-ES_tradnl" baseline="0" dirty="0" err="1" smtClean="0"/>
              <a:t>prediccions</a:t>
            </a:r>
            <a:r>
              <a:rPr lang="es-ES_tradnl" baseline="0" dirty="0" smtClean="0"/>
              <a:t>.</a:t>
            </a:r>
            <a:endParaRPr lang="es-ES"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80</a:t>
            </a:fld>
            <a:endParaRPr lang="es-ES"/>
          </a:p>
        </p:txBody>
      </p:sp>
    </p:spTree>
    <p:extLst>
      <p:ext uri="{BB962C8B-B14F-4D97-AF65-F5344CB8AC3E}">
        <p14:creationId xmlns:p14="http://schemas.microsoft.com/office/powerpoint/2010/main" val="41858776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_tradnl" dirty="0" smtClean="0"/>
              <a:t>Porqué es interesante</a:t>
            </a:r>
            <a:r>
              <a:rPr lang="es-ES_tradnl" baseline="0" dirty="0" smtClean="0"/>
              <a:t> esta agrupación? </a:t>
            </a:r>
            <a:r>
              <a:rPr lang="es-ES_tradnl" baseline="0" dirty="0" err="1" smtClean="0"/>
              <a:t>Hipostesis</a:t>
            </a:r>
            <a:r>
              <a:rPr lang="es-ES_tradnl" baseline="0" dirty="0" smtClean="0"/>
              <a:t> de mejora del reconocimiento de gestos y cómo se crean agrupaciones de unidades entre gestos.</a:t>
            </a:r>
          </a:p>
          <a:p>
            <a:pPr marL="171450" indent="-171450">
              <a:buFontTx/>
              <a:buChar char="-"/>
            </a:pPr>
            <a:r>
              <a:rPr lang="es-ES_tradnl" baseline="0" dirty="0" smtClean="0"/>
              <a:t>Agrupación en el espacio mapeado de características es </a:t>
            </a:r>
            <a:r>
              <a:rPr lang="es-ES_tradnl" baseline="0" dirty="0" err="1" smtClean="0"/>
              <a:t>np-hard</a:t>
            </a:r>
            <a:r>
              <a:rPr lang="es-ES_tradnl" baseline="0" dirty="0" smtClean="0"/>
              <a:t>.</a:t>
            </a:r>
          </a:p>
          <a:p>
            <a:pPr marL="171450" indent="-171450">
              <a:buFontTx/>
              <a:buChar char="-"/>
            </a:pPr>
            <a:r>
              <a:rPr lang="es-ES_tradnl" baseline="0" dirty="0" smtClean="0"/>
              <a:t>Trabajo teórico atractivo y visual de la segmentación, usan </a:t>
            </a:r>
            <a:r>
              <a:rPr lang="es-ES_tradnl" baseline="0" dirty="0" err="1" smtClean="0"/>
              <a:t>conjugate-gradient</a:t>
            </a:r>
            <a:r>
              <a:rPr lang="es-ES_tradnl" baseline="0" dirty="0" smtClean="0"/>
              <a:t> </a:t>
            </a:r>
            <a:r>
              <a:rPr lang="es-ES_tradnl" baseline="0" dirty="0" err="1" smtClean="0"/>
              <a:t>descent</a:t>
            </a:r>
            <a:r>
              <a:rPr lang="es-ES_tradnl" baseline="0" dirty="0" smtClean="0"/>
              <a:t>. A la práctica todavía no es tratable.</a:t>
            </a:r>
          </a:p>
          <a:p>
            <a:pPr marL="171450" indent="-171450">
              <a:buFontTx/>
              <a:buChar char="-"/>
            </a:pPr>
            <a:r>
              <a:rPr lang="es-ES_tradnl" baseline="0" dirty="0" smtClean="0"/>
              <a:t>Obtener una segmentación inicial buena es crucial.</a:t>
            </a:r>
          </a:p>
          <a:p>
            <a:pPr marL="171450" indent="-171450">
              <a:buFontTx/>
              <a:buChar char="-"/>
            </a:pPr>
            <a:r>
              <a:rPr lang="es-ES_tradnl" baseline="0" dirty="0" smtClean="0"/>
              <a:t>Nuestra idea propuesta de evolutivos y marco probabilístico. Aplicarlo en </a:t>
            </a:r>
            <a:r>
              <a:rPr lang="es-ES_tradnl" baseline="0" dirty="0" err="1" smtClean="0"/>
              <a:t>large</a:t>
            </a:r>
            <a:r>
              <a:rPr lang="es-ES_tradnl" baseline="0" dirty="0" smtClean="0"/>
              <a:t> </a:t>
            </a:r>
            <a:r>
              <a:rPr lang="es-ES_tradnl" baseline="0" dirty="0" err="1" smtClean="0"/>
              <a:t>scale</a:t>
            </a:r>
            <a:r>
              <a:rPr lang="es-ES_tradnl" baseline="0" dirty="0" smtClean="0"/>
              <a:t> data set de </a:t>
            </a:r>
            <a:r>
              <a:rPr lang="es-ES_tradnl" baseline="0" dirty="0" err="1" smtClean="0"/>
              <a:t>gestures</a:t>
            </a:r>
            <a:r>
              <a:rPr lang="es-ES_tradnl" baseline="0" dirty="0" smtClean="0"/>
              <a:t>.</a:t>
            </a:r>
          </a:p>
          <a:p>
            <a:pPr marL="171450" indent="-171450">
              <a:buFontTx/>
              <a:buChar char="-"/>
            </a:pPr>
            <a:r>
              <a:rPr lang="es-ES_tradnl" baseline="0" dirty="0" smtClean="0"/>
              <a:t>Aprovechar la experiencia en cuanto a gestos y </a:t>
            </a:r>
            <a:r>
              <a:rPr lang="es-ES_tradnl" baseline="0" dirty="0" err="1" smtClean="0"/>
              <a:t>settings</a:t>
            </a:r>
            <a:r>
              <a:rPr lang="es-ES_tradnl" baseline="0" dirty="0" smtClean="0"/>
              <a:t> de adquisición de datos multimodales, y creación </a:t>
            </a:r>
            <a:r>
              <a:rPr lang="es-ES_tradnl" baseline="0" smtClean="0"/>
              <a:t>de plataformas y competición </a:t>
            </a:r>
            <a:r>
              <a:rPr lang="es-ES_tradnl" baseline="0" dirty="0" smtClean="0"/>
              <a:t>científica a </a:t>
            </a:r>
            <a:r>
              <a:rPr lang="es-ES_tradnl" baseline="0" smtClean="0"/>
              <a:t>nivel mundial.GT</a:t>
            </a:r>
            <a:endParaRPr lang="es-ES_tradnl" baseline="0" dirty="0" smtClean="0"/>
          </a:p>
          <a:p>
            <a:pPr marL="171450" indent="-171450">
              <a:buFontTx/>
              <a:buChar char="-"/>
            </a:pPr>
            <a:endParaRPr lang="es-ES"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81</a:t>
            </a:fld>
            <a:endParaRPr lang="es-ES"/>
          </a:p>
        </p:txBody>
      </p:sp>
    </p:spTree>
    <p:extLst>
      <p:ext uri="{BB962C8B-B14F-4D97-AF65-F5344CB8AC3E}">
        <p14:creationId xmlns:p14="http://schemas.microsoft.com/office/powerpoint/2010/main" val="907750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noProof="0" dirty="0" smtClean="0"/>
              <a:t>In the second part,</a:t>
            </a:r>
            <a:r>
              <a:rPr lang="en-US" baseline="0" noProof="0" dirty="0" smtClean="0"/>
              <a:t> I’ll present extensions of classical approaches commonly used in multimodal gesture recognition, so as to learn </a:t>
            </a:r>
            <a:r>
              <a:rPr lang="en-US" baseline="0" noProof="0" dirty="0" err="1" smtClean="0"/>
              <a:t>spatio</a:t>
            </a:r>
            <a:r>
              <a:rPr lang="en-US" baseline="0" noProof="0" dirty="0" smtClean="0"/>
              <a:t>-temporal representations</a:t>
            </a:r>
            <a:endParaRPr lang="en-US" noProof="0" dirty="0"/>
          </a:p>
        </p:txBody>
      </p:sp>
      <p:sp>
        <p:nvSpPr>
          <p:cNvPr id="4" name="Marcador de número de diapositiva 3"/>
          <p:cNvSpPr>
            <a:spLocks noGrp="1"/>
          </p:cNvSpPr>
          <p:nvPr>
            <p:ph type="sldNum" sz="quarter" idx="10"/>
          </p:nvPr>
        </p:nvSpPr>
        <p:spPr/>
        <p:txBody>
          <a:bodyPr/>
          <a:lstStyle/>
          <a:p>
            <a:fld id="{3934A0A5-6F74-4472-A321-2F32613E8FFF}" type="slidenum">
              <a:rPr lang="es-ES" smtClean="0"/>
              <a:pPr/>
              <a:t>9</a:t>
            </a:fld>
            <a:endParaRPr lang="es-ES"/>
          </a:p>
        </p:txBody>
      </p:sp>
    </p:spTree>
    <p:extLst>
      <p:ext uri="{BB962C8B-B14F-4D97-AF65-F5344CB8AC3E}">
        <p14:creationId xmlns:p14="http://schemas.microsoft.com/office/powerpoint/2010/main" val="238023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0B8EE858-A177-432B-9A5D-49FFF840C484}" type="datetime1">
              <a:rPr lang="es-ES" smtClean="0"/>
              <a:t>02/06/2016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119046F-DC8D-4A08-A6A0-24F21A984D2A}" type="datetime1">
              <a:rPr lang="es-ES" smtClean="0"/>
              <a:t>02/06/2016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D0307A5F-75E1-4577-B7CD-8E46AB63F52A}" type="datetime1">
              <a:rPr lang="es-ES" smtClean="0"/>
              <a:t>02/06/2016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593A904-DAAD-467C-BFEB-AB07A46CFF7B}" type="datetime1">
              <a:rPr lang="es-ES" smtClean="0"/>
              <a:t>02/06/2016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5A5F457-6271-4DB2-AB6B-C644A9DB6FB8}" type="datetime1">
              <a:rPr lang="es-ES" smtClean="0"/>
              <a:t>02/06/2016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E0F07C1-A8E7-4D33-87FD-12D2756117D1}" type="datetime1">
              <a:rPr lang="es-ES" smtClean="0"/>
              <a:t>02/06/2016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442E3A46-1A72-4160-B351-C677F792E348}" type="datetime1">
              <a:rPr lang="es-ES" smtClean="0"/>
              <a:t>02/06/2016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5441B4A-60C9-4C23-9520-C4F5AB103063}" type="datetime1">
              <a:rPr lang="es-ES" smtClean="0"/>
              <a:t>02/06/2016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A2E7EA3-BE83-4191-8E9C-B4DD1C270A3C}" type="datetime1">
              <a:rPr lang="es-ES" smtClean="0"/>
              <a:t>02/06/2016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37EA404-5E91-4D7A-BD12-C58E94991976}" type="datetime1">
              <a:rPr lang="es-ES" smtClean="0"/>
              <a:t>02/06/2016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4324A71-14AC-43A1-88A7-DC8647144519}" type="datetime1">
              <a:rPr lang="es-ES" smtClean="0"/>
              <a:t>02/06/2016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8E7870A-D833-4620-871D-52D8AB644C76}"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DEC31-FC3B-455E-843C-8D950D832C2D}" type="datetime1">
              <a:rPr lang="es-ES" smtClean="0"/>
              <a:t>02/06/2016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E7870A-D833-4620-871D-52D8AB644C76}"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0.xml"/><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25.png"/><Relationship Id="rId11" Type="http://schemas.openxmlformats.org/officeDocument/2006/relationships/image" Target="../media/image22.jpe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27.png"/><Relationship Id="rId11" Type="http://schemas.openxmlformats.org/officeDocument/2006/relationships/image" Target="../media/image22.jpe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2.xml"/><Relationship Id="rId7" Type="http://schemas.openxmlformats.org/officeDocument/2006/relationships/image" Target="../media/image26.png"/><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9.jpeg"/><Relationship Id="rId10" Type="http://schemas.openxmlformats.org/officeDocument/2006/relationships/image" Target="../media/image22.jpeg"/><Relationship Id="rId4" Type="http://schemas.openxmlformats.org/officeDocument/2006/relationships/image" Target="../media/image10.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8.w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32.png"/><Relationship Id="rId3" Type="http://schemas.openxmlformats.org/officeDocument/2006/relationships/notesSlide" Target="../notesSlides/notesSlide14.xml"/><Relationship Id="rId12"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11.xml"/><Relationship Id="rId11" Type="http://schemas.openxmlformats.org/officeDocument/2006/relationships/image" Target="../media/image230.png"/><Relationship Id="rId5" Type="http://schemas.openxmlformats.org/officeDocument/2006/relationships/image" Target="../media/image9.jpeg"/><Relationship Id="rId10"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2.xml"/><Relationship Id="rId5" Type="http://schemas.openxmlformats.org/officeDocument/2006/relationships/image" Target="../media/image9.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3.xml"/><Relationship Id="rId5" Type="http://schemas.openxmlformats.org/officeDocument/2006/relationships/image" Target="../media/image9.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2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video" Target="../media/media1.mp4"/><Relationship Id="rId7" Type="http://schemas.openxmlformats.org/officeDocument/2006/relationships/notesSlide" Target="../notesSlides/notesSlide2.xml"/><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slideLayout" Target="../slideLayouts/slideLayout8.xml"/><Relationship Id="rId11" Type="http://schemas.openxmlformats.org/officeDocument/2006/relationships/image" Target="../media/image12.png"/><Relationship Id="rId5" Type="http://schemas.openxmlformats.org/officeDocument/2006/relationships/video" Target="../media/media2.mp4"/><Relationship Id="rId10" Type="http://schemas.openxmlformats.org/officeDocument/2006/relationships/image" Target="../media/image11.png"/><Relationship Id="rId4" Type="http://schemas.microsoft.com/office/2007/relationships/media" Target="../media/media2.mp4"/><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14.xml"/><Relationship Id="rId5" Type="http://schemas.openxmlformats.org/officeDocument/2006/relationships/image" Target="../media/image21.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13" Type="http://schemas.openxmlformats.org/officeDocument/2006/relationships/image" Target="../media/image37.png"/><Relationship Id="rId3" Type="http://schemas.openxmlformats.org/officeDocument/2006/relationships/notesSlide" Target="../notesSlides/notesSlide21.xml"/><Relationship Id="rId12" Type="http://schemas.openxmlformats.org/officeDocument/2006/relationships/image" Target="../media/image36.png"/><Relationship Id="rId2" Type="http://schemas.openxmlformats.org/officeDocument/2006/relationships/slideLayout" Target="../slideLayouts/slideLayout8.xml"/><Relationship Id="rId1" Type="http://schemas.openxmlformats.org/officeDocument/2006/relationships/tags" Target="../tags/tag15.xml"/><Relationship Id="rId6" Type="http://schemas.openxmlformats.org/officeDocument/2006/relationships/image" Target="../media/image35.png"/><Relationship Id="rId11" Type="http://schemas.openxmlformats.org/officeDocument/2006/relationships/image" Target="../media/image32.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9.jpe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slideLayout" Target="../slideLayouts/slideLayout8.xml"/><Relationship Id="rId7" Type="http://schemas.openxmlformats.org/officeDocument/2006/relationships/oleObject" Target="../embeddings/oleObject2.bin"/><Relationship Id="rId2" Type="http://schemas.openxmlformats.org/officeDocument/2006/relationships/tags" Target="../tags/tag16.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image" Target="../media/image9.jpeg"/><Relationship Id="rId10" Type="http://schemas.openxmlformats.org/officeDocument/2006/relationships/image" Target="../media/image40.png"/><Relationship Id="rId4" Type="http://schemas.openxmlformats.org/officeDocument/2006/relationships/notesSlide" Target="../notesSlides/notesSlide22.xml"/><Relationship Id="rId9" Type="http://schemas.openxmlformats.org/officeDocument/2006/relationships/image" Target="../media/image39.emf"/></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9.png"/><Relationship Id="rId3" Type="http://schemas.openxmlformats.org/officeDocument/2006/relationships/notesSlide" Target="../notesSlides/notesSlide23.xml"/><Relationship Id="rId7" Type="http://schemas.openxmlformats.org/officeDocument/2006/relationships/image" Target="../media/image42.png"/><Relationship Id="rId12" Type="http://schemas.openxmlformats.org/officeDocument/2006/relationships/image" Target="../media/image58.png"/><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41.png"/><Relationship Id="rId5" Type="http://schemas.openxmlformats.org/officeDocument/2006/relationships/image" Target="../media/image21.png"/><Relationship Id="rId4" Type="http://schemas.openxmlformats.org/officeDocument/2006/relationships/image" Target="../media/image9.jpeg"/><Relationship Id="rId9" Type="http://schemas.openxmlformats.org/officeDocument/2006/relationships/image" Target="../media/image44.png"/><Relationship Id="rId1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64.png"/><Relationship Id="rId4" Type="http://schemas.openxmlformats.org/officeDocument/2006/relationships/image" Target="../media/image21.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18.xml"/><Relationship Id="rId5" Type="http://schemas.openxmlformats.org/officeDocument/2006/relationships/image" Target="../media/image21.png"/><Relationship Id="rId4" Type="http://schemas.openxmlformats.org/officeDocument/2006/relationships/image" Target="../media/image9.jpe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19.xml"/><Relationship Id="rId5" Type="http://schemas.openxmlformats.org/officeDocument/2006/relationships/image" Target="../media/image21.pn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0.png"/><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49.png"/><Relationship Id="rId5" Type="http://schemas.openxmlformats.org/officeDocument/2006/relationships/image" Target="../media/image21.pn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2.png"/><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51.png"/><Relationship Id="rId5" Type="http://schemas.openxmlformats.org/officeDocument/2006/relationships/image" Target="../media/image21.png"/><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53.png"/><Relationship Id="rId5" Type="http://schemas.openxmlformats.org/officeDocument/2006/relationships/image" Target="../media/image21.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8.w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3.pn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23.xml"/><Relationship Id="rId5" Type="http://schemas.openxmlformats.org/officeDocument/2006/relationships/image" Target="../media/image23.png"/><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7.png"/><Relationship Id="rId3" Type="http://schemas.openxmlformats.org/officeDocument/2006/relationships/notesSlide" Target="../notesSlides/notesSlide32.xml"/><Relationship Id="rId7" Type="http://schemas.openxmlformats.org/officeDocument/2006/relationships/image" Target="../media/image55.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slideLayout" Target="../slideLayouts/slideLayout8.xml"/><Relationship Id="rId16" Type="http://schemas.openxmlformats.org/officeDocument/2006/relationships/image" Target="../media/image70.png"/><Relationship Id="rId1" Type="http://schemas.openxmlformats.org/officeDocument/2006/relationships/tags" Target="../tags/tag24.xml"/><Relationship Id="rId6" Type="http://schemas.openxmlformats.org/officeDocument/2006/relationships/image" Target="../media/image54.png"/><Relationship Id="rId11" Type="http://schemas.openxmlformats.org/officeDocument/2006/relationships/image" Target="../media/image65.png"/><Relationship Id="rId5" Type="http://schemas.openxmlformats.org/officeDocument/2006/relationships/image" Target="../media/image23.png"/><Relationship Id="rId15" Type="http://schemas.openxmlformats.org/officeDocument/2006/relationships/image" Target="../media/image69.png"/><Relationship Id="rId10" Type="http://schemas.openxmlformats.org/officeDocument/2006/relationships/image" Target="../media/image61.png"/><Relationship Id="rId4" Type="http://schemas.openxmlformats.org/officeDocument/2006/relationships/image" Target="../media/image9.jpeg"/><Relationship Id="rId9" Type="http://schemas.openxmlformats.org/officeDocument/2006/relationships/image" Target="../media/image57.png"/><Relationship Id="rId1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9.png"/><Relationship Id="rId3" Type="http://schemas.openxmlformats.org/officeDocument/2006/relationships/notesSlide" Target="../notesSlides/notesSlide33.xml"/><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9.jpeg"/><Relationship Id="rId1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411.png"/><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36.xml"/><Relationship Id="rId7" Type="http://schemas.openxmlformats.org/officeDocument/2006/relationships/image" Target="../media/image85.png"/><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23.png"/><Relationship Id="rId10" Type="http://schemas.openxmlformats.org/officeDocument/2006/relationships/image" Target="../media/image88.png"/><Relationship Id="rId4" Type="http://schemas.openxmlformats.org/officeDocument/2006/relationships/image" Target="../media/image9.jpeg"/><Relationship Id="rId9"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image" Target="../media/image920.png"/><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27.xml"/><Relationship Id="rId5" Type="http://schemas.openxmlformats.org/officeDocument/2006/relationships/image" Target="../media/image23.png"/><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8" Type="http://schemas.openxmlformats.org/officeDocument/2006/relationships/image" Target="../media/image890.png"/><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28.xml"/><Relationship Id="rId5" Type="http://schemas.openxmlformats.org/officeDocument/2006/relationships/image" Target="../media/image23.png"/><Relationship Id="rId4" Type="http://schemas.openxmlformats.org/officeDocument/2006/relationships/image" Target="../media/image9.jpeg"/><Relationship Id="rId9"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92.png"/><Relationship Id="rId2" Type="http://schemas.openxmlformats.org/officeDocument/2006/relationships/slideLayout" Target="../slideLayouts/slideLayout8.xml"/><Relationship Id="rId1" Type="http://schemas.openxmlformats.org/officeDocument/2006/relationships/tags" Target="../tags/tag29.xml"/><Relationship Id="rId6" Type="http://schemas.openxmlformats.org/officeDocument/2006/relationships/image" Target="../media/image91.png"/><Relationship Id="rId5" Type="http://schemas.openxmlformats.org/officeDocument/2006/relationships/image" Target="../media/image23.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hyperlink" Target="http://vision.stanford.edu/" TargetMode="External"/><Relationship Id="rId3" Type="http://schemas.openxmlformats.org/officeDocument/2006/relationships/notesSlide" Target="../notesSlides/notesSlide4.xml"/><Relationship Id="rId7" Type="http://schemas.openxmlformats.org/officeDocument/2006/relationships/image" Target="../media/image15.png"/><Relationship Id="rId12" Type="http://schemas.openxmlformats.org/officeDocument/2006/relationships/hyperlink" Target="http://www.python-course.eu/" TargetMode="Externa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41.xml"/><Relationship Id="rId7" Type="http://schemas.openxmlformats.org/officeDocument/2006/relationships/image" Target="../media/image95.png"/><Relationship Id="rId2" Type="http://schemas.openxmlformats.org/officeDocument/2006/relationships/slideLayout" Target="../slideLayouts/slideLayout8.xml"/><Relationship Id="rId1" Type="http://schemas.openxmlformats.org/officeDocument/2006/relationships/tags" Target="../tags/tag30.xml"/><Relationship Id="rId6" Type="http://schemas.openxmlformats.org/officeDocument/2006/relationships/image" Target="../media/image94.png"/><Relationship Id="rId5" Type="http://schemas.openxmlformats.org/officeDocument/2006/relationships/image" Target="../media/image23.png"/><Relationship Id="rId4" Type="http://schemas.openxmlformats.org/officeDocument/2006/relationships/image" Target="../media/image9.jpeg"/><Relationship Id="rId9"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28.wmf"/><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5.png"/><Relationship Id="rId4" Type="http://schemas.openxmlformats.org/officeDocument/2006/relationships/image" Target="../media/image9.jpeg"/></Relationships>
</file>

<file path=ppt/slides/_rels/slide43.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31.xml"/><Relationship Id="rId5" Type="http://schemas.openxmlformats.org/officeDocument/2006/relationships/image" Target="../media/image25.png"/><Relationship Id="rId4" Type="http://schemas.openxmlformats.org/officeDocument/2006/relationships/image" Target="../media/image9.jpeg"/></Relationships>
</file>

<file path=ppt/slides/_rels/slide44.xml.rels><?xml version="1.0" encoding="UTF-8" standalone="yes"?>
<Relationships xmlns="http://schemas.openxmlformats.org/package/2006/relationships"><Relationship Id="rId8" Type="http://schemas.openxmlformats.org/officeDocument/2006/relationships/image" Target="../media/image981.png"/><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32.xml"/><Relationship Id="rId5" Type="http://schemas.openxmlformats.org/officeDocument/2006/relationships/image" Target="../media/image25.png"/><Relationship Id="rId4" Type="http://schemas.openxmlformats.org/officeDocument/2006/relationships/image" Target="../media/image9.jpeg"/></Relationships>
</file>

<file path=ppt/slides/_rels/slide45.xml.rels><?xml version="1.0" encoding="UTF-8" standalone="yes"?>
<Relationships xmlns="http://schemas.openxmlformats.org/package/2006/relationships"><Relationship Id="rId13" Type="http://schemas.openxmlformats.org/officeDocument/2006/relationships/image" Target="../media/image104.png"/><Relationship Id="rId18" Type="http://schemas.openxmlformats.org/officeDocument/2006/relationships/image" Target="../media/image107.png"/><Relationship Id="rId3" Type="http://schemas.openxmlformats.org/officeDocument/2006/relationships/notesSlide" Target="../notesSlides/notesSlide45.xml"/><Relationship Id="rId21" Type="http://schemas.openxmlformats.org/officeDocument/2006/relationships/image" Target="../media/image110.png"/><Relationship Id="rId7" Type="http://schemas.openxmlformats.org/officeDocument/2006/relationships/image" Target="../media/image99.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slideLayout" Target="../slideLayouts/slideLayout8.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tags" Target="../tags/tag33.xml"/><Relationship Id="rId6" Type="http://schemas.openxmlformats.org/officeDocument/2006/relationships/image" Target="../media/image98.png"/><Relationship Id="rId11" Type="http://schemas.openxmlformats.org/officeDocument/2006/relationships/image" Target="../media/image102.png"/><Relationship Id="rId5" Type="http://schemas.openxmlformats.org/officeDocument/2006/relationships/image" Target="../media/image25.png"/><Relationship Id="rId15" Type="http://schemas.openxmlformats.org/officeDocument/2006/relationships/image" Target="../media/image103.png"/><Relationship Id="rId10" Type="http://schemas.openxmlformats.org/officeDocument/2006/relationships/image" Target="../media/image980.png"/><Relationship Id="rId19" Type="http://schemas.openxmlformats.org/officeDocument/2006/relationships/image" Target="../media/image108.png"/><Relationship Id="rId4" Type="http://schemas.openxmlformats.org/officeDocument/2006/relationships/image" Target="../media/image9.jpeg"/><Relationship Id="rId14" Type="http://schemas.openxmlformats.org/officeDocument/2006/relationships/image" Target="../media/image100.png"/><Relationship Id="rId22" Type="http://schemas.openxmlformats.org/officeDocument/2006/relationships/image" Target="../media/image111.png"/></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9.jpeg"/><Relationship Id="rId7"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notesSlide" Target="../notesSlides/notesSlide47.xml"/><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slideLayout" Target="../slideLayouts/slideLayout8.xml"/><Relationship Id="rId16" Type="http://schemas.openxmlformats.org/officeDocument/2006/relationships/image" Target="../media/image122.png"/><Relationship Id="rId1" Type="http://schemas.openxmlformats.org/officeDocument/2006/relationships/tags" Target="../tags/tag34.xml"/><Relationship Id="rId11" Type="http://schemas.openxmlformats.org/officeDocument/2006/relationships/image" Target="../media/image117.png"/><Relationship Id="rId5" Type="http://schemas.openxmlformats.org/officeDocument/2006/relationships/image" Target="../media/image25.pn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9.jpeg"/><Relationship Id="rId9" Type="http://schemas.openxmlformats.org/officeDocument/2006/relationships/image" Target="../media/image113.png"/><Relationship Id="rId14" Type="http://schemas.openxmlformats.org/officeDocument/2006/relationships/image" Target="../media/image120.png"/></Relationships>
</file>

<file path=ppt/slides/_rels/slide48.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2.png"/><Relationship Id="rId3" Type="http://schemas.openxmlformats.org/officeDocument/2006/relationships/image" Target="../media/image9.jpeg"/><Relationship Id="rId7" Type="http://schemas.openxmlformats.org/officeDocument/2006/relationships/image" Target="../media/image127.png"/><Relationship Id="rId12"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126.png"/><Relationship Id="rId11" Type="http://schemas.openxmlformats.org/officeDocument/2006/relationships/image" Target="../media/image130.png"/><Relationship Id="rId5" Type="http://schemas.openxmlformats.org/officeDocument/2006/relationships/image" Target="../media/image125.png"/><Relationship Id="rId10" Type="http://schemas.openxmlformats.org/officeDocument/2006/relationships/image" Target="../media/image129.png"/><Relationship Id="rId4" Type="http://schemas.openxmlformats.org/officeDocument/2006/relationships/image" Target="../media/image25.png"/><Relationship Id="rId9" Type="http://schemas.openxmlformats.org/officeDocument/2006/relationships/image" Target="../media/image1200.png"/></Relationships>
</file>

<file path=ppt/slides/_rels/slide49.xml.rels><?xml version="1.0" encoding="UTF-8" standalone="yes"?>
<Relationships xmlns="http://schemas.openxmlformats.org/package/2006/relationships"><Relationship Id="rId13" Type="http://schemas.openxmlformats.org/officeDocument/2006/relationships/image" Target="../media/image127.png"/><Relationship Id="rId3" Type="http://schemas.openxmlformats.org/officeDocument/2006/relationships/notesSlide" Target="../notesSlides/notesSlide49.xml"/><Relationship Id="rId12" Type="http://schemas.openxmlformats.org/officeDocument/2006/relationships/image" Target="../media/image129.png"/><Relationship Id="rId2" Type="http://schemas.openxmlformats.org/officeDocument/2006/relationships/slideLayout" Target="../slideLayouts/slideLayout8.xml"/><Relationship Id="rId1" Type="http://schemas.openxmlformats.org/officeDocument/2006/relationships/tags" Target="../tags/tag35.xml"/><Relationship Id="rId6" Type="http://schemas.openxmlformats.org/officeDocument/2006/relationships/image" Target="../media/image126.png"/><Relationship Id="rId11" Type="http://schemas.openxmlformats.org/officeDocument/2006/relationships/image" Target="../media/image135.png"/><Relationship Id="rId5" Type="http://schemas.openxmlformats.org/officeDocument/2006/relationships/image" Target="../media/image25.png"/><Relationship Id="rId15" Type="http://schemas.openxmlformats.org/officeDocument/2006/relationships/image" Target="../media/image136.png"/><Relationship Id="rId10" Type="http://schemas.openxmlformats.org/officeDocument/2006/relationships/image" Target="../media/image101.png"/><Relationship Id="rId4" Type="http://schemas.openxmlformats.org/officeDocument/2006/relationships/image" Target="../media/image9.jpeg"/><Relationship Id="rId9" Type="http://schemas.openxmlformats.org/officeDocument/2006/relationships/image" Target="../media/image134.png"/><Relationship Id="rId14" Type="http://schemas.openxmlformats.org/officeDocument/2006/relationships/image" Target="../media/image13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mleg.cse.sc.edu/" TargetMode="Externa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9.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8.png"/><Relationship Id="rId3" Type="http://schemas.openxmlformats.org/officeDocument/2006/relationships/notesSlide" Target="../notesSlides/notesSlide50.xml"/><Relationship Id="rId7" Type="http://schemas.openxmlformats.org/officeDocument/2006/relationships/image" Target="../media/image127.png"/><Relationship Id="rId17" Type="http://schemas.openxmlformats.org/officeDocument/2006/relationships/image" Target="../media/image140.png"/><Relationship Id="rId2" Type="http://schemas.openxmlformats.org/officeDocument/2006/relationships/slideLayout" Target="../slideLayouts/slideLayout8.xml"/><Relationship Id="rId16" Type="http://schemas.openxmlformats.org/officeDocument/2006/relationships/image" Target="../media/image137.png"/><Relationship Id="rId1" Type="http://schemas.openxmlformats.org/officeDocument/2006/relationships/tags" Target="../tags/tag36.xml"/><Relationship Id="rId6" Type="http://schemas.openxmlformats.org/officeDocument/2006/relationships/image" Target="../media/image126.png"/><Relationship Id="rId5" Type="http://schemas.openxmlformats.org/officeDocument/2006/relationships/image" Target="../media/image25.png"/><Relationship Id="rId15" Type="http://schemas.openxmlformats.org/officeDocument/2006/relationships/image" Target="../media/image132.png"/><Relationship Id="rId10" Type="http://schemas.openxmlformats.org/officeDocument/2006/relationships/image" Target="../media/image136.png"/><Relationship Id="rId4" Type="http://schemas.openxmlformats.org/officeDocument/2006/relationships/image" Target="../media/image9.jpeg"/><Relationship Id="rId9" Type="http://schemas.openxmlformats.org/officeDocument/2006/relationships/image" Target="../media/image133.png"/><Relationship Id="rId14" Type="http://schemas.openxmlformats.org/officeDocument/2006/relationships/image" Target="../media/image130.png"/></Relationships>
</file>

<file path=ppt/slides/_rels/slide51.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notesSlide" Target="../notesSlides/notesSlide51.xml"/><Relationship Id="rId12" Type="http://schemas.openxmlformats.org/officeDocument/2006/relationships/image" Target="../media/image142.png"/><Relationship Id="rId2" Type="http://schemas.openxmlformats.org/officeDocument/2006/relationships/slideLayout" Target="../slideLayouts/slideLayout8.xml"/><Relationship Id="rId1" Type="http://schemas.openxmlformats.org/officeDocument/2006/relationships/tags" Target="../tags/tag37.xml"/><Relationship Id="rId11" Type="http://schemas.openxmlformats.org/officeDocument/2006/relationships/image" Target="../media/image141.png"/><Relationship Id="rId5" Type="http://schemas.openxmlformats.org/officeDocument/2006/relationships/image" Target="../media/image25.png"/><Relationship Id="rId10" Type="http://schemas.openxmlformats.org/officeDocument/2006/relationships/image" Target="../media/image116.png"/><Relationship Id="rId4" Type="http://schemas.openxmlformats.org/officeDocument/2006/relationships/image" Target="../media/image9.jpeg"/><Relationship Id="rId9"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12" Type="http://schemas.openxmlformats.org/officeDocument/2006/relationships/image" Target="../media/image146.png"/><Relationship Id="rId2" Type="http://schemas.openxmlformats.org/officeDocument/2006/relationships/slideLayout" Target="../slideLayouts/slideLayout8.xml"/><Relationship Id="rId1" Type="http://schemas.openxmlformats.org/officeDocument/2006/relationships/tags" Target="../tags/tag38.xml"/><Relationship Id="rId6" Type="http://schemas.openxmlformats.org/officeDocument/2006/relationships/image" Target="../media/image143.png"/><Relationship Id="rId11" Type="http://schemas.openxmlformats.org/officeDocument/2006/relationships/image" Target="../media/image145.png"/><Relationship Id="rId5" Type="http://schemas.openxmlformats.org/officeDocument/2006/relationships/image" Target="../media/image25.png"/><Relationship Id="rId10" Type="http://schemas.openxmlformats.org/officeDocument/2006/relationships/image" Target="../media/image1310.png"/><Relationship Id="rId4" Type="http://schemas.openxmlformats.org/officeDocument/2006/relationships/image" Target="../media/image9.jpeg"/><Relationship Id="rId9" Type="http://schemas.openxmlformats.org/officeDocument/2006/relationships/image" Target="../media/image1300.png"/></Relationships>
</file>

<file path=ppt/slides/_rels/slide53.xml.rels><?xml version="1.0" encoding="UTF-8" standalone="yes"?>
<Relationships xmlns="http://schemas.openxmlformats.org/package/2006/relationships"><Relationship Id="rId8" Type="http://schemas.openxmlformats.org/officeDocument/2006/relationships/image" Target="../media/image1380.png"/><Relationship Id="rId13" Type="http://schemas.openxmlformats.org/officeDocument/2006/relationships/image" Target="../media/image149.png"/><Relationship Id="rId18" Type="http://schemas.openxmlformats.org/officeDocument/2006/relationships/image" Target="../media/image154.png"/><Relationship Id="rId3" Type="http://schemas.openxmlformats.org/officeDocument/2006/relationships/notesSlide" Target="../notesSlides/notesSlide53.xml"/><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slideLayout" Target="../slideLayouts/slideLayout8.xml"/><Relationship Id="rId16" Type="http://schemas.openxmlformats.org/officeDocument/2006/relationships/image" Target="../media/image152.png"/><Relationship Id="rId1" Type="http://schemas.openxmlformats.org/officeDocument/2006/relationships/tags" Target="../tags/tag39.xml"/><Relationship Id="rId11" Type="http://schemas.openxmlformats.org/officeDocument/2006/relationships/image" Target="../media/image147.png"/><Relationship Id="rId5" Type="http://schemas.openxmlformats.org/officeDocument/2006/relationships/image" Target="../media/image25.png"/><Relationship Id="rId15" Type="http://schemas.openxmlformats.org/officeDocument/2006/relationships/image" Target="../media/image151.png"/><Relationship Id="rId10" Type="http://schemas.openxmlformats.org/officeDocument/2006/relationships/image" Target="../media/image144.png"/><Relationship Id="rId4" Type="http://schemas.openxmlformats.org/officeDocument/2006/relationships/image" Target="../media/image9.jpeg"/><Relationship Id="rId9" Type="http://schemas.openxmlformats.org/officeDocument/2006/relationships/image" Target="../media/image1360.png"/><Relationship Id="rId14" Type="http://schemas.openxmlformats.org/officeDocument/2006/relationships/image" Target="../media/image150.png"/></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155.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57.png"/><Relationship Id="rId2" Type="http://schemas.openxmlformats.org/officeDocument/2006/relationships/slideLayout" Target="../slideLayouts/slideLayout8.xml"/><Relationship Id="rId1" Type="http://schemas.openxmlformats.org/officeDocument/2006/relationships/tags" Target="../tags/tag40.xml"/><Relationship Id="rId6" Type="http://schemas.openxmlformats.org/officeDocument/2006/relationships/image" Target="../media/image156.png"/><Relationship Id="rId5" Type="http://schemas.openxmlformats.org/officeDocument/2006/relationships/image" Target="../media/image25.png"/><Relationship Id="rId4" Type="http://schemas.openxmlformats.org/officeDocument/2006/relationships/image" Target="../media/image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28.wmf"/><Relationship Id="rId2" Type="http://schemas.openxmlformats.org/officeDocument/2006/relationships/slideLayout" Target="../slideLayouts/slideLayout8.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27.png"/><Relationship Id="rId4" Type="http://schemas.openxmlformats.org/officeDocument/2006/relationships/image" Target="../media/image9.jpe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420.png"/><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9.jpeg"/><Relationship Id="rId7" Type="http://schemas.openxmlformats.org/officeDocument/2006/relationships/image" Target="../media/image158.pn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1490.png"/><Relationship Id="rId5" Type="http://schemas.openxmlformats.org/officeDocument/2006/relationships/image" Target="../media/image1480.png"/><Relationship Id="rId4" Type="http://schemas.openxmlformats.org/officeDocument/2006/relationships/image" Target="../media/image27.png"/><Relationship Id="rId9" Type="http://schemas.openxmlformats.org/officeDocument/2006/relationships/image" Target="../media/image160.jpeg"/></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1540.png"/><Relationship Id="rId5" Type="http://schemas.openxmlformats.org/officeDocument/2006/relationships/image" Target="../media/image161.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1570.png"/><Relationship Id="rId5" Type="http://schemas.openxmlformats.org/officeDocument/2006/relationships/image" Target="../media/image1560.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9.jpeg"/><Relationship Id="rId7" Type="http://schemas.openxmlformats.org/officeDocument/2006/relationships/image" Target="../media/image1601.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590.png"/><Relationship Id="rId5" Type="http://schemas.openxmlformats.org/officeDocument/2006/relationships/image" Target="../media/image163.png"/><Relationship Id="rId4" Type="http://schemas.openxmlformats.org/officeDocument/2006/relationships/image" Target="../media/image27.png"/><Relationship Id="rId9" Type="http://schemas.openxmlformats.org/officeDocument/2006/relationships/image" Target="../media/image165.png"/></Relationships>
</file>

<file path=ppt/slides/_rels/slide6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68.pn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9.jpeg"/><Relationship Id="rId7" Type="http://schemas.openxmlformats.org/officeDocument/2006/relationships/image" Target="../media/image171.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27.png"/><Relationship Id="rId9" Type="http://schemas.openxmlformats.org/officeDocument/2006/relationships/image" Target="../media/image1700.png"/></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167.png"/><Relationship Id="rId5" Type="http://schemas.openxmlformats.org/officeDocument/2006/relationships/image" Target="../media/image173.emf"/><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28.wmf"/><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174.png"/><Relationship Id="rId4" Type="http://schemas.openxmlformats.org/officeDocument/2006/relationships/image" Target="../media/image9.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8.xml"/><Relationship Id="rId1" Type="http://schemas.openxmlformats.org/officeDocument/2006/relationships/tags" Target="../tags/tag41.xml"/><Relationship Id="rId5" Type="http://schemas.openxmlformats.org/officeDocument/2006/relationships/image" Target="../media/image175.png"/><Relationship Id="rId4" Type="http://schemas.openxmlformats.org/officeDocument/2006/relationships/image" Target="../media/image9.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xml"/><Relationship Id="rId1" Type="http://schemas.openxmlformats.org/officeDocument/2006/relationships/tags" Target="../tags/tag42.xml"/><Relationship Id="rId5" Type="http://schemas.openxmlformats.org/officeDocument/2006/relationships/image" Target="../media/image176.png"/><Relationship Id="rId4" Type="http://schemas.openxmlformats.org/officeDocument/2006/relationships/image" Target="../media/image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8.xml"/><Relationship Id="rId1" Type="http://schemas.openxmlformats.org/officeDocument/2006/relationships/tags" Target="../tags/tag43.xml"/><Relationship Id="rId5" Type="http://schemas.openxmlformats.org/officeDocument/2006/relationships/image" Target="../media/image177.png"/><Relationship Id="rId4" Type="http://schemas.openxmlformats.org/officeDocument/2006/relationships/image" Target="../media/image9.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8.xml"/><Relationship Id="rId1" Type="http://schemas.openxmlformats.org/officeDocument/2006/relationships/tags" Target="../tags/tag44.xml"/><Relationship Id="rId5" Type="http://schemas.openxmlformats.org/officeDocument/2006/relationships/image" Target="../media/image175.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notesSlide" Target="../notesSlides/notesSlide70.xml"/><Relationship Id="rId2" Type="http://schemas.openxmlformats.org/officeDocument/2006/relationships/slideLayout" Target="../slideLayouts/slideLayout8.xml"/><Relationship Id="rId1" Type="http://schemas.openxmlformats.org/officeDocument/2006/relationships/tags" Target="../tags/tag45.xml"/><Relationship Id="rId5" Type="http://schemas.openxmlformats.org/officeDocument/2006/relationships/image" Target="../media/image176.png"/><Relationship Id="rId4" Type="http://schemas.openxmlformats.org/officeDocument/2006/relationships/image" Target="../media/image9.jpeg"/></Relationships>
</file>

<file path=ppt/slides/_rels/slide71.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notesSlide" Target="../notesSlides/notesSlide71.xml"/><Relationship Id="rId2" Type="http://schemas.openxmlformats.org/officeDocument/2006/relationships/slideLayout" Target="../slideLayouts/slideLayout8.xml"/><Relationship Id="rId1" Type="http://schemas.openxmlformats.org/officeDocument/2006/relationships/tags" Target="../tags/tag46.xml"/><Relationship Id="rId5" Type="http://schemas.openxmlformats.org/officeDocument/2006/relationships/image" Target="../media/image177.png"/><Relationship Id="rId4" Type="http://schemas.openxmlformats.org/officeDocument/2006/relationships/image" Target="../media/image9.jpeg"/></Relationships>
</file>

<file path=ppt/slides/_rels/slide7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8" Type="http://schemas.openxmlformats.org/officeDocument/2006/relationships/hyperlink" Target="http://sunai.uoc.edu/~vponcel/publications" TargetMode="External"/><Relationship Id="rId13" Type="http://schemas.openxmlformats.org/officeDocument/2006/relationships/image" Target="../media/image184.png"/><Relationship Id="rId3" Type="http://schemas.openxmlformats.org/officeDocument/2006/relationships/notesSlide" Target="../notesSlides/notesSlide73.xml"/><Relationship Id="rId7" Type="http://schemas.openxmlformats.org/officeDocument/2006/relationships/image" Target="../media/image28.wmf"/><Relationship Id="rId12" Type="http://schemas.openxmlformats.org/officeDocument/2006/relationships/image" Target="../media/image183.jpeg"/><Relationship Id="rId17" Type="http://schemas.openxmlformats.org/officeDocument/2006/relationships/image" Target="../media/image188.png"/><Relationship Id="rId2" Type="http://schemas.openxmlformats.org/officeDocument/2006/relationships/slideLayout" Target="../slideLayouts/slideLayout8.xml"/><Relationship Id="rId16" Type="http://schemas.openxmlformats.org/officeDocument/2006/relationships/image" Target="../media/image187.png"/><Relationship Id="rId1" Type="http://schemas.openxmlformats.org/officeDocument/2006/relationships/vmlDrawing" Target="../drawings/vmlDrawing7.vml"/><Relationship Id="rId6" Type="http://schemas.openxmlformats.org/officeDocument/2006/relationships/oleObject" Target="../embeddings/oleObject7.bin"/><Relationship Id="rId11" Type="http://schemas.openxmlformats.org/officeDocument/2006/relationships/image" Target="../media/image182.png"/><Relationship Id="rId5" Type="http://schemas.openxmlformats.org/officeDocument/2006/relationships/image" Target="../media/image174.png"/><Relationship Id="rId15" Type="http://schemas.openxmlformats.org/officeDocument/2006/relationships/image" Target="../media/image186.png"/><Relationship Id="rId10" Type="http://schemas.openxmlformats.org/officeDocument/2006/relationships/image" Target="../media/image181.png"/><Relationship Id="rId4" Type="http://schemas.openxmlformats.org/officeDocument/2006/relationships/image" Target="../media/image9.jpeg"/><Relationship Id="rId9" Type="http://schemas.openxmlformats.org/officeDocument/2006/relationships/image" Target="../media/image178.png"/><Relationship Id="rId14" Type="http://schemas.openxmlformats.org/officeDocument/2006/relationships/image" Target="../media/image185.png"/></Relationships>
</file>

<file path=ppt/slides/_rels/slide74.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8.bin"/><Relationship Id="rId18" Type="http://schemas.openxmlformats.org/officeDocument/2006/relationships/image" Target="../media/image190.png"/><Relationship Id="rId26" Type="http://schemas.openxmlformats.org/officeDocument/2006/relationships/image" Target="../media/image197.png"/><Relationship Id="rId3" Type="http://schemas.openxmlformats.org/officeDocument/2006/relationships/video" Target="../media/media3.mp4"/><Relationship Id="rId21" Type="http://schemas.openxmlformats.org/officeDocument/2006/relationships/image" Target="../media/image193.gif"/><Relationship Id="rId7" Type="http://schemas.openxmlformats.org/officeDocument/2006/relationships/video" Target="../media/media5.mp4"/><Relationship Id="rId12" Type="http://schemas.openxmlformats.org/officeDocument/2006/relationships/image" Target="../media/image174.png"/><Relationship Id="rId17" Type="http://schemas.openxmlformats.org/officeDocument/2006/relationships/image" Target="../media/image161.png"/><Relationship Id="rId25" Type="http://schemas.openxmlformats.org/officeDocument/2006/relationships/image" Target="../media/image196.png"/><Relationship Id="rId2" Type="http://schemas.microsoft.com/office/2007/relationships/media" Target="../media/media3.mp4"/><Relationship Id="rId16" Type="http://schemas.openxmlformats.org/officeDocument/2006/relationships/image" Target="../media/image160.jpeg"/><Relationship Id="rId20" Type="http://schemas.openxmlformats.org/officeDocument/2006/relationships/image" Target="../media/image192.png"/><Relationship Id="rId29" Type="http://schemas.openxmlformats.org/officeDocument/2006/relationships/image" Target="../media/image200.png"/><Relationship Id="rId1" Type="http://schemas.openxmlformats.org/officeDocument/2006/relationships/vmlDrawing" Target="../drawings/vmlDrawing8.vml"/><Relationship Id="rId6" Type="http://schemas.microsoft.com/office/2007/relationships/media" Target="../media/media5.mp4"/><Relationship Id="rId11" Type="http://schemas.openxmlformats.org/officeDocument/2006/relationships/image" Target="../media/image9.jpeg"/><Relationship Id="rId24" Type="http://schemas.openxmlformats.org/officeDocument/2006/relationships/oleObject" Target="../embeddings/oleObject9.bin"/><Relationship Id="rId5" Type="http://schemas.openxmlformats.org/officeDocument/2006/relationships/video" Target="../media/media4.mp4"/><Relationship Id="rId15" Type="http://schemas.openxmlformats.org/officeDocument/2006/relationships/hyperlink" Target="http://sunai.uoc.edu/~vponcel/research" TargetMode="External"/><Relationship Id="rId23" Type="http://schemas.openxmlformats.org/officeDocument/2006/relationships/image" Target="../media/image195.png"/><Relationship Id="rId28" Type="http://schemas.openxmlformats.org/officeDocument/2006/relationships/image" Target="../media/image199.png"/><Relationship Id="rId10" Type="http://schemas.openxmlformats.org/officeDocument/2006/relationships/image" Target="../media/image189.png"/><Relationship Id="rId19" Type="http://schemas.openxmlformats.org/officeDocument/2006/relationships/image" Target="../media/image191.jpeg"/><Relationship Id="rId4" Type="http://schemas.microsoft.com/office/2007/relationships/media" Target="../media/media4.mp4"/><Relationship Id="rId9" Type="http://schemas.openxmlformats.org/officeDocument/2006/relationships/notesSlide" Target="../notesSlides/notesSlide74.xml"/><Relationship Id="rId14" Type="http://schemas.openxmlformats.org/officeDocument/2006/relationships/image" Target="../media/image28.wmf"/><Relationship Id="rId22" Type="http://schemas.openxmlformats.org/officeDocument/2006/relationships/image" Target="../media/image194.png"/><Relationship Id="rId27" Type="http://schemas.openxmlformats.org/officeDocument/2006/relationships/image" Target="../media/image198.png"/></Relationships>
</file>

<file path=ppt/slides/_rels/slide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1.jpeg"/><Relationship Id="rId7" Type="http://schemas.openxmlformats.org/officeDocument/2006/relationships/image" Target="../media/image204.pn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9.jpeg"/></Relationships>
</file>

<file path=ppt/slides/_rels/slide77.xml.rels><?xml version="1.0" encoding="UTF-8" standalone="yes"?>
<Relationships xmlns="http://schemas.openxmlformats.org/package/2006/relationships"><Relationship Id="rId8" Type="http://schemas.openxmlformats.org/officeDocument/2006/relationships/image" Target="../media/image1500.png"/><Relationship Id="rId3" Type="http://schemas.openxmlformats.org/officeDocument/2006/relationships/image" Target="../media/image201.jpeg"/><Relationship Id="rId7" Type="http://schemas.openxmlformats.org/officeDocument/2006/relationships/image" Target="../media/image1400.png"/><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image" Target="../media/image207.png"/><Relationship Id="rId5" Type="http://schemas.openxmlformats.org/officeDocument/2006/relationships/image" Target="../media/image9.jpeg"/><Relationship Id="rId4" Type="http://schemas.openxmlformats.org/officeDocument/2006/relationships/image" Target="../media/image206.png"/></Relationships>
</file>

<file path=ppt/slides/_rels/slide78.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8.gif"/><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image" Target="../media/image1600.png"/><Relationship Id="rId5" Type="http://schemas.openxmlformats.org/officeDocument/2006/relationships/image" Target="../media/image9.jpeg"/><Relationship Id="rId4" Type="http://schemas.openxmlformats.org/officeDocument/2006/relationships/image" Target="../media/image206.png"/></Relationships>
</file>

<file path=ppt/slides/_rels/slide79.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1.jpeg"/><Relationship Id="rId7" Type="http://schemas.openxmlformats.org/officeDocument/2006/relationships/image" Target="../media/image210.png"/><Relationship Id="rId2" Type="http://schemas.openxmlformats.org/officeDocument/2006/relationships/notesSlide" Target="../notesSlides/notesSlide79.xml"/><Relationship Id="rId1" Type="http://schemas.openxmlformats.org/officeDocument/2006/relationships/slideLayout" Target="../slideLayouts/slideLayout8.xml"/><Relationship Id="rId6" Type="http://schemas.openxmlformats.org/officeDocument/2006/relationships/image" Target="../media/image209.png"/><Relationship Id="rId5" Type="http://schemas.openxmlformats.org/officeDocument/2006/relationships/image" Target="../media/image9.jpeg"/><Relationship Id="rId4" Type="http://schemas.openxmlformats.org/officeDocument/2006/relationships/image" Target="../media/image206.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22.jpeg"/></Relationships>
</file>

<file path=ppt/slides/_rels/slide8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1.jpeg"/><Relationship Id="rId7" Type="http://schemas.openxmlformats.org/officeDocument/2006/relationships/image" Target="../media/image213.gif"/><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212.png"/><Relationship Id="rId5" Type="http://schemas.openxmlformats.org/officeDocument/2006/relationships/image" Target="../media/image9.jpeg"/><Relationship Id="rId4" Type="http://schemas.openxmlformats.org/officeDocument/2006/relationships/image" Target="../media/image206.png"/><Relationship Id="rId9" Type="http://schemas.openxmlformats.org/officeDocument/2006/relationships/image" Target="../media/image215.png"/></Relationships>
</file>

<file path=ppt/slides/_rels/slide8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01.jpeg"/><Relationship Id="rId7" Type="http://schemas.openxmlformats.org/officeDocument/2006/relationships/image" Target="../media/image217.pn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216.png"/><Relationship Id="rId5" Type="http://schemas.openxmlformats.org/officeDocument/2006/relationships/image" Target="../media/image9.jpeg"/><Relationship Id="rId4" Type="http://schemas.openxmlformats.org/officeDocument/2006/relationships/image" Target="../media/image206.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20.png"/><Relationship Id="rId10" Type="http://schemas.openxmlformats.org/officeDocument/2006/relationships/image" Target="../media/image22.jpeg"/><Relationship Id="rId4" Type="http://schemas.openxmlformats.org/officeDocument/2006/relationships/image" Target="../media/image9.jpe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egradado portada.jpg"/>
          <p:cNvPicPr>
            <a:picLocks noChangeAspect="1"/>
          </p:cNvPicPr>
          <p:nvPr/>
        </p:nvPicPr>
        <p:blipFill>
          <a:blip r:embed="rId3"/>
          <a:stretch>
            <a:fillRect/>
          </a:stretch>
        </p:blipFill>
        <p:spPr>
          <a:xfrm>
            <a:off x="0" y="0"/>
            <a:ext cx="2478101" cy="6858000"/>
          </a:xfrm>
          <a:prstGeom prst="rect">
            <a:avLst/>
          </a:prstGeom>
        </p:spPr>
      </p:pic>
      <p:sp>
        <p:nvSpPr>
          <p:cNvPr id="5" name="4 CuadroTexto"/>
          <p:cNvSpPr txBox="1"/>
          <p:nvPr/>
        </p:nvSpPr>
        <p:spPr>
          <a:xfrm>
            <a:off x="2699792" y="1628800"/>
            <a:ext cx="6214576" cy="2217082"/>
          </a:xfrm>
          <a:prstGeom prst="rect">
            <a:avLst/>
          </a:prstGeom>
          <a:noFill/>
        </p:spPr>
        <p:txBody>
          <a:bodyPr wrap="square" rtlCol="0">
            <a:spAutoFit/>
          </a:bodyPr>
          <a:lstStyle/>
          <a:p>
            <a:pPr algn="ctr">
              <a:lnSpc>
                <a:spcPct val="150000"/>
              </a:lnSpc>
            </a:pPr>
            <a:r>
              <a:rPr lang="es-ES" sz="3200" b="1" dirty="0" smtClean="0">
                <a:effectLst>
                  <a:outerShdw blurRad="38100" dist="38100" dir="2700000" algn="tl">
                    <a:srgbClr val="000000">
                      <a:alpha val="43137"/>
                    </a:srgbClr>
                  </a:outerShdw>
                </a:effectLst>
                <a:latin typeface="Humnst777 BT" pitchFamily="34" charset="0"/>
              </a:rPr>
              <a:t>EVOLUTIONARY BAGS OF SPACE-TIME FEATURES </a:t>
            </a:r>
          </a:p>
          <a:p>
            <a:pPr algn="ctr">
              <a:lnSpc>
                <a:spcPct val="150000"/>
              </a:lnSpc>
            </a:pPr>
            <a:r>
              <a:rPr lang="es-ES" sz="3200" b="1" dirty="0" smtClean="0">
                <a:effectLst>
                  <a:outerShdw blurRad="38100" dist="38100" dir="2700000" algn="tl">
                    <a:srgbClr val="000000">
                      <a:alpha val="43137"/>
                    </a:srgbClr>
                  </a:outerShdw>
                </a:effectLst>
                <a:latin typeface="Humnst777 BT" pitchFamily="34" charset="0"/>
              </a:rPr>
              <a:t>FOR HUMAN ANALYSIS</a:t>
            </a:r>
            <a:endParaRPr lang="es-ES" sz="3200" b="1" dirty="0">
              <a:effectLst>
                <a:outerShdw blurRad="38100" dist="38100" dir="2700000" algn="tl">
                  <a:srgbClr val="000000">
                    <a:alpha val="43137"/>
                  </a:srgbClr>
                </a:outerShdw>
              </a:effectLst>
              <a:latin typeface="Humnst777 BT" pitchFamily="34" charset="0"/>
            </a:endParaRPr>
          </a:p>
        </p:txBody>
      </p:sp>
      <p:sp>
        <p:nvSpPr>
          <p:cNvPr id="6" name="5 CuadroTexto"/>
          <p:cNvSpPr txBox="1"/>
          <p:nvPr/>
        </p:nvSpPr>
        <p:spPr>
          <a:xfrm>
            <a:off x="3128155" y="4077072"/>
            <a:ext cx="5357850" cy="923330"/>
          </a:xfrm>
          <a:prstGeom prst="rect">
            <a:avLst/>
          </a:prstGeom>
          <a:noFill/>
        </p:spPr>
        <p:txBody>
          <a:bodyPr wrap="square" rtlCol="0">
            <a:spAutoFit/>
          </a:bodyPr>
          <a:lstStyle/>
          <a:p>
            <a:pPr algn="ctr"/>
            <a:r>
              <a:rPr lang="es-ES_tradnl" sz="2000" i="1" dirty="0" smtClean="0">
                <a:latin typeface="Humnst777 BT" pitchFamily="34" charset="0"/>
              </a:rPr>
              <a:t>Víctor Ponce López</a:t>
            </a:r>
          </a:p>
          <a:p>
            <a:pPr algn="ctr"/>
            <a:endParaRPr lang="es-ES_tradnl" sz="2000" b="1" dirty="0" smtClean="0">
              <a:latin typeface="Humnst777 BT" pitchFamily="34" charset="0"/>
              <a:sym typeface="Wingdings" panose="05000000000000000000" pitchFamily="2" charset="2"/>
            </a:endParaRPr>
          </a:p>
          <a:p>
            <a:pPr algn="ctr"/>
            <a:r>
              <a:rPr lang="en-US" sz="1400" dirty="0" smtClean="0">
                <a:latin typeface="Humnst777 BT" pitchFamily="34" charset="0"/>
                <a:sym typeface="Wingdings" panose="05000000000000000000" pitchFamily="2" charset="2"/>
              </a:rPr>
              <a:t>PhD candidate in Mathematics and Computer Science</a:t>
            </a:r>
          </a:p>
        </p:txBody>
      </p:sp>
      <p:pic>
        <p:nvPicPr>
          <p:cNvPr id="7" name="6 Imagen" descr="logo-grande.png"/>
          <p:cNvPicPr>
            <a:picLocks noChangeAspect="1"/>
          </p:cNvPicPr>
          <p:nvPr/>
        </p:nvPicPr>
        <p:blipFill>
          <a:blip r:embed="rId4"/>
          <a:stretch>
            <a:fillRect/>
          </a:stretch>
        </p:blipFill>
        <p:spPr>
          <a:xfrm>
            <a:off x="353907" y="328461"/>
            <a:ext cx="1770286" cy="1035255"/>
          </a:xfrm>
          <a:prstGeom prst="rect">
            <a:avLst/>
          </a:prstGeom>
        </p:spPr>
      </p:pic>
      <p:sp>
        <p:nvSpPr>
          <p:cNvPr id="8" name="2 Marcador de contenido"/>
          <p:cNvSpPr txBox="1">
            <a:spLocks/>
          </p:cNvSpPr>
          <p:nvPr/>
        </p:nvSpPr>
        <p:spPr>
          <a:xfrm>
            <a:off x="4429124" y="3143248"/>
            <a:ext cx="3043230" cy="183990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10" name="9 Rectángulo"/>
          <p:cNvSpPr/>
          <p:nvPr/>
        </p:nvSpPr>
        <p:spPr>
          <a:xfrm>
            <a:off x="507395" y="6355318"/>
            <a:ext cx="1692852" cy="276999"/>
          </a:xfrm>
          <a:prstGeom prst="rect">
            <a:avLst/>
          </a:prstGeom>
        </p:spPr>
        <p:txBody>
          <a:bodyPr wrap="square">
            <a:spAutoFit/>
          </a:bodyPr>
          <a:lstStyle/>
          <a:p>
            <a:r>
              <a:rPr lang="en-GB" sz="1200" dirty="0" smtClean="0">
                <a:latin typeface="Humnst777 BT" pitchFamily="34" charset="0"/>
              </a:rPr>
              <a:t>All rights reserved ©</a:t>
            </a:r>
            <a:endParaRPr lang="en-GB" sz="1200" dirty="0">
              <a:latin typeface="Humnst777 BT" pitchFamily="34" charset="0"/>
            </a:endParaRPr>
          </a:p>
        </p:txBody>
      </p:sp>
      <p:pic>
        <p:nvPicPr>
          <p:cNvPr id="9" name="Imagen 8"/>
          <p:cNvPicPr>
            <a:picLocks noChangeAspect="1"/>
          </p:cNvPicPr>
          <p:nvPr/>
        </p:nvPicPr>
        <p:blipFill>
          <a:blip r:embed="rId5"/>
          <a:stretch>
            <a:fillRect/>
          </a:stretch>
        </p:blipFill>
        <p:spPr>
          <a:xfrm>
            <a:off x="399882" y="4000523"/>
            <a:ext cx="1678336" cy="1037085"/>
          </a:xfrm>
          <a:prstGeom prst="rect">
            <a:avLst/>
          </a:prstGeom>
        </p:spPr>
      </p:pic>
      <p:pic>
        <p:nvPicPr>
          <p:cNvPr id="2" name="Imagen 1"/>
          <p:cNvPicPr>
            <a:picLocks noChangeAspect="1"/>
          </p:cNvPicPr>
          <p:nvPr/>
        </p:nvPicPr>
        <p:blipFill>
          <a:blip r:embed="rId6"/>
          <a:stretch>
            <a:fillRect/>
          </a:stretch>
        </p:blipFill>
        <p:spPr>
          <a:xfrm>
            <a:off x="4241841" y="443580"/>
            <a:ext cx="3130477" cy="889201"/>
          </a:xfrm>
          <a:prstGeom prst="rect">
            <a:avLst/>
          </a:prstGeom>
        </p:spPr>
      </p:pic>
      <mc:AlternateContent xmlns:mc="http://schemas.openxmlformats.org/markup-compatibility/2006">
        <mc:Choice xmlns:a14="http://schemas.microsoft.com/office/drawing/2010/main" Requires="a14">
          <p:sp>
            <p:nvSpPr>
              <p:cNvPr id="15" name="5 CuadroTexto"/>
              <p:cNvSpPr txBox="1"/>
              <p:nvPr/>
            </p:nvSpPr>
            <p:spPr>
              <a:xfrm>
                <a:off x="3161669" y="6309320"/>
                <a:ext cx="5658803" cy="311560"/>
              </a:xfrm>
              <a:prstGeom prst="rect">
                <a:avLst/>
              </a:prstGeom>
              <a:noFill/>
            </p:spPr>
            <p:txBody>
              <a:bodyPr wrap="square" rtlCol="0">
                <a:spAutoFit/>
              </a:bodyPr>
              <a:lstStyle/>
              <a:p>
                <a:pPr>
                  <a:tabLst>
                    <a:tab pos="3143250" algn="l"/>
                  </a:tabLst>
                </a:pPr>
                <a:r>
                  <a:rPr lang="es-ES_tradnl" sz="1400" dirty="0" smtClean="0">
                    <a:latin typeface="Humnst777 BT" pitchFamily="34" charset="0"/>
                  </a:rPr>
                  <a:t>Faculty of </a:t>
                </a:r>
                <a:r>
                  <a:rPr lang="en-GB" sz="1400" dirty="0" smtClean="0">
                    <a:latin typeface="Humnst777 BT" pitchFamily="34" charset="0"/>
                  </a:rPr>
                  <a:t>Mathematics</a:t>
                </a:r>
                <a:r>
                  <a:rPr lang="es-ES_tradnl" sz="1400" dirty="0" smtClean="0">
                    <a:latin typeface="Humnst777 BT" pitchFamily="34" charset="0"/>
                  </a:rPr>
                  <a:t>	</a:t>
                </a:r>
                <a:r>
                  <a:rPr lang="en-GB" sz="1400" dirty="0" smtClean="0">
                    <a:latin typeface="Humnst777 BT" pitchFamily="34" charset="0"/>
                  </a:rPr>
                  <a:t>Barcelona, June </a:t>
                </a:r>
                <a14:m>
                  <m:oMath xmlns:m="http://schemas.openxmlformats.org/officeDocument/2006/math">
                    <m:sSup>
                      <m:sSupPr>
                        <m:ctrlPr>
                          <a:rPr lang="en-GB" sz="1400" i="1" smtClean="0">
                            <a:latin typeface="Cambria Math" panose="02040503050406030204" pitchFamily="18" charset="0"/>
                          </a:rPr>
                        </m:ctrlPr>
                      </m:sSupPr>
                      <m:e>
                        <m:r>
                          <a:rPr lang="ca-ES" sz="1400" b="0" i="1" smtClean="0">
                            <a:latin typeface="Cambria Math" panose="02040503050406030204" pitchFamily="18" charset="0"/>
                          </a:rPr>
                          <m:t>2</m:t>
                        </m:r>
                      </m:e>
                      <m:sup>
                        <m:r>
                          <a:rPr lang="ca-ES" sz="1400" b="0" i="1" smtClean="0">
                            <a:latin typeface="Cambria Math" panose="02040503050406030204" pitchFamily="18" charset="0"/>
                          </a:rPr>
                          <m:t>𝑛</m:t>
                        </m:r>
                        <m:r>
                          <a:rPr lang="ca-ES" sz="1400" b="0" i="1" smtClean="0">
                            <a:latin typeface="Cambria Math" panose="02040503050406030204" pitchFamily="18" charset="0"/>
                          </a:rPr>
                          <m:t>𝑑</m:t>
                        </m:r>
                      </m:sup>
                    </m:sSup>
                  </m:oMath>
                </a14:m>
                <a:r>
                  <a:rPr lang="en-GB" sz="1400" dirty="0" smtClean="0">
                    <a:latin typeface="Humnst777 BT" pitchFamily="34" charset="0"/>
                  </a:rPr>
                  <a:t>, 2016</a:t>
                </a:r>
                <a:endParaRPr lang="en-GB" sz="1400" b="1" dirty="0" smtClean="0">
                  <a:latin typeface="Humnst777 BT" pitchFamily="34" charset="0"/>
                  <a:sym typeface="Wingdings" panose="05000000000000000000" pitchFamily="2" charset="2"/>
                </a:endParaRPr>
              </a:p>
            </p:txBody>
          </p:sp>
        </mc:Choice>
        <mc:Fallback>
          <p:sp>
            <p:nvSpPr>
              <p:cNvPr id="15" name="5 CuadroTexto"/>
              <p:cNvSpPr txBox="1">
                <a:spLocks noRot="1" noChangeAspect="1" noMove="1" noResize="1" noEditPoints="1" noAdjustHandles="1" noChangeArrowheads="1" noChangeShapeType="1" noTextEdit="1"/>
              </p:cNvSpPr>
              <p:nvPr/>
            </p:nvSpPr>
            <p:spPr>
              <a:xfrm>
                <a:off x="3161669" y="6309320"/>
                <a:ext cx="5658803" cy="311560"/>
              </a:xfrm>
              <a:prstGeom prst="rect">
                <a:avLst/>
              </a:prstGeom>
              <a:blipFill rotWithShape="0">
                <a:blip r:embed="rId7"/>
                <a:stretch>
                  <a:fillRect l="-323" t="-1961" b="-19608"/>
                </a:stretch>
              </a:blipFill>
            </p:spPr>
            <p:txBody>
              <a:bodyPr/>
              <a:lstStyle/>
              <a:p>
                <a:r>
                  <a:rPr lang="ca-ES">
                    <a:noFill/>
                  </a:rPr>
                  <a:t> </a:t>
                </a:r>
              </a:p>
            </p:txBody>
          </p:sp>
        </mc:Fallback>
      </mc:AlternateContent>
      <p:pic>
        <p:nvPicPr>
          <p:cNvPr id="3" name="Imagen 2"/>
          <p:cNvPicPr>
            <a:picLocks noChangeAspect="1"/>
          </p:cNvPicPr>
          <p:nvPr/>
        </p:nvPicPr>
        <p:blipFill>
          <a:blip r:embed="rId8"/>
          <a:stretch>
            <a:fillRect/>
          </a:stretch>
        </p:blipFill>
        <p:spPr>
          <a:xfrm>
            <a:off x="368883" y="5273613"/>
            <a:ext cx="1796121" cy="503608"/>
          </a:xfrm>
          <a:prstGeom prst="rect">
            <a:avLst/>
          </a:prstGeom>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938" y="3032621"/>
            <a:ext cx="1648257" cy="731897"/>
          </a:xfrm>
          <a:prstGeom prst="rect">
            <a:avLst/>
          </a:prstGeom>
        </p:spPr>
      </p:pic>
      <p:pic>
        <p:nvPicPr>
          <p:cNvPr id="11" name="Imagen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932" y="1522205"/>
            <a:ext cx="1392414" cy="1392414"/>
          </a:xfrm>
          <a:prstGeom prst="rect">
            <a:avLst/>
          </a:prstGeom>
        </p:spPr>
      </p:pic>
      <p:sp>
        <p:nvSpPr>
          <p:cNvPr id="16" name="5 CuadroTexto"/>
          <p:cNvSpPr txBox="1"/>
          <p:nvPr/>
        </p:nvSpPr>
        <p:spPr>
          <a:xfrm>
            <a:off x="2846984" y="5157192"/>
            <a:ext cx="5782680" cy="954107"/>
          </a:xfrm>
          <a:prstGeom prst="rect">
            <a:avLst/>
          </a:prstGeom>
          <a:noFill/>
        </p:spPr>
        <p:txBody>
          <a:bodyPr wrap="square" rtlCol="0">
            <a:spAutoFit/>
          </a:bodyPr>
          <a:lstStyle/>
          <a:p>
            <a:pPr algn="r"/>
            <a:r>
              <a:rPr lang="en-US" sz="1400" b="1" i="1" dirty="0" smtClean="0">
                <a:latin typeface="Humnst777 BT" pitchFamily="34" charset="0"/>
              </a:rPr>
              <a:t>Advisors</a:t>
            </a:r>
          </a:p>
          <a:p>
            <a:pPr algn="r">
              <a:tabLst>
                <a:tab pos="3235325" algn="l"/>
              </a:tabLst>
            </a:pPr>
            <a:r>
              <a:rPr lang="en-US" sz="1400" i="1" dirty="0" smtClean="0">
                <a:latin typeface="Humnst777 BT" pitchFamily="34" charset="0"/>
              </a:rPr>
              <a:t>Dr. Sergio </a:t>
            </a:r>
            <a:r>
              <a:rPr lang="en-US" sz="1400" i="1" dirty="0" err="1" smtClean="0">
                <a:latin typeface="Humnst777 BT" pitchFamily="34" charset="0"/>
              </a:rPr>
              <a:t>Escalera</a:t>
            </a:r>
            <a:r>
              <a:rPr lang="en-US" sz="1400" i="1" dirty="0" smtClean="0">
                <a:latin typeface="Humnst777 BT" pitchFamily="34" charset="0"/>
              </a:rPr>
              <a:t> Guerrero</a:t>
            </a:r>
          </a:p>
          <a:p>
            <a:pPr algn="r"/>
            <a:r>
              <a:rPr lang="en-US" sz="1400" i="1" dirty="0" smtClean="0">
                <a:latin typeface="Humnst777 BT" pitchFamily="34" charset="0"/>
              </a:rPr>
              <a:t>Dr. Xavier </a:t>
            </a:r>
            <a:r>
              <a:rPr lang="en-US" sz="1400" i="1" dirty="0" err="1" smtClean="0">
                <a:latin typeface="Humnst777 BT" pitchFamily="34" charset="0"/>
              </a:rPr>
              <a:t>Baró</a:t>
            </a:r>
            <a:r>
              <a:rPr lang="en-US" sz="1400" i="1" dirty="0" smtClean="0">
                <a:latin typeface="Humnst777 BT" pitchFamily="34" charset="0"/>
              </a:rPr>
              <a:t> </a:t>
            </a:r>
            <a:r>
              <a:rPr lang="en-US" sz="1400" i="1" dirty="0" err="1" smtClean="0">
                <a:latin typeface="Humnst777 BT" pitchFamily="34" charset="0"/>
              </a:rPr>
              <a:t>Solé</a:t>
            </a:r>
            <a:endParaRPr lang="en-US" sz="1400" i="1" dirty="0" smtClean="0">
              <a:latin typeface="Humnst777 BT" pitchFamily="34" charset="0"/>
            </a:endParaRPr>
          </a:p>
          <a:p>
            <a:pPr algn="r"/>
            <a:r>
              <a:rPr lang="en-US" sz="1400" i="1" dirty="0" smtClean="0">
                <a:latin typeface="Humnst777 BT" pitchFamily="34" charset="0"/>
              </a:rPr>
              <a:t>Dr. Hugo Jair Escalante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pic>
        <p:nvPicPr>
          <p:cNvPr id="15" name="Imagen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715125"/>
          </a:xfrm>
          <a:prstGeom prst="rect">
            <a:avLst/>
          </a:prstGeom>
        </p:spPr>
      </p:pic>
      <p:sp>
        <p:nvSpPr>
          <p:cNvPr id="7" name="CuadroTexto 6"/>
          <p:cNvSpPr txBox="1"/>
          <p:nvPr/>
        </p:nvSpPr>
        <p:spPr>
          <a:xfrm>
            <a:off x="1457527" y="52741"/>
            <a:ext cx="878510"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Spatio</a:t>
            </a:r>
            <a:endParaRPr lang="ca-ES" sz="1400" b="1" dirty="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Temporal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7" name="CuadroTexto 16"/>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2204"/>
            <a:ext cx="9144000" cy="1632510"/>
          </a:xfrm>
          <a:prstGeom prst="rect">
            <a:avLst/>
          </a:prstGeom>
        </p:spPr>
      </p:pic>
      <p:sp>
        <p:nvSpPr>
          <p:cNvPr id="13" name="CuadroTexto 12"/>
          <p:cNvSpPr txBox="1"/>
          <p:nvPr/>
        </p:nvSpPr>
        <p:spPr>
          <a:xfrm>
            <a:off x="4680569" y="2944906"/>
            <a:ext cx="1859741" cy="646331"/>
          </a:xfrm>
          <a:prstGeom prst="rect">
            <a:avLst/>
          </a:prstGeom>
          <a:noFill/>
        </p:spPr>
        <p:txBody>
          <a:bodyPr wrap="none" rtlCol="0">
            <a:spAutoFit/>
          </a:bodyPr>
          <a:lstStyle/>
          <a:p>
            <a:pPr algn="ctr"/>
            <a:r>
              <a:rPr lang="en-GB" b="1" dirty="0" smtClean="0">
                <a:solidFill>
                  <a:schemeClr val="bg1"/>
                </a:solidFill>
                <a:effectLst>
                  <a:outerShdw blurRad="38100" dist="38100" dir="2700000" algn="tl">
                    <a:srgbClr val="000000">
                      <a:alpha val="43137"/>
                    </a:srgbClr>
                  </a:outerShdw>
                </a:effectLst>
              </a:rPr>
              <a:t>Evolving Dynamic</a:t>
            </a:r>
          </a:p>
          <a:p>
            <a:pPr algn="ctr"/>
            <a:r>
              <a:rPr lang="en-GB" b="1" dirty="0" smtClean="0">
                <a:solidFill>
                  <a:schemeClr val="bg1"/>
                </a:solidFill>
                <a:effectLst>
                  <a:outerShdw blurRad="38100" dist="38100" dir="2700000" algn="tl">
                    <a:srgbClr val="000000">
                      <a:alpha val="43137"/>
                    </a:srgbClr>
                  </a:outerShdw>
                </a:effectLst>
              </a:rPr>
              <a:t>Representations</a:t>
            </a:r>
            <a:endParaRPr lang="en-GB" b="1" dirty="0">
              <a:solidFill>
                <a:schemeClr val="bg1"/>
              </a:solidFill>
              <a:effectLst>
                <a:outerShdw blurRad="38100" dist="38100" dir="2700000" algn="tl">
                  <a:srgbClr val="000000">
                    <a:alpha val="43137"/>
                  </a:srgbClr>
                </a:outerShdw>
              </a:effectLst>
            </a:endParaRPr>
          </a:p>
        </p:txBody>
      </p:sp>
      <p:sp>
        <p:nvSpPr>
          <p:cNvPr id="16" name="CuadroTexto 15"/>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10</a:t>
            </a:fld>
            <a:endParaRPr lang="es-ES"/>
          </a:p>
        </p:txBody>
      </p:sp>
      <p:pic>
        <p:nvPicPr>
          <p:cNvPr id="14" name="Imagen 13"/>
          <p:cNvPicPr>
            <a:picLocks noChangeAspect="1"/>
          </p:cNvPicPr>
          <p:nvPr/>
        </p:nvPicPr>
        <p:blipFill>
          <a:blip r:embed="rId8"/>
          <a:stretch>
            <a:fillRect/>
          </a:stretch>
        </p:blipFill>
        <p:spPr>
          <a:xfrm>
            <a:off x="6214652" y="4631213"/>
            <a:ext cx="2810696" cy="829386"/>
          </a:xfrm>
          <a:prstGeom prst="rect">
            <a:avLst/>
          </a:prstGeom>
        </p:spPr>
      </p:pic>
      <p:sp>
        <p:nvSpPr>
          <p:cNvPr id="18" name="Cheurón 17"/>
          <p:cNvSpPr/>
          <p:nvPr/>
        </p:nvSpPr>
        <p:spPr>
          <a:xfrm>
            <a:off x="5805661" y="4952394"/>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9" name="Imagen 18"/>
          <p:cNvPicPr>
            <a:picLocks noChangeAspect="1"/>
          </p:cNvPicPr>
          <p:nvPr/>
        </p:nvPicPr>
        <p:blipFill>
          <a:blip r:embed="rId9"/>
          <a:stretch>
            <a:fillRect/>
          </a:stretch>
        </p:blipFill>
        <p:spPr>
          <a:xfrm>
            <a:off x="3995936" y="4493709"/>
            <a:ext cx="1738960" cy="1107320"/>
          </a:xfrm>
          <a:prstGeom prst="rect">
            <a:avLst/>
          </a:prstGeom>
        </p:spPr>
      </p:pic>
      <p:sp>
        <p:nvSpPr>
          <p:cNvPr id="20" name="Cheurón 19"/>
          <p:cNvSpPr/>
          <p:nvPr/>
        </p:nvSpPr>
        <p:spPr>
          <a:xfrm>
            <a:off x="3609473" y="4933415"/>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1" name="Imagen 20"/>
          <p:cNvPicPr>
            <a:picLocks noChangeAspect="1"/>
          </p:cNvPicPr>
          <p:nvPr/>
        </p:nvPicPr>
        <p:blipFill>
          <a:blip r:embed="rId10"/>
          <a:stretch>
            <a:fillRect/>
          </a:stretch>
        </p:blipFill>
        <p:spPr>
          <a:xfrm>
            <a:off x="2433265" y="4545414"/>
            <a:ext cx="1181126" cy="1003957"/>
          </a:xfrm>
          <a:prstGeom prst="rect">
            <a:avLst/>
          </a:prstGeom>
        </p:spPr>
      </p:pic>
      <p:pic>
        <p:nvPicPr>
          <p:cNvPr id="22" name="Picture 2" descr="https://si.wsj.net/public/resources/images/PT-AO773_EVOLUT_F_2010052119205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2" y="4689650"/>
            <a:ext cx="1800200" cy="712513"/>
          </a:xfrm>
          <a:prstGeom prst="rect">
            <a:avLst/>
          </a:prstGeom>
          <a:noFill/>
          <a:extLst>
            <a:ext uri="{909E8E84-426E-40DD-AFC4-6F175D3DCCD1}">
              <a14:hiddenFill xmlns:a14="http://schemas.microsoft.com/office/drawing/2010/main">
                <a:solidFill>
                  <a:srgbClr val="FFFFFF"/>
                </a:solidFill>
              </a14:hiddenFill>
            </a:ext>
          </a:extLst>
        </p:spPr>
      </p:pic>
      <p:sp>
        <p:nvSpPr>
          <p:cNvPr id="23" name="Cheurón 22"/>
          <p:cNvSpPr/>
          <p:nvPr/>
        </p:nvSpPr>
        <p:spPr>
          <a:xfrm>
            <a:off x="2011580" y="4947410"/>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320936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800" fill="hold"/>
                                        <p:tgtEl>
                                          <p:spTgt spid="17"/>
                                        </p:tgtEl>
                                        <p:attrNameLst>
                                          <p:attrName>ppt_w</p:attrName>
                                        </p:attrNameLst>
                                      </p:cBhvr>
                                      <p:tavLst>
                                        <p:tav tm="0">
                                          <p:val>
                                            <p:fltVal val="0"/>
                                          </p:val>
                                        </p:tav>
                                        <p:tav tm="100000">
                                          <p:val>
                                            <p:strVal val="#ppt_w"/>
                                          </p:val>
                                        </p:tav>
                                      </p:tavLst>
                                    </p:anim>
                                    <p:anim calcmode="lin" valueType="num">
                                      <p:cBhvr>
                                        <p:cTn id="11" dur="800" fill="hold"/>
                                        <p:tgtEl>
                                          <p:spTgt spid="17"/>
                                        </p:tgtEl>
                                        <p:attrNameLst>
                                          <p:attrName>ppt_h</p:attrName>
                                        </p:attrNameLst>
                                      </p:cBhvr>
                                      <p:tavLst>
                                        <p:tav tm="0">
                                          <p:val>
                                            <p:fltVal val="0"/>
                                          </p:val>
                                        </p:tav>
                                        <p:tav tm="100000">
                                          <p:val>
                                            <p:strVal val="#ppt_h"/>
                                          </p:val>
                                        </p:tav>
                                      </p:tavLst>
                                    </p:anim>
                                    <p:animEffect transition="in" filter="fade">
                                      <p:cBhvr>
                                        <p:cTn id="12" dur="8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pic>
        <p:nvPicPr>
          <p:cNvPr id="16" name="Imagen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711845"/>
          </a:xfrm>
          <a:prstGeom prst="rect">
            <a:avLst/>
          </a:prstGeom>
        </p:spPr>
      </p:pic>
      <p:sp>
        <p:nvSpPr>
          <p:cNvPr id="7" name="CuadroTexto 6"/>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2204"/>
            <a:ext cx="9144000" cy="1632510"/>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7" name="CuadroTexto 16"/>
          <p:cNvSpPr txBox="1"/>
          <p:nvPr/>
        </p:nvSpPr>
        <p:spPr>
          <a:xfrm>
            <a:off x="3286340" y="160387"/>
            <a:ext cx="968535"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11</a:t>
            </a:fld>
            <a:endParaRPr lang="es-ES"/>
          </a:p>
        </p:txBody>
      </p:sp>
      <p:sp>
        <p:nvSpPr>
          <p:cNvPr id="14" name="CuadroTexto 13"/>
          <p:cNvSpPr txBox="1"/>
          <p:nvPr/>
        </p:nvSpPr>
        <p:spPr>
          <a:xfrm>
            <a:off x="7081910" y="3104130"/>
            <a:ext cx="1314784" cy="646331"/>
          </a:xfrm>
          <a:prstGeom prst="rect">
            <a:avLst/>
          </a:prstGeom>
          <a:noFill/>
        </p:spPr>
        <p:txBody>
          <a:bodyPr wrap="none" rtlCol="0">
            <a:spAutoFit/>
          </a:bodyPr>
          <a:lstStyle/>
          <a:p>
            <a:pPr algn="ctr"/>
            <a:r>
              <a:rPr lang="en-GB" b="1" dirty="0" smtClean="0">
                <a:solidFill>
                  <a:schemeClr val="bg1"/>
                </a:solidFill>
                <a:effectLst>
                  <a:outerShdw blurRad="38100" dist="38100" dir="2700000" algn="tl">
                    <a:srgbClr val="000000">
                      <a:alpha val="43137"/>
                    </a:srgbClr>
                  </a:outerShdw>
                </a:effectLst>
              </a:rPr>
              <a:t>Conclusions</a:t>
            </a:r>
          </a:p>
          <a:p>
            <a:pPr algn="ctr"/>
            <a:endParaRPr lang="en-GB" b="1" dirty="0">
              <a:solidFill>
                <a:schemeClr val="bg1"/>
              </a:solidFill>
              <a:effectLst>
                <a:outerShdw blurRad="38100" dist="38100" dir="2700000" algn="tl">
                  <a:srgbClr val="000000">
                    <a:alpha val="43137"/>
                  </a:srgbClr>
                </a:outerShdw>
              </a:effectLst>
            </a:endParaRPr>
          </a:p>
        </p:txBody>
      </p:sp>
      <p:pic>
        <p:nvPicPr>
          <p:cNvPr id="18" name="Imagen 17"/>
          <p:cNvPicPr>
            <a:picLocks noChangeAspect="1"/>
          </p:cNvPicPr>
          <p:nvPr/>
        </p:nvPicPr>
        <p:blipFill>
          <a:blip r:embed="rId8"/>
          <a:stretch>
            <a:fillRect/>
          </a:stretch>
        </p:blipFill>
        <p:spPr>
          <a:xfrm>
            <a:off x="6214652" y="4631213"/>
            <a:ext cx="2810696" cy="829386"/>
          </a:xfrm>
          <a:prstGeom prst="rect">
            <a:avLst/>
          </a:prstGeom>
        </p:spPr>
      </p:pic>
      <p:sp>
        <p:nvSpPr>
          <p:cNvPr id="19" name="Cheurón 18"/>
          <p:cNvSpPr/>
          <p:nvPr/>
        </p:nvSpPr>
        <p:spPr>
          <a:xfrm>
            <a:off x="5805661" y="4952394"/>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 name="Imagen 19"/>
          <p:cNvPicPr>
            <a:picLocks noChangeAspect="1"/>
          </p:cNvPicPr>
          <p:nvPr/>
        </p:nvPicPr>
        <p:blipFill>
          <a:blip r:embed="rId9"/>
          <a:stretch>
            <a:fillRect/>
          </a:stretch>
        </p:blipFill>
        <p:spPr>
          <a:xfrm>
            <a:off x="3995936" y="4493709"/>
            <a:ext cx="1738960" cy="1107320"/>
          </a:xfrm>
          <a:prstGeom prst="rect">
            <a:avLst/>
          </a:prstGeom>
        </p:spPr>
      </p:pic>
      <p:sp>
        <p:nvSpPr>
          <p:cNvPr id="21" name="Cheurón 20"/>
          <p:cNvSpPr/>
          <p:nvPr/>
        </p:nvSpPr>
        <p:spPr>
          <a:xfrm>
            <a:off x="3609473" y="4933415"/>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2" name="Imagen 21"/>
          <p:cNvPicPr>
            <a:picLocks noChangeAspect="1"/>
          </p:cNvPicPr>
          <p:nvPr/>
        </p:nvPicPr>
        <p:blipFill>
          <a:blip r:embed="rId10"/>
          <a:stretch>
            <a:fillRect/>
          </a:stretch>
        </p:blipFill>
        <p:spPr>
          <a:xfrm>
            <a:off x="2433265" y="4545414"/>
            <a:ext cx="1181126" cy="1003957"/>
          </a:xfrm>
          <a:prstGeom prst="rect">
            <a:avLst/>
          </a:prstGeom>
        </p:spPr>
      </p:pic>
      <p:pic>
        <p:nvPicPr>
          <p:cNvPr id="23" name="Picture 2" descr="https://si.wsj.net/public/resources/images/PT-AO773_EVOLUT_F_2010052119205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2" y="4689650"/>
            <a:ext cx="1800200" cy="712513"/>
          </a:xfrm>
          <a:prstGeom prst="rect">
            <a:avLst/>
          </a:prstGeom>
          <a:noFill/>
          <a:extLst>
            <a:ext uri="{909E8E84-426E-40DD-AFC4-6F175D3DCCD1}">
              <a14:hiddenFill xmlns:a14="http://schemas.microsoft.com/office/drawing/2010/main">
                <a:solidFill>
                  <a:srgbClr val="FFFFFF"/>
                </a:solidFill>
              </a14:hiddenFill>
            </a:ext>
          </a:extLst>
        </p:spPr>
      </p:pic>
      <p:sp>
        <p:nvSpPr>
          <p:cNvPr id="24" name="Cheurón 23"/>
          <p:cNvSpPr/>
          <p:nvPr/>
        </p:nvSpPr>
        <p:spPr>
          <a:xfrm>
            <a:off x="2011580" y="4947410"/>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389123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0"/>
                                        <p:tgtEl>
                                          <p:spTgt spid="1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800" fill="hold"/>
                                        <p:tgtEl>
                                          <p:spTgt spid="17"/>
                                        </p:tgtEl>
                                        <p:attrNameLst>
                                          <p:attrName>ppt_w</p:attrName>
                                        </p:attrNameLst>
                                      </p:cBhvr>
                                      <p:tavLst>
                                        <p:tav tm="0">
                                          <p:val>
                                            <p:fltVal val="0"/>
                                          </p:val>
                                        </p:tav>
                                        <p:tav tm="100000">
                                          <p:val>
                                            <p:strVal val="#ppt_w"/>
                                          </p:val>
                                        </p:tav>
                                      </p:tavLst>
                                    </p:anim>
                                    <p:anim calcmode="lin" valueType="num">
                                      <p:cBhvr>
                                        <p:cTn id="11" dur="800" fill="hold"/>
                                        <p:tgtEl>
                                          <p:spTgt spid="17"/>
                                        </p:tgtEl>
                                        <p:attrNameLst>
                                          <p:attrName>ppt_h</p:attrName>
                                        </p:attrNameLst>
                                      </p:cBhvr>
                                      <p:tavLst>
                                        <p:tav tm="0">
                                          <p:val>
                                            <p:fltVal val="0"/>
                                          </p:val>
                                        </p:tav>
                                        <p:tav tm="100000">
                                          <p:val>
                                            <p:strVal val="#ppt_h"/>
                                          </p:val>
                                        </p:tav>
                                      </p:tavLst>
                                    </p:anim>
                                    <p:animEffect transition="in" filter="fade">
                                      <p:cBhvr>
                                        <p:cTn id="12" dur="800"/>
                                        <p:tgtEl>
                                          <p:spTgt spid="17"/>
                                        </p:tgtEl>
                                      </p:cBhvr>
                                    </p:animEffect>
                                  </p:childTnLst>
                                </p:cTn>
                              </p:par>
                              <p:par>
                                <p:cTn id="13" presetID="10" presetClass="exit" presetSubtype="0" fill="hold" grpId="0"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grpSp>
        <p:nvGrpSpPr>
          <p:cNvPr id="17" name="Grupo 16"/>
          <p:cNvGrpSpPr/>
          <p:nvPr/>
        </p:nvGrpSpPr>
        <p:grpSpPr>
          <a:xfrm>
            <a:off x="0" y="2552204"/>
            <a:ext cx="9144000" cy="1632510"/>
            <a:chOff x="0" y="2552204"/>
            <a:chExt cx="9144000" cy="1632510"/>
          </a:xfrm>
        </p:grpSpPr>
        <p:pic>
          <p:nvPicPr>
            <p:cNvPr id="16" name="Imagen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52204"/>
              <a:ext cx="9144000" cy="1632510"/>
            </a:xfrm>
            <a:prstGeom prst="rect">
              <a:avLst/>
            </a:prstGeom>
          </p:spPr>
        </p:pic>
        <p:grpSp>
          <p:nvGrpSpPr>
            <p:cNvPr id="15" name="Grupo 14"/>
            <p:cNvGrpSpPr/>
            <p:nvPr/>
          </p:nvGrpSpPr>
          <p:grpSpPr>
            <a:xfrm>
              <a:off x="518779" y="2816786"/>
              <a:ext cx="6016345" cy="923330"/>
              <a:chOff x="518779" y="2816786"/>
              <a:chExt cx="6016345" cy="923330"/>
            </a:xfrm>
          </p:grpSpPr>
          <p:sp>
            <p:nvSpPr>
              <p:cNvPr id="11" name="CuadroTexto 10"/>
              <p:cNvSpPr txBox="1"/>
              <p:nvPr/>
            </p:nvSpPr>
            <p:spPr>
              <a:xfrm>
                <a:off x="518779" y="2943923"/>
                <a:ext cx="1736757" cy="646331"/>
              </a:xfrm>
              <a:prstGeom prst="rect">
                <a:avLst/>
              </a:prstGeom>
              <a:noFill/>
            </p:spPr>
            <p:txBody>
              <a:bodyPr wrap="none" rtlCol="0">
                <a:spAutoFit/>
              </a:bodyPr>
              <a:lstStyle/>
              <a:p>
                <a:pPr algn="ctr"/>
                <a:r>
                  <a:rPr lang="en-GB" b="1" dirty="0" smtClean="0">
                    <a:solidFill>
                      <a:schemeClr val="bg1"/>
                    </a:solidFill>
                    <a:effectLst>
                      <a:outerShdw blurRad="38100" dist="38100" dir="2700000" algn="tl">
                        <a:srgbClr val="000000">
                          <a:alpha val="43137"/>
                        </a:srgbClr>
                      </a:outerShdw>
                    </a:effectLst>
                  </a:rPr>
                  <a:t>Evolving Visual</a:t>
                </a:r>
              </a:p>
              <a:p>
                <a:pPr algn="ctr"/>
                <a:r>
                  <a:rPr lang="en-GB" b="1" dirty="0" smtClean="0">
                    <a:solidFill>
                      <a:schemeClr val="bg1"/>
                    </a:solidFill>
                    <a:effectLst>
                      <a:outerShdw blurRad="38100" dist="38100" dir="2700000" algn="tl">
                        <a:srgbClr val="000000">
                          <a:alpha val="43137"/>
                        </a:srgbClr>
                      </a:outerShdw>
                    </a:effectLst>
                  </a:rPr>
                  <a:t>Representations</a:t>
                </a:r>
                <a:endParaRPr lang="en-GB" b="1" dirty="0">
                  <a:solidFill>
                    <a:schemeClr val="bg1"/>
                  </a:solidFill>
                  <a:effectLst>
                    <a:outerShdw blurRad="38100" dist="38100" dir="2700000" algn="tl">
                      <a:srgbClr val="000000">
                        <a:alpha val="43137"/>
                      </a:srgbClr>
                    </a:outerShdw>
                  </a:effectLst>
                </a:endParaRPr>
              </a:p>
            </p:txBody>
          </p:sp>
          <p:sp>
            <p:nvSpPr>
              <p:cNvPr id="12" name="CuadroTexto 11"/>
              <p:cNvSpPr txBox="1"/>
              <p:nvPr/>
            </p:nvSpPr>
            <p:spPr>
              <a:xfrm>
                <a:off x="2643092" y="2816786"/>
                <a:ext cx="1749325" cy="923330"/>
              </a:xfrm>
              <a:prstGeom prst="rect">
                <a:avLst/>
              </a:prstGeom>
              <a:noFill/>
            </p:spPr>
            <p:txBody>
              <a:bodyPr wrap="none" rtlCol="0">
                <a:spAutoFit/>
              </a:bodyPr>
              <a:lstStyle/>
              <a:p>
                <a:pPr algn="ctr"/>
                <a:r>
                  <a:rPr lang="en-GB" b="1" dirty="0" smtClean="0">
                    <a:solidFill>
                      <a:schemeClr val="bg1"/>
                    </a:solidFill>
                    <a:effectLst>
                      <a:outerShdw blurRad="38100" dist="38100" dir="2700000" algn="tl">
                        <a:srgbClr val="000000">
                          <a:alpha val="43137"/>
                        </a:srgbClr>
                      </a:outerShdw>
                    </a:effectLst>
                  </a:rPr>
                  <a:t>Learning</a:t>
                </a:r>
              </a:p>
              <a:p>
                <a:pPr algn="ctr"/>
                <a:r>
                  <a:rPr lang="en-GB" b="1" dirty="0" err="1" smtClean="0">
                    <a:solidFill>
                      <a:schemeClr val="bg1"/>
                    </a:solidFill>
                    <a:effectLst>
                      <a:outerShdw blurRad="38100" dist="38100" dir="2700000" algn="tl">
                        <a:srgbClr val="000000">
                          <a:alpha val="43137"/>
                        </a:srgbClr>
                      </a:outerShdw>
                    </a:effectLst>
                  </a:rPr>
                  <a:t>Spatio</a:t>
                </a:r>
                <a:r>
                  <a:rPr lang="en-GB" b="1" dirty="0" smtClean="0">
                    <a:solidFill>
                      <a:schemeClr val="bg1"/>
                    </a:solidFill>
                    <a:effectLst>
                      <a:outerShdw blurRad="38100" dist="38100" dir="2700000" algn="tl">
                        <a:srgbClr val="000000">
                          <a:alpha val="43137"/>
                        </a:srgbClr>
                      </a:outerShdw>
                    </a:effectLst>
                  </a:rPr>
                  <a:t>-Temporal</a:t>
                </a:r>
              </a:p>
              <a:p>
                <a:pPr algn="ctr"/>
                <a:r>
                  <a:rPr lang="en-GB" b="1" dirty="0" smtClean="0">
                    <a:solidFill>
                      <a:schemeClr val="bg1"/>
                    </a:solidFill>
                    <a:effectLst>
                      <a:outerShdw blurRad="38100" dist="38100" dir="2700000" algn="tl">
                        <a:srgbClr val="000000">
                          <a:alpha val="43137"/>
                        </a:srgbClr>
                      </a:outerShdw>
                    </a:effectLst>
                  </a:rPr>
                  <a:t>Representations</a:t>
                </a:r>
                <a:endParaRPr lang="en-GB" b="1" dirty="0">
                  <a:solidFill>
                    <a:schemeClr val="bg1"/>
                  </a:solidFill>
                  <a:effectLst>
                    <a:outerShdw blurRad="38100" dist="38100" dir="2700000" algn="tl">
                      <a:srgbClr val="000000">
                        <a:alpha val="43137"/>
                      </a:srgbClr>
                    </a:outerShdw>
                  </a:effectLst>
                </a:endParaRPr>
              </a:p>
            </p:txBody>
          </p:sp>
          <p:sp>
            <p:nvSpPr>
              <p:cNvPr id="13" name="CuadroTexto 12"/>
              <p:cNvSpPr txBox="1"/>
              <p:nvPr/>
            </p:nvSpPr>
            <p:spPr>
              <a:xfrm>
                <a:off x="4675383" y="2941377"/>
                <a:ext cx="1859741" cy="646331"/>
              </a:xfrm>
              <a:prstGeom prst="rect">
                <a:avLst/>
              </a:prstGeom>
              <a:noFill/>
            </p:spPr>
            <p:txBody>
              <a:bodyPr wrap="none" rtlCol="0">
                <a:spAutoFit/>
              </a:bodyPr>
              <a:lstStyle/>
              <a:p>
                <a:pPr algn="ctr"/>
                <a:r>
                  <a:rPr lang="en-GB" b="1" dirty="0" smtClean="0">
                    <a:solidFill>
                      <a:schemeClr val="bg1"/>
                    </a:solidFill>
                    <a:effectLst>
                      <a:outerShdw blurRad="38100" dist="38100" dir="2700000" algn="tl">
                        <a:srgbClr val="000000">
                          <a:alpha val="43137"/>
                        </a:srgbClr>
                      </a:outerShdw>
                    </a:effectLst>
                  </a:rPr>
                  <a:t>Evolving Dynamic</a:t>
                </a:r>
              </a:p>
              <a:p>
                <a:pPr algn="ctr"/>
                <a:r>
                  <a:rPr lang="en-GB" b="1" dirty="0" smtClean="0">
                    <a:solidFill>
                      <a:schemeClr val="bg1"/>
                    </a:solidFill>
                    <a:effectLst>
                      <a:outerShdw blurRad="38100" dist="38100" dir="2700000" algn="tl">
                        <a:srgbClr val="000000">
                          <a:alpha val="43137"/>
                        </a:srgbClr>
                      </a:outerShdw>
                    </a:effectLst>
                  </a:rPr>
                  <a:t>Representations</a:t>
                </a:r>
                <a:endParaRPr lang="en-GB" b="1" dirty="0">
                  <a:solidFill>
                    <a:schemeClr val="bg1"/>
                  </a:solidFill>
                  <a:effectLst>
                    <a:outerShdw blurRad="38100" dist="38100" dir="2700000" algn="tl">
                      <a:srgbClr val="000000">
                        <a:alpha val="43137"/>
                      </a:srgbClr>
                    </a:outerShdw>
                  </a:effectLst>
                </a:endParaRPr>
              </a:p>
            </p:txBody>
          </p:sp>
        </p:grpSp>
      </p:grpSp>
      <p:sp>
        <p:nvSpPr>
          <p:cNvPr id="20" name="CuadroTexto 19"/>
          <p:cNvSpPr txBox="1"/>
          <p:nvPr/>
        </p:nvSpPr>
        <p:spPr>
          <a:xfrm>
            <a:off x="3286339" y="160387"/>
            <a:ext cx="968535" cy="300082"/>
          </a:xfrm>
          <a:prstGeom prst="rect">
            <a:avLst/>
          </a:prstGeom>
          <a:noFill/>
        </p:spPr>
        <p:txBody>
          <a:bodyPr wrap="none" rtlCol="0">
            <a:spAutoFit/>
          </a:bodyPr>
          <a:lstStyle/>
          <a:p>
            <a:pPr algn="ctr"/>
            <a:r>
              <a:rPr lang="en-GB" sz="1350" b="1">
                <a:solidFill>
                  <a:schemeClr val="bg1">
                    <a:lumMod val="85000"/>
                  </a:schemeClr>
                </a:solidFill>
                <a:effectLst>
                  <a:outerShdw blurRad="38100" dist="38100" dir="2700000" algn="tl">
                    <a:srgbClr val="000000">
                      <a:alpha val="43137"/>
                    </a:srgbClr>
                  </a:outerShdw>
                </a:effectLst>
              </a:rPr>
              <a:t>Conclusion</a:t>
            </a: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21" name="CuadroTexto 20"/>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3" name="CuadroTexto 22"/>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 name="CuadroTexto 1"/>
          <p:cNvSpPr txBox="1"/>
          <p:nvPr/>
        </p:nvSpPr>
        <p:spPr>
          <a:xfrm>
            <a:off x="1691680" y="1412776"/>
            <a:ext cx="5760640" cy="707886"/>
          </a:xfrm>
          <a:prstGeom prst="rect">
            <a:avLst/>
          </a:prstGeom>
          <a:noFill/>
        </p:spPr>
        <p:txBody>
          <a:bodyPr wrap="square" rtlCol="0">
            <a:spAutoFit/>
          </a:bodyPr>
          <a:lstStyle/>
          <a:p>
            <a:pPr algn="ctr"/>
            <a:r>
              <a:rPr lang="en-GB" sz="4000" b="1" dirty="0" smtClean="0">
                <a:effectLst>
                  <a:outerShdw blurRad="38100" dist="38100" dir="2700000" algn="tl">
                    <a:srgbClr val="000000">
                      <a:alpha val="43137"/>
                    </a:srgbClr>
                  </a:outerShdw>
                </a:effectLst>
              </a:rPr>
              <a:t>State of the Art</a:t>
            </a:r>
            <a:endParaRPr lang="en-GB" sz="4000" b="1" dirty="0">
              <a:effectLst>
                <a:outerShdw blurRad="38100" dist="38100" dir="2700000" algn="tl">
                  <a:srgbClr val="000000">
                    <a:alpha val="43137"/>
                  </a:srgbClr>
                </a:outerShdw>
              </a:effectLst>
            </a:endParaRPr>
          </a:p>
        </p:txBody>
      </p:sp>
      <p:sp>
        <p:nvSpPr>
          <p:cNvPr id="3" name="Flecha derecha 2"/>
          <p:cNvSpPr/>
          <p:nvPr/>
        </p:nvSpPr>
        <p:spPr>
          <a:xfrm>
            <a:off x="1835696" y="2150052"/>
            <a:ext cx="5616624" cy="240606"/>
          </a:xfrm>
          <a:prstGeom prst="rightArrow">
            <a:avLst>
              <a:gd name="adj1" fmla="val 50000"/>
              <a:gd name="adj2" fmla="val 546040"/>
            </a:avLst>
          </a:prstGeom>
          <a:solidFill>
            <a:srgbClr val="838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4" name="CuadroTexto 23"/>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4" name="Marcador de número de diapositiva 3"/>
          <p:cNvSpPr>
            <a:spLocks noGrp="1"/>
          </p:cNvSpPr>
          <p:nvPr>
            <p:ph type="sldNum" sz="quarter" idx="12"/>
          </p:nvPr>
        </p:nvSpPr>
        <p:spPr/>
        <p:txBody>
          <a:bodyPr/>
          <a:lstStyle/>
          <a:p>
            <a:fld id="{28E7870A-D833-4620-871D-52D8AB644C76}" type="slidenum">
              <a:rPr lang="es-ES" smtClean="0"/>
              <a:pPr/>
              <a:t>12</a:t>
            </a:fld>
            <a:endParaRPr lang="es-ES"/>
          </a:p>
        </p:txBody>
      </p:sp>
      <p:sp>
        <p:nvSpPr>
          <p:cNvPr id="18" name="CuadroTexto 17"/>
          <p:cNvSpPr txBox="1"/>
          <p:nvPr/>
        </p:nvSpPr>
        <p:spPr>
          <a:xfrm>
            <a:off x="7081910" y="3104130"/>
            <a:ext cx="1314784" cy="646331"/>
          </a:xfrm>
          <a:prstGeom prst="rect">
            <a:avLst/>
          </a:prstGeom>
          <a:noFill/>
        </p:spPr>
        <p:txBody>
          <a:bodyPr wrap="none" rtlCol="0">
            <a:spAutoFit/>
          </a:bodyPr>
          <a:lstStyle/>
          <a:p>
            <a:pPr algn="ctr"/>
            <a:r>
              <a:rPr lang="en-GB" b="1" dirty="0" smtClean="0">
                <a:solidFill>
                  <a:schemeClr val="bg1"/>
                </a:solidFill>
                <a:effectLst>
                  <a:outerShdw blurRad="38100" dist="38100" dir="2700000" algn="tl">
                    <a:srgbClr val="000000">
                      <a:alpha val="43137"/>
                    </a:srgbClr>
                  </a:outerShdw>
                </a:effectLst>
              </a:rPr>
              <a:t>Conclusions</a:t>
            </a:r>
          </a:p>
          <a:p>
            <a:pPr algn="ctr"/>
            <a:endParaRPr lang="en-GB" b="1" dirty="0">
              <a:solidFill>
                <a:schemeClr val="bg1"/>
              </a:solidFill>
              <a:effectLst>
                <a:outerShdw blurRad="38100" dist="38100" dir="2700000" algn="tl">
                  <a:srgbClr val="000000">
                    <a:alpha val="43137"/>
                  </a:srgbClr>
                </a:outerShdw>
              </a:effectLst>
            </a:endParaRPr>
          </a:p>
        </p:txBody>
      </p:sp>
      <p:pic>
        <p:nvPicPr>
          <p:cNvPr id="22" name="Imagen 21"/>
          <p:cNvPicPr>
            <a:picLocks noChangeAspect="1"/>
          </p:cNvPicPr>
          <p:nvPr/>
        </p:nvPicPr>
        <p:blipFill>
          <a:blip r:embed="rId7"/>
          <a:stretch>
            <a:fillRect/>
          </a:stretch>
        </p:blipFill>
        <p:spPr>
          <a:xfrm>
            <a:off x="6214652" y="4631213"/>
            <a:ext cx="2810696" cy="829386"/>
          </a:xfrm>
          <a:prstGeom prst="rect">
            <a:avLst/>
          </a:prstGeom>
        </p:spPr>
      </p:pic>
      <p:sp>
        <p:nvSpPr>
          <p:cNvPr id="25" name="Cheurón 24"/>
          <p:cNvSpPr/>
          <p:nvPr/>
        </p:nvSpPr>
        <p:spPr>
          <a:xfrm>
            <a:off x="5805661" y="4952394"/>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Imagen 25"/>
          <p:cNvPicPr>
            <a:picLocks noChangeAspect="1"/>
          </p:cNvPicPr>
          <p:nvPr/>
        </p:nvPicPr>
        <p:blipFill>
          <a:blip r:embed="rId8"/>
          <a:stretch>
            <a:fillRect/>
          </a:stretch>
        </p:blipFill>
        <p:spPr>
          <a:xfrm>
            <a:off x="3995936" y="4493709"/>
            <a:ext cx="1738960" cy="1107320"/>
          </a:xfrm>
          <a:prstGeom prst="rect">
            <a:avLst/>
          </a:prstGeom>
        </p:spPr>
      </p:pic>
      <p:sp>
        <p:nvSpPr>
          <p:cNvPr id="27" name="Cheurón 26"/>
          <p:cNvSpPr/>
          <p:nvPr/>
        </p:nvSpPr>
        <p:spPr>
          <a:xfrm>
            <a:off x="3609473" y="4933415"/>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8" name="Imagen 27"/>
          <p:cNvPicPr>
            <a:picLocks noChangeAspect="1"/>
          </p:cNvPicPr>
          <p:nvPr/>
        </p:nvPicPr>
        <p:blipFill>
          <a:blip r:embed="rId9"/>
          <a:stretch>
            <a:fillRect/>
          </a:stretch>
        </p:blipFill>
        <p:spPr>
          <a:xfrm>
            <a:off x="2433265" y="4545414"/>
            <a:ext cx="1181126" cy="1003957"/>
          </a:xfrm>
          <a:prstGeom prst="rect">
            <a:avLst/>
          </a:prstGeom>
        </p:spPr>
      </p:pic>
      <p:pic>
        <p:nvPicPr>
          <p:cNvPr id="29" name="Picture 2" descr="https://si.wsj.net/public/resources/images/PT-AO773_EVOLUT_F_2010052119205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512" y="4689650"/>
            <a:ext cx="1800200" cy="712513"/>
          </a:xfrm>
          <a:prstGeom prst="rect">
            <a:avLst/>
          </a:prstGeom>
          <a:noFill/>
          <a:extLst>
            <a:ext uri="{909E8E84-426E-40DD-AFC4-6F175D3DCCD1}">
              <a14:hiddenFill xmlns:a14="http://schemas.microsoft.com/office/drawing/2010/main">
                <a:solidFill>
                  <a:srgbClr val="FFFFFF"/>
                </a:solidFill>
              </a14:hiddenFill>
            </a:ext>
          </a:extLst>
        </p:spPr>
      </p:pic>
      <p:sp>
        <p:nvSpPr>
          <p:cNvPr id="30" name="Cheurón 29"/>
          <p:cNvSpPr/>
          <p:nvPr/>
        </p:nvSpPr>
        <p:spPr>
          <a:xfrm>
            <a:off x="2011580" y="4947410"/>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3546800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graphicFrame>
        <p:nvGraphicFramePr>
          <p:cNvPr id="2" name="Objeto 1"/>
          <p:cNvGraphicFramePr>
            <a:graphicFrameLocks noChangeAspect="1"/>
          </p:cNvGraphicFramePr>
          <p:nvPr>
            <p:extLst>
              <p:ext uri="{D42A27DB-BD31-4B8C-83A1-F6EECF244321}">
                <p14:modId xmlns:p14="http://schemas.microsoft.com/office/powerpoint/2010/main" val="578705769"/>
              </p:ext>
            </p:extLst>
          </p:nvPr>
        </p:nvGraphicFramePr>
        <p:xfrm>
          <a:off x="-2324" y="2204864"/>
          <a:ext cx="9146323" cy="2805844"/>
        </p:xfrm>
        <a:graphic>
          <a:graphicData uri="http://schemas.openxmlformats.org/presentationml/2006/ole">
            <mc:AlternateContent xmlns:mc="http://schemas.openxmlformats.org/markup-compatibility/2006">
              <mc:Choice xmlns:v="urn:schemas-microsoft-com:vml" Requires="v">
                <p:oleObj spid="_x0000_s1189" r:id="rId6" imgW="3187080" imgH="977760" progId="">
                  <p:embed/>
                </p:oleObj>
              </mc:Choice>
              <mc:Fallback>
                <p:oleObj r:id="rId6" imgW="3187080" imgH="977760" progId="">
                  <p:embed/>
                  <p:pic>
                    <p:nvPicPr>
                      <p:cNvPr id="0" name=""/>
                      <p:cNvPicPr/>
                      <p:nvPr/>
                    </p:nvPicPr>
                    <p:blipFill>
                      <a:blip r:embed="rId7"/>
                      <a:stretch>
                        <a:fillRect/>
                      </a:stretch>
                    </p:blipFill>
                    <p:spPr>
                      <a:xfrm>
                        <a:off x="-2324" y="2204864"/>
                        <a:ext cx="9146323" cy="2805844"/>
                      </a:xfrm>
                      <a:prstGeom prst="rect">
                        <a:avLst/>
                      </a:prstGeom>
                    </p:spPr>
                  </p:pic>
                </p:oleObj>
              </mc:Fallback>
            </mc:AlternateContent>
          </a:graphicData>
        </a:graphic>
      </p:graphicFrame>
      <p:sp>
        <p:nvSpPr>
          <p:cNvPr id="5" name="CuadroTexto 4"/>
          <p:cNvSpPr txBox="1"/>
          <p:nvPr/>
        </p:nvSpPr>
        <p:spPr>
          <a:xfrm>
            <a:off x="1150457" y="2822956"/>
            <a:ext cx="6840760" cy="1569660"/>
          </a:xfrm>
          <a:prstGeom prst="rect">
            <a:avLst/>
          </a:prstGeom>
          <a:noFill/>
        </p:spPr>
        <p:txBody>
          <a:bodyPr wrap="square" rtlCol="0">
            <a:spAutoFit/>
          </a:bodyPr>
          <a:lstStyle/>
          <a:p>
            <a:pPr algn="ctr"/>
            <a:r>
              <a:rPr lang="en-GB" sz="4800" b="1" dirty="0" smtClean="0">
                <a:solidFill>
                  <a:schemeClr val="bg1"/>
                </a:solidFill>
                <a:effectLst>
                  <a:outerShdw blurRad="38100" dist="38100" dir="2700000" algn="tl">
                    <a:srgbClr val="000000">
                      <a:alpha val="43137"/>
                    </a:srgbClr>
                  </a:outerShdw>
                </a:effectLst>
              </a:rPr>
              <a:t>Evolving Visual Representations</a:t>
            </a:r>
            <a:endParaRPr lang="en-GB" sz="4800" b="1" dirty="0">
              <a:solidFill>
                <a:schemeClr val="bg1"/>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4" name="Marcador de número de diapositiva 3"/>
          <p:cNvSpPr>
            <a:spLocks noGrp="1"/>
          </p:cNvSpPr>
          <p:nvPr>
            <p:ph type="sldNum" sz="quarter" idx="12"/>
          </p:nvPr>
        </p:nvSpPr>
        <p:spPr/>
        <p:txBody>
          <a:bodyPr/>
          <a:lstStyle/>
          <a:p>
            <a:fld id="{28E7870A-D833-4620-871D-52D8AB644C76}" type="slidenum">
              <a:rPr lang="es-ES" smtClean="0"/>
              <a:pPr/>
              <a:t>13</a:t>
            </a:fld>
            <a:endParaRPr lang="es-ES"/>
          </a:p>
        </p:txBody>
      </p:sp>
    </p:spTree>
    <p:extLst>
      <p:ext uri="{BB962C8B-B14F-4D97-AF65-F5344CB8AC3E}">
        <p14:creationId xmlns:p14="http://schemas.microsoft.com/office/powerpoint/2010/main" val="158714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sp>
        <p:nvSpPr>
          <p:cNvPr id="18" name="CuadroTexto 17"/>
          <p:cNvSpPr txBox="1"/>
          <p:nvPr/>
        </p:nvSpPr>
        <p:spPr>
          <a:xfrm>
            <a:off x="4817052" y="188640"/>
            <a:ext cx="4032448"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Term-Weighting </a:t>
            </a:r>
            <a:r>
              <a:rPr lang="en-GB" sz="2800" b="1" dirty="0">
                <a:effectLst>
                  <a:outerShdw blurRad="38100" dist="38100" dir="2700000" algn="tl">
                    <a:srgbClr val="000000">
                      <a:alpha val="43137"/>
                    </a:srgbClr>
                  </a:outerShdw>
                </a:effectLst>
              </a:rPr>
              <a:t>Schemes</a:t>
            </a:r>
          </a:p>
        </p:txBody>
      </p:sp>
      <mc:AlternateContent xmlns:mc="http://schemas.openxmlformats.org/markup-compatibility/2006" xmlns:a14="http://schemas.microsoft.com/office/drawing/2010/main">
        <mc:Choice Requires="a14">
          <p:sp>
            <p:nvSpPr>
              <p:cNvPr id="9" name="CuadroTexto 8"/>
              <p:cNvSpPr txBox="1"/>
              <p:nvPr/>
            </p:nvSpPr>
            <p:spPr>
              <a:xfrm>
                <a:off x="323528" y="1124744"/>
                <a:ext cx="8352928" cy="5324535"/>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smtClean="0"/>
                  <a:t>From text mining and information retrieval</a:t>
                </a:r>
                <a:r>
                  <a:rPr lang="en-GB" sz="2000" dirty="0"/>
                  <a:t>, </a:t>
                </a:r>
                <a:r>
                  <a:rPr lang="en-GB" sz="2000" dirty="0" smtClean="0"/>
                  <a:t>the </a:t>
                </a:r>
                <a:r>
                  <a:rPr lang="en-GB" sz="2000" dirty="0" err="1" smtClean="0"/>
                  <a:t>BoW</a:t>
                </a:r>
                <a:r>
                  <a:rPr lang="en-GB" sz="2000" dirty="0" smtClean="0"/>
                  <a:t> representations aim at mapping documents into a </a:t>
                </a:r>
                <a:r>
                  <a:rPr lang="en-GB" sz="2000" dirty="0" err="1"/>
                  <a:t>vectorial</a:t>
                </a:r>
                <a:r>
                  <a:rPr lang="en-GB" sz="2000" dirty="0"/>
                  <a:t> space </a:t>
                </a:r>
                <a:r>
                  <a:rPr lang="en-GB" sz="2000" dirty="0" smtClean="0"/>
                  <a:t>that captures </a:t>
                </a:r>
                <a:r>
                  <a:rPr lang="en-GB" sz="2000" dirty="0"/>
                  <a:t>information about the semantics and content of </a:t>
                </a:r>
                <a:r>
                  <a:rPr lang="en-GB" sz="2000" dirty="0" smtClean="0"/>
                  <a:t>documents:</a:t>
                </a:r>
              </a:p>
              <a:p>
                <a:pPr marL="342900" indent="-342900" algn="just">
                  <a:buFont typeface="Arial" panose="020B0604020202020204" pitchFamily="34" charset="0"/>
                  <a:buChar char="•"/>
                </a:pPr>
                <a:endParaRPr lang="en-GB" sz="2000" dirty="0"/>
              </a:p>
              <a:p>
                <a:pPr marL="342900" indent="-342900" algn="just">
                  <a:buFont typeface="Arial" panose="020B0604020202020204" pitchFamily="34" charset="0"/>
                  <a:buChar char="•"/>
                </a:pPr>
                <a:endParaRPr lang="en-GB" sz="2000" dirty="0" smtClean="0"/>
              </a:p>
              <a:p>
                <a:pPr marL="342900" indent="-342900" algn="just">
                  <a:buFont typeface="Arial" panose="020B0604020202020204" pitchFamily="34" charset="0"/>
                  <a:buChar char="•"/>
                </a:pPr>
                <a:endParaRPr lang="en-GB" sz="2000" dirty="0"/>
              </a:p>
              <a:p>
                <a:pPr marL="342900" indent="-342900" algn="just">
                  <a:buFont typeface="Arial" panose="020B0604020202020204" pitchFamily="34" charset="0"/>
                  <a:buChar char="•"/>
                </a:pPr>
                <a:endParaRPr lang="en-GB" sz="2000" dirty="0" smtClean="0"/>
              </a:p>
              <a:p>
                <a:pPr marL="342900" indent="-342900" algn="just">
                  <a:buFont typeface="Arial" panose="020B0604020202020204" pitchFamily="34" charset="0"/>
                  <a:buChar char="•"/>
                </a:pPr>
                <a:endParaRPr lang="en-GB" sz="2000" dirty="0"/>
              </a:p>
              <a:p>
                <a:pPr marL="342900" indent="-342900" algn="just">
                  <a:buFont typeface="Arial" panose="020B0604020202020204" pitchFamily="34" charset="0"/>
                  <a:buChar char="•"/>
                </a:pPr>
                <a:endParaRPr lang="en-GB" sz="2000" dirty="0" smtClean="0"/>
              </a:p>
              <a:p>
                <a:pPr marL="285750" indent="-285750" algn="just">
                  <a:buFont typeface="Arial" panose="020B0604020202020204" pitchFamily="34" charset="0"/>
                  <a:buChar char="•"/>
                </a:pPr>
                <a:r>
                  <a:rPr lang="en-GB" sz="2000" dirty="0" smtClean="0"/>
                  <a:t>The </a:t>
                </a:r>
                <a:r>
                  <a:rPr lang="en-GB" sz="2000" dirty="0"/>
                  <a:t>way of estimating        is given by the so called </a:t>
                </a:r>
                <a:r>
                  <a:rPr lang="en-GB" sz="2000" i="1" dirty="0"/>
                  <a:t>term-weighting schemes</a:t>
                </a:r>
                <a:r>
                  <a:rPr lang="en-GB" sz="2000" dirty="0"/>
                  <a:t> (TWS</a:t>
                </a:r>
                <a:r>
                  <a:rPr lang="en-GB" sz="2000" dirty="0" smtClean="0"/>
                  <a:t>)</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2</m:t>
                        </m:r>
                      </m:sup>
                    </m:sSup>
                  </m:oMath>
                </a14:m>
                <a:r>
                  <a:rPr lang="en-GB" sz="2000" dirty="0" smtClean="0"/>
                  <a:t>:</a:t>
                </a:r>
                <a:endParaRPr lang="en-GB" sz="2000" dirty="0"/>
              </a:p>
              <a:p>
                <a:pPr marL="285750" indent="-285750" algn="just">
                  <a:buFont typeface="Arial" panose="020B0604020202020204" pitchFamily="34" charset="0"/>
                  <a:buChar char="•"/>
                </a:pPr>
                <a:endParaRPr lang="en-GB" sz="1000" dirty="0"/>
              </a:p>
              <a:p>
                <a:pPr marL="742950" lvl="1" indent="-285750" algn="just">
                  <a:buFont typeface="Wingdings" panose="05000000000000000000" pitchFamily="2" charset="2"/>
                  <a:buChar char="q"/>
                </a:pPr>
                <a:r>
                  <a:rPr lang="en-GB" i="1" dirty="0"/>
                  <a:t>TDR: term-document relevance</a:t>
                </a:r>
                <a:r>
                  <a:rPr lang="en-GB" dirty="0"/>
                  <a:t> (local information):</a:t>
                </a:r>
              </a:p>
              <a:p>
                <a:pPr marL="1200150" lvl="2" indent="-285750" algn="just">
                  <a:buFont typeface="Wingdings" panose="05000000000000000000" pitchFamily="2" charset="2"/>
                  <a:buChar char="§"/>
                </a:pPr>
                <a:r>
                  <a:rPr lang="en-GB" sz="1600" i="1" dirty="0"/>
                  <a:t>term-frequency</a:t>
                </a:r>
                <a:r>
                  <a:rPr lang="en-GB" sz="1600" dirty="0"/>
                  <a:t> (</a:t>
                </a:r>
                <a:r>
                  <a:rPr lang="en-GB" sz="1600" i="1" dirty="0"/>
                  <a:t>TF</a:t>
                </a:r>
                <a:r>
                  <a:rPr lang="en-GB" sz="1600" dirty="0"/>
                  <a:t>) is the most common, which indicates the number of times a term occurs.</a:t>
                </a:r>
              </a:p>
              <a:p>
                <a:pPr marL="742950" lvl="1" indent="-285750" algn="just">
                  <a:buFont typeface="Wingdings" panose="05000000000000000000" pitchFamily="2" charset="2"/>
                  <a:buChar char="q"/>
                </a:pPr>
                <a:r>
                  <a:rPr lang="en-GB" i="1" dirty="0"/>
                  <a:t>TR</a:t>
                </a:r>
                <a:r>
                  <a:rPr lang="en-GB" dirty="0"/>
                  <a:t>: term relevance (global information):</a:t>
                </a:r>
              </a:p>
              <a:p>
                <a:pPr marL="1200150" lvl="2" indent="-285750" algn="just">
                  <a:buFont typeface="Wingdings" panose="05000000000000000000" pitchFamily="2" charset="2"/>
                  <a:buChar char="§"/>
                </a:pPr>
                <a:r>
                  <a:rPr lang="en-GB" sz="1600" i="1" dirty="0"/>
                  <a:t>Inverse-document-frequency</a:t>
                </a:r>
                <a:r>
                  <a:rPr lang="en-GB" sz="1600" dirty="0"/>
                  <a:t> (</a:t>
                </a:r>
                <a:r>
                  <a:rPr lang="en-GB" sz="1600" i="1" dirty="0"/>
                  <a:t>IDF</a:t>
                </a:r>
                <a:r>
                  <a:rPr lang="en-GB" sz="1600" dirty="0"/>
                  <a:t>), which penalizes terms occurring frequently </a:t>
                </a:r>
                <a:r>
                  <a:rPr lang="en-GB" sz="1600" dirty="0" smtClean="0"/>
                  <a:t>across </a:t>
                </a:r>
                <a:r>
                  <a:rPr lang="en-GB" sz="1600" dirty="0"/>
                  <a:t>the whole corpus</a:t>
                </a:r>
                <a:r>
                  <a:rPr lang="en-GB" sz="1600" dirty="0" smtClean="0"/>
                  <a:t>.</a:t>
                </a:r>
                <a:endParaRPr lang="en-GB" sz="1000" dirty="0"/>
              </a:p>
            </p:txBody>
          </p:sp>
        </mc:Choice>
        <mc:Fallback xmlns="">
          <p:sp>
            <p:nvSpPr>
              <p:cNvPr id="9" name="CuadroTexto 8"/>
              <p:cNvSpPr txBox="1">
                <a:spLocks noRot="1" noChangeAspect="1" noMove="1" noResize="1" noEditPoints="1" noAdjustHandles="1" noChangeArrowheads="1" noChangeShapeType="1" noTextEdit="1"/>
              </p:cNvSpPr>
              <p:nvPr/>
            </p:nvSpPr>
            <p:spPr>
              <a:xfrm>
                <a:off x="323528" y="1124744"/>
                <a:ext cx="8352928" cy="5324535"/>
              </a:xfrm>
              <a:prstGeom prst="rect">
                <a:avLst/>
              </a:prstGeom>
              <a:blipFill rotWithShape="0">
                <a:blip r:embed="rId8"/>
                <a:stretch>
                  <a:fillRect l="-657" t="-687" r="-803"/>
                </a:stretch>
              </a:blipFill>
            </p:spPr>
            <p:txBody>
              <a:bodyPr/>
              <a:lstStyle/>
              <a:p>
                <a:r>
                  <a:rPr lang="en-GB">
                    <a:noFill/>
                  </a:rPr>
                  <a:t> </a:t>
                </a:r>
              </a:p>
            </p:txBody>
          </p:sp>
        </mc:Fallback>
      </mc:AlternateContent>
      <p:pic>
        <p:nvPicPr>
          <p:cNvPr id="2" name="Imagen 1"/>
          <p:cNvPicPr>
            <a:picLocks noChangeAspect="1"/>
          </p:cNvPicPr>
          <p:nvPr/>
        </p:nvPicPr>
        <p:blipFill>
          <a:blip r:embed="rId9"/>
          <a:stretch>
            <a:fillRect/>
          </a:stretch>
        </p:blipFill>
        <p:spPr>
          <a:xfrm>
            <a:off x="3134557" y="2276872"/>
            <a:ext cx="2661580" cy="467575"/>
          </a:xfrm>
          <a:prstGeom prst="rect">
            <a:avLst/>
          </a:prstGeom>
        </p:spPr>
      </p:pic>
      <p:grpSp>
        <p:nvGrpSpPr>
          <p:cNvPr id="8" name="Grupo 7"/>
          <p:cNvGrpSpPr/>
          <p:nvPr/>
        </p:nvGrpSpPr>
        <p:grpSpPr>
          <a:xfrm>
            <a:off x="1000769" y="2852936"/>
            <a:ext cx="7243639" cy="946991"/>
            <a:chOff x="1000769" y="3861048"/>
            <a:chExt cx="7243639" cy="946991"/>
          </a:xfrm>
        </p:grpSpPr>
        <p:grpSp>
          <p:nvGrpSpPr>
            <p:cNvPr id="7" name="Grupo 6"/>
            <p:cNvGrpSpPr/>
            <p:nvPr/>
          </p:nvGrpSpPr>
          <p:grpSpPr>
            <a:xfrm>
              <a:off x="1000769" y="3861048"/>
              <a:ext cx="7243639" cy="946991"/>
              <a:chOff x="1000769" y="3511256"/>
              <a:chExt cx="7243639" cy="946991"/>
            </a:xfrm>
          </p:grpSpPr>
          <p:pic>
            <p:nvPicPr>
              <p:cNvPr id="3" name="Imagen 2"/>
              <p:cNvPicPr>
                <a:picLocks noChangeAspect="1"/>
              </p:cNvPicPr>
              <p:nvPr/>
            </p:nvPicPr>
            <p:blipFill>
              <a:blip r:embed="rId10"/>
              <a:stretch>
                <a:fillRect/>
              </a:stretch>
            </p:blipFill>
            <p:spPr>
              <a:xfrm>
                <a:off x="1000769" y="3547617"/>
                <a:ext cx="368971" cy="286977"/>
              </a:xfrm>
              <a:prstGeom prst="rect">
                <a:avLst/>
              </a:prstGeom>
            </p:spPr>
          </p:pic>
          <mc:AlternateContent xmlns:mc="http://schemas.openxmlformats.org/markup-compatibility/2006" xmlns:a14="http://schemas.microsoft.com/office/drawing/2010/main">
            <mc:Choice Requires="a14">
              <p:sp>
                <p:nvSpPr>
                  <p:cNvPr id="4" name="CuadroTexto 3"/>
                  <p:cNvSpPr txBox="1"/>
                  <p:nvPr/>
                </p:nvSpPr>
                <p:spPr>
                  <a:xfrm>
                    <a:off x="1331640" y="3511256"/>
                    <a:ext cx="6912768" cy="946991"/>
                  </a:xfrm>
                  <a:prstGeom prst="rect">
                    <a:avLst/>
                  </a:prstGeom>
                  <a:noFill/>
                </p:spPr>
                <p:txBody>
                  <a:bodyPr wrap="square" rtlCol="0">
                    <a:spAutoFit/>
                  </a:bodyPr>
                  <a:lstStyle/>
                  <a:p>
                    <a:pPr algn="just"/>
                    <a:r>
                      <a:rPr lang="en-US" dirty="0" smtClean="0"/>
                      <a:t>: Scalar that indicates the importance of the term     for describing the content of the </a:t>
                    </a:r>
                    <a14:m>
                      <m:oMath xmlns:m="http://schemas.openxmlformats.org/officeDocument/2006/math">
                        <m:sSup>
                          <m:sSupPr>
                            <m:ctrlPr>
                              <a:rPr lang="en-US" i="1" smtClean="0">
                                <a:latin typeface="Cambria Math" panose="02040503050406030204" pitchFamily="18" charset="0"/>
                              </a:rPr>
                            </m:ctrlPr>
                          </m:sSupPr>
                          <m:e>
                            <m:r>
                              <a:rPr lang="ca-ES" b="0" i="1" smtClean="0">
                                <a:latin typeface="Cambria Math" panose="02040503050406030204" pitchFamily="18" charset="0"/>
                              </a:rPr>
                              <m:t>𝑖</m:t>
                            </m:r>
                          </m:e>
                          <m:sup>
                            <m:r>
                              <a:rPr lang="ca-ES" b="0" i="1" smtClean="0">
                                <a:latin typeface="Cambria Math" panose="02040503050406030204" pitchFamily="18" charset="0"/>
                              </a:rPr>
                              <m:t>𝑡h</m:t>
                            </m:r>
                          </m:sup>
                        </m:sSup>
                      </m:oMath>
                    </a14:m>
                    <a:r>
                      <a:rPr lang="en-US" dirty="0" smtClean="0"/>
                      <a:t> document</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en-GB" sz="1400" i="1">
                                <a:latin typeface="Cambria Math" panose="02040503050406030204" pitchFamily="18" charset="0"/>
                              </a:rPr>
                              <m:t>1</m:t>
                            </m:r>
                          </m:sup>
                        </m:sSup>
                      </m:oMath>
                    </a14:m>
                    <a:r>
                      <a:rPr lang="en-US" dirty="0" smtClean="0"/>
                      <a:t>.</a:t>
                    </a:r>
                  </a:p>
                  <a:p>
                    <a:pPr algn="just"/>
                    <a:r>
                      <a:rPr lang="en-US" dirty="0" smtClean="0"/>
                      <a:t>: Set of different words in the corpus; vocabulary.</a:t>
                    </a:r>
                    <a:endParaRPr lang="en-US" dirty="0"/>
                  </a:p>
                </p:txBody>
              </p:sp>
            </mc:Choice>
            <mc:Fallback xmlns="">
              <p:sp>
                <p:nvSpPr>
                  <p:cNvPr id="4" name="CuadroTexto 3"/>
                  <p:cNvSpPr txBox="1">
                    <a:spLocks noRot="1" noChangeAspect="1" noMove="1" noResize="1" noEditPoints="1" noAdjustHandles="1" noChangeArrowheads="1" noChangeShapeType="1" noTextEdit="1"/>
                  </p:cNvSpPr>
                  <p:nvPr/>
                </p:nvSpPr>
                <p:spPr>
                  <a:xfrm>
                    <a:off x="1331640" y="3511256"/>
                    <a:ext cx="6912768" cy="946991"/>
                  </a:xfrm>
                  <a:prstGeom prst="rect">
                    <a:avLst/>
                  </a:prstGeom>
                  <a:blipFill rotWithShape="0">
                    <a:blip r:embed="rId11"/>
                    <a:stretch>
                      <a:fillRect l="-705" t="-3226" r="-794" b="-7742"/>
                    </a:stretch>
                  </a:blipFill>
                </p:spPr>
                <p:txBody>
                  <a:bodyPr/>
                  <a:lstStyle/>
                  <a:p>
                    <a:r>
                      <a:rPr lang="en-US">
                        <a:noFill/>
                      </a:rPr>
                      <a:t> </a:t>
                    </a:r>
                  </a:p>
                </p:txBody>
              </p:sp>
            </mc:Fallback>
          </mc:AlternateContent>
          <p:pic>
            <p:nvPicPr>
              <p:cNvPr id="6" name="Imagen 5"/>
              <p:cNvPicPr>
                <a:picLocks noChangeAspect="1"/>
              </p:cNvPicPr>
              <p:nvPr/>
            </p:nvPicPr>
            <p:blipFill>
              <a:blip r:embed="rId12"/>
              <a:stretch>
                <a:fillRect/>
              </a:stretch>
            </p:blipFill>
            <p:spPr>
              <a:xfrm>
                <a:off x="1139779" y="4085939"/>
                <a:ext cx="209550" cy="276225"/>
              </a:xfrm>
              <a:prstGeom prst="rect">
                <a:avLst/>
              </a:prstGeom>
            </p:spPr>
          </p:pic>
        </p:grpSp>
        <p:pic>
          <p:nvPicPr>
            <p:cNvPr id="5" name="Imagen 4"/>
            <p:cNvPicPr>
              <a:picLocks noChangeAspect="1"/>
            </p:cNvPicPr>
            <p:nvPr/>
          </p:nvPicPr>
          <p:blipFill>
            <a:blip r:embed="rId13"/>
            <a:stretch>
              <a:fillRect/>
            </a:stretch>
          </p:blipFill>
          <p:spPr>
            <a:xfrm>
              <a:off x="6171034" y="3943069"/>
              <a:ext cx="230085" cy="278019"/>
            </a:xfrm>
            <a:prstGeom prst="rect">
              <a:avLst/>
            </a:prstGeom>
          </p:spPr>
        </p:pic>
      </p:grpSp>
      <p:sp>
        <p:nvSpPr>
          <p:cNvPr id="11" name="Rectángulo 10"/>
          <p:cNvSpPr/>
          <p:nvPr/>
        </p:nvSpPr>
        <p:spPr>
          <a:xfrm>
            <a:off x="179512" y="6381328"/>
            <a:ext cx="8928991" cy="400110"/>
          </a:xfrm>
          <a:prstGeom prst="rect">
            <a:avLst/>
          </a:prstGeom>
        </p:spPr>
        <p:txBody>
          <a:bodyPr wrap="square">
            <a:spAutoFit/>
          </a:bodyPr>
          <a:lstStyle/>
          <a:p>
            <a:r>
              <a:rPr lang="en-GB" sz="1000" dirty="0" smtClean="0">
                <a:latin typeface="+mj-lt"/>
              </a:rPr>
              <a:t>[1] </a:t>
            </a:r>
            <a:r>
              <a:rPr lang="en-GB" sz="1000" dirty="0" err="1">
                <a:latin typeface="+mj-lt"/>
              </a:rPr>
              <a:t>Sivic</a:t>
            </a:r>
            <a:r>
              <a:rPr lang="en-GB" sz="1000" dirty="0">
                <a:latin typeface="+mj-lt"/>
              </a:rPr>
              <a:t>, J. and </a:t>
            </a:r>
            <a:r>
              <a:rPr lang="en-GB" sz="1000" dirty="0" err="1">
                <a:latin typeface="+mj-lt"/>
              </a:rPr>
              <a:t>Zisserman</a:t>
            </a:r>
            <a:r>
              <a:rPr lang="en-GB" sz="1000" dirty="0">
                <a:latin typeface="+mj-lt"/>
              </a:rPr>
              <a:t>, A. (2003). Video google: A text retrieval approach to </a:t>
            </a:r>
            <a:r>
              <a:rPr lang="en-GB" sz="1000" dirty="0" smtClean="0">
                <a:latin typeface="+mj-lt"/>
              </a:rPr>
              <a:t>object matching </a:t>
            </a:r>
            <a:r>
              <a:rPr lang="en-GB" sz="1000" dirty="0">
                <a:latin typeface="+mj-lt"/>
              </a:rPr>
              <a:t>in videos. In </a:t>
            </a:r>
            <a:r>
              <a:rPr lang="en-GB" sz="1000" dirty="0" smtClean="0">
                <a:latin typeface="+mj-lt"/>
              </a:rPr>
              <a:t>ICCV, </a:t>
            </a:r>
            <a:r>
              <a:rPr lang="en-GB" sz="1000" dirty="0">
                <a:latin typeface="+mj-lt"/>
              </a:rPr>
              <a:t>volume 2, </a:t>
            </a:r>
            <a:r>
              <a:rPr lang="en-GB" sz="1000" dirty="0" smtClean="0">
                <a:latin typeface="+mj-lt"/>
              </a:rPr>
              <a:t>pages </a:t>
            </a:r>
            <a:r>
              <a:rPr lang="en-US" sz="1000" dirty="0" smtClean="0">
                <a:latin typeface="+mj-lt"/>
              </a:rPr>
              <a:t>1470–1477.</a:t>
            </a:r>
          </a:p>
          <a:p>
            <a:r>
              <a:rPr lang="en-US" sz="1000" dirty="0" smtClean="0">
                <a:latin typeface="+mj-lt"/>
              </a:rPr>
              <a:t>[2] </a:t>
            </a:r>
            <a:r>
              <a:rPr lang="en-GB" sz="1000" dirty="0" err="1"/>
              <a:t>Debole</a:t>
            </a:r>
            <a:r>
              <a:rPr lang="en-GB" sz="1000" dirty="0"/>
              <a:t>, F. and </a:t>
            </a:r>
            <a:r>
              <a:rPr lang="en-GB" sz="1000" dirty="0" err="1"/>
              <a:t>Sebastiani</a:t>
            </a:r>
            <a:r>
              <a:rPr lang="en-GB" sz="1000" dirty="0"/>
              <a:t>, F. (2003). Supervised term-weighting for automated </a:t>
            </a:r>
            <a:r>
              <a:rPr lang="en-GB" sz="1000" dirty="0" smtClean="0"/>
              <a:t>text categorization</a:t>
            </a:r>
            <a:r>
              <a:rPr lang="en-GB" sz="1000" dirty="0"/>
              <a:t>. In </a:t>
            </a:r>
            <a:r>
              <a:rPr lang="en-GB" sz="1000" dirty="0" smtClean="0"/>
              <a:t>SAC, </a:t>
            </a:r>
            <a:r>
              <a:rPr lang="en-GB" sz="1000" dirty="0"/>
              <a:t>pages 784–788, New York, NY, USA. ACM.</a:t>
            </a:r>
            <a:endParaRPr lang="en-US" sz="1000" dirty="0" smtClean="0">
              <a:latin typeface="+mj-lt"/>
            </a:endParaRPr>
          </a:p>
        </p:txBody>
      </p:sp>
      <p:pic>
        <p:nvPicPr>
          <p:cNvPr id="24" name="Imagen 23"/>
          <p:cNvPicPr>
            <a:picLocks noChangeAspect="1"/>
          </p:cNvPicPr>
          <p:nvPr/>
        </p:nvPicPr>
        <p:blipFill>
          <a:blip r:embed="rId10"/>
          <a:stretch>
            <a:fillRect/>
          </a:stretch>
        </p:blipFill>
        <p:spPr>
          <a:xfrm>
            <a:off x="3061634" y="3914888"/>
            <a:ext cx="420648" cy="327170"/>
          </a:xfrm>
          <a:prstGeom prst="rect">
            <a:avLst/>
          </a:prstGeom>
        </p:spPr>
      </p:pic>
      <p:sp>
        <p:nvSpPr>
          <p:cNvPr id="12" name="Marcador de número de diapositiva 11"/>
          <p:cNvSpPr>
            <a:spLocks noGrp="1"/>
          </p:cNvSpPr>
          <p:nvPr>
            <p:ph type="sldNum" sz="quarter" idx="12"/>
          </p:nvPr>
        </p:nvSpPr>
        <p:spPr/>
        <p:txBody>
          <a:bodyPr/>
          <a:lstStyle/>
          <a:p>
            <a:fld id="{28E7870A-D833-4620-871D-52D8AB644C76}" type="slidenum">
              <a:rPr lang="es-ES" smtClean="0"/>
              <a:pPr/>
              <a:t>14</a:t>
            </a:fld>
            <a:endParaRPr lang="es-ES"/>
          </a:p>
        </p:txBody>
      </p:sp>
      <p:sp>
        <p:nvSpPr>
          <p:cNvPr id="27" name="CuadroTexto 26"/>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8" name="CuadroTexto 2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9" name="CuadroTexto 28"/>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30" name="CuadroTexto 29"/>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242146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sp>
        <p:nvSpPr>
          <p:cNvPr id="18" name="CuadroTexto 17"/>
          <p:cNvSpPr txBox="1"/>
          <p:nvPr/>
        </p:nvSpPr>
        <p:spPr>
          <a:xfrm>
            <a:off x="4698087" y="188640"/>
            <a:ext cx="4320480" cy="523220"/>
          </a:xfrm>
          <a:prstGeom prst="rect">
            <a:avLst/>
          </a:prstGeom>
          <a:noFill/>
        </p:spPr>
        <p:txBody>
          <a:bodyPr wrap="square" rtlCol="0">
            <a:spAutoFit/>
          </a:bodyPr>
          <a:lstStyle/>
          <a:p>
            <a:pPr algn="ctr"/>
            <a:r>
              <a:rPr lang="en-GB" sz="2800" b="1" dirty="0">
                <a:effectLst>
                  <a:outerShdw blurRad="38100" dist="38100" dir="2700000" algn="tl">
                    <a:srgbClr val="000000">
                      <a:alpha val="43137"/>
                    </a:srgbClr>
                  </a:outerShdw>
                </a:effectLst>
              </a:rPr>
              <a:t>Towards </a:t>
            </a:r>
            <a:r>
              <a:rPr lang="en-GB" sz="2800" b="1" dirty="0" err="1" smtClean="0">
                <a:effectLst>
                  <a:outerShdw blurRad="38100" dist="38100" dir="2700000" algn="tl">
                    <a:srgbClr val="000000">
                      <a:alpha val="43137"/>
                    </a:srgbClr>
                  </a:outerShdw>
                </a:effectLst>
              </a:rPr>
              <a:t>BoVW</a:t>
            </a:r>
            <a:endParaRPr lang="en-GB" sz="2800" b="1" dirty="0">
              <a:effectLst>
                <a:outerShdw blurRad="38100" dist="38100" dir="2700000" algn="tl">
                  <a:srgbClr val="000000">
                    <a:alpha val="43137"/>
                  </a:srgbClr>
                </a:outerShdw>
              </a:effectLst>
            </a:endParaRPr>
          </a:p>
        </p:txBody>
      </p:sp>
      <p:sp>
        <p:nvSpPr>
          <p:cNvPr id="3" name="CuadroTexto 2"/>
          <p:cNvSpPr txBox="1"/>
          <p:nvPr/>
        </p:nvSpPr>
        <p:spPr>
          <a:xfrm>
            <a:off x="116469" y="6021288"/>
            <a:ext cx="8911062" cy="707886"/>
          </a:xfrm>
          <a:prstGeom prst="rect">
            <a:avLst/>
          </a:prstGeom>
          <a:noFill/>
        </p:spPr>
        <p:txBody>
          <a:bodyPr wrap="square" rtlCol="0">
            <a:spAutoFit/>
          </a:bodyPr>
          <a:lstStyle/>
          <a:p>
            <a:pPr algn="just"/>
            <a:r>
              <a:rPr lang="en-GB" sz="1000" dirty="0" smtClean="0"/>
              <a:t>[</a:t>
            </a:r>
            <a:r>
              <a:rPr lang="en-GB" sz="1000" dirty="0"/>
              <a:t>1</a:t>
            </a:r>
            <a:r>
              <a:rPr lang="en-GB" sz="1000" dirty="0" smtClean="0"/>
              <a:t>] </a:t>
            </a:r>
            <a:r>
              <a:rPr lang="en-GB" sz="1000" dirty="0"/>
              <a:t>Zhang, J., </a:t>
            </a:r>
            <a:r>
              <a:rPr lang="en-GB" sz="1000" dirty="0" err="1"/>
              <a:t>Marszablek</a:t>
            </a:r>
            <a:r>
              <a:rPr lang="en-GB" sz="1000" dirty="0"/>
              <a:t>, M., </a:t>
            </a:r>
            <a:r>
              <a:rPr lang="en-GB" sz="1000" dirty="0" err="1"/>
              <a:t>Lazebnik</a:t>
            </a:r>
            <a:r>
              <a:rPr lang="en-GB" sz="1000" dirty="0"/>
              <a:t>, S., and </a:t>
            </a:r>
            <a:r>
              <a:rPr lang="en-GB" sz="1000" dirty="0" err="1"/>
              <a:t>Schmid</a:t>
            </a:r>
            <a:r>
              <a:rPr lang="en-GB" sz="1000" dirty="0"/>
              <a:t>, C. (2007). Local features and kernels for classification of texture and object categories: A comprehensive study. IJCV, 73(2):213–238</a:t>
            </a:r>
            <a:r>
              <a:rPr lang="en-GB" sz="1000" dirty="0" smtClean="0"/>
              <a:t>.</a:t>
            </a:r>
          </a:p>
          <a:p>
            <a:r>
              <a:rPr lang="en-GB" sz="1000" dirty="0" smtClean="0"/>
              <a:t>[2] E</a:t>
            </a:r>
            <a:r>
              <a:rPr lang="en-GB" sz="1000" dirty="0"/>
              <a:t>. Simo-Serra, E. </a:t>
            </a:r>
            <a:r>
              <a:rPr lang="en-GB" sz="1000" dirty="0" err="1"/>
              <a:t>Trulls</a:t>
            </a:r>
            <a:r>
              <a:rPr lang="en-GB" sz="1000" dirty="0"/>
              <a:t>, L. </a:t>
            </a:r>
            <a:r>
              <a:rPr lang="en-GB" sz="1000" dirty="0" err="1"/>
              <a:t>Ferraz</a:t>
            </a:r>
            <a:r>
              <a:rPr lang="en-GB" sz="1000" dirty="0"/>
              <a:t>, I. Kokkinos, P. </a:t>
            </a:r>
            <a:r>
              <a:rPr lang="en-GB" sz="1000" dirty="0" err="1"/>
              <a:t>Fua</a:t>
            </a:r>
            <a:r>
              <a:rPr lang="en-GB" sz="1000" dirty="0"/>
              <a:t>, and F. Moreno-</a:t>
            </a:r>
            <a:r>
              <a:rPr lang="en-GB" sz="1000" dirty="0" err="1"/>
              <a:t>Noguer</a:t>
            </a:r>
            <a:r>
              <a:rPr lang="en-GB" sz="1000" dirty="0"/>
              <a:t>. Discriminative Learning of Deep Convolutional Feature Point Descriptors. ICCV </a:t>
            </a:r>
            <a:r>
              <a:rPr lang="en-GB" sz="1000" dirty="0" smtClean="0"/>
              <a:t>2015.</a:t>
            </a:r>
          </a:p>
          <a:p>
            <a:r>
              <a:rPr lang="en-GB" sz="1000" dirty="0" smtClean="0"/>
              <a:t>[3] </a:t>
            </a:r>
            <a:r>
              <a:rPr lang="en-GB" sz="1000" dirty="0"/>
              <a:t>Laptev, I., </a:t>
            </a:r>
            <a:r>
              <a:rPr lang="en-GB" sz="1000" dirty="0" err="1"/>
              <a:t>Marszalek</a:t>
            </a:r>
            <a:r>
              <a:rPr lang="en-GB" sz="1000" dirty="0"/>
              <a:t>, M., </a:t>
            </a:r>
            <a:r>
              <a:rPr lang="en-GB" sz="1000" dirty="0" err="1"/>
              <a:t>Schmid</a:t>
            </a:r>
            <a:r>
              <a:rPr lang="en-GB" sz="1000" dirty="0"/>
              <a:t>, C., and </a:t>
            </a:r>
            <a:r>
              <a:rPr lang="en-GB" sz="1000" dirty="0" err="1"/>
              <a:t>Rozenfeld</a:t>
            </a:r>
            <a:r>
              <a:rPr lang="en-GB" sz="1000" dirty="0"/>
              <a:t>, B. (2008). Learning </a:t>
            </a:r>
            <a:r>
              <a:rPr lang="en-GB" sz="1000" dirty="0" smtClean="0"/>
              <a:t>realistic human </a:t>
            </a:r>
            <a:r>
              <a:rPr lang="en-GB" sz="1000" dirty="0"/>
              <a:t>actions from movies. In </a:t>
            </a:r>
            <a:r>
              <a:rPr lang="en-GB" sz="1000" dirty="0" smtClean="0"/>
              <a:t>CVPR, </a:t>
            </a:r>
            <a:r>
              <a:rPr lang="en-GB" sz="1000" dirty="0"/>
              <a:t>pages 1–8</a:t>
            </a:r>
            <a:r>
              <a:rPr lang="en-GB" sz="1000" dirty="0" smtClean="0"/>
              <a:t>.</a:t>
            </a:r>
          </a:p>
        </p:txBody>
      </p:sp>
      <mc:AlternateContent xmlns:mc="http://schemas.openxmlformats.org/markup-compatibility/2006" xmlns:a14="http://schemas.microsoft.com/office/drawing/2010/main">
        <mc:Choice Requires="a14">
          <p:sp>
            <p:nvSpPr>
              <p:cNvPr id="13" name="CuadroTexto 12"/>
              <p:cNvSpPr txBox="1"/>
              <p:nvPr/>
            </p:nvSpPr>
            <p:spPr>
              <a:xfrm>
                <a:off x="323528" y="1135484"/>
                <a:ext cx="8352928" cy="4247317"/>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smtClean="0"/>
                  <a:t>In CV</a:t>
                </a:r>
                <a:r>
                  <a:rPr lang="en-GB" sz="2000" dirty="0"/>
                  <a:t>, </a:t>
                </a:r>
                <a:r>
                  <a:rPr lang="en-GB" sz="2000" dirty="0" smtClean="0"/>
                  <a:t>a </a:t>
                </a:r>
                <a:r>
                  <a:rPr lang="en-GB" sz="2000" dirty="0"/>
                  <a:t>visual word is a prototypical visual pattern that summarizes the information of </a:t>
                </a:r>
                <a:r>
                  <a:rPr lang="en-GB" sz="2000" dirty="0" smtClean="0"/>
                  <a:t>visual descriptors</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 </m:t>
                        </m:r>
                      </m:e>
                      <m:sup>
                        <m:r>
                          <a:rPr lang="ca-ES" b="0" i="1" smtClean="0">
                            <a:latin typeface="Cambria Math" panose="02040503050406030204" pitchFamily="18" charset="0"/>
                          </a:rPr>
                          <m:t>1</m:t>
                        </m:r>
                      </m:sup>
                    </m:sSup>
                  </m:oMath>
                </a14:m>
                <a:r>
                  <a:rPr lang="en-GB" sz="2000" dirty="0" smtClean="0"/>
                  <a:t> extracted </a:t>
                </a:r>
                <a:r>
                  <a:rPr lang="en-GB" sz="2000" dirty="0"/>
                  <a:t>from training </a:t>
                </a:r>
                <a:r>
                  <a:rPr lang="en-GB" sz="2000" dirty="0" smtClean="0"/>
                  <a:t>images: (3D)HOG, </a:t>
                </a:r>
                <a:r>
                  <a:rPr lang="en-GB" sz="2000" dirty="0"/>
                  <a:t>HOF, SIFT, PLS, </a:t>
                </a:r>
                <a:r>
                  <a:rPr lang="en-GB" sz="2000" dirty="0" smtClean="0"/>
                  <a:t>Voxel reconstructions, CNN</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 </m:t>
                        </m:r>
                      </m:e>
                      <m:sup>
                        <m:r>
                          <a:rPr lang="ca-ES" b="0" i="1" smtClean="0">
                            <a:latin typeface="Cambria Math" panose="02040503050406030204" pitchFamily="18" charset="0"/>
                          </a:rPr>
                          <m:t>2</m:t>
                        </m:r>
                      </m:sup>
                    </m:sSup>
                  </m:oMath>
                </a14:m>
                <a:r>
                  <a:rPr lang="en-GB" sz="2000" dirty="0" smtClean="0"/>
                  <a:t>:</a:t>
                </a:r>
              </a:p>
              <a:p>
                <a:pPr marL="342900" indent="-342900" algn="just">
                  <a:buFont typeface="Arial" panose="020B0604020202020204" pitchFamily="34" charset="0"/>
                  <a:buChar char="•"/>
                </a:pPr>
                <a:endParaRPr lang="en-GB" sz="1000" dirty="0" smtClean="0"/>
              </a:p>
              <a:p>
                <a:pPr marL="800100" lvl="2" indent="-342900" algn="just">
                  <a:buFont typeface="Wingdings" panose="05000000000000000000" pitchFamily="2" charset="2"/>
                  <a:buChar char="q"/>
                </a:pPr>
                <a:r>
                  <a:rPr lang="en-GB" dirty="0"/>
                  <a:t>An image is decomposed into a set of patches obtained from spatial sampling or detecting points, clustered and represented by a vector indicating the importance of visual words for describing its content.  </a:t>
                </a:r>
              </a:p>
              <a:p>
                <a:pPr marL="342900" indent="-342900" algn="just">
                  <a:buFont typeface="Arial" panose="020B0604020202020204" pitchFamily="34" charset="0"/>
                  <a:buChar char="•"/>
                </a:pPr>
                <a:endParaRPr lang="en-GB" sz="2000" dirty="0" smtClean="0"/>
              </a:p>
              <a:p>
                <a:pPr marL="342900" indent="-342900" algn="just">
                  <a:buFont typeface="Arial" panose="020B0604020202020204" pitchFamily="34" charset="0"/>
                  <a:buChar char="•"/>
                </a:pPr>
                <a:r>
                  <a:rPr lang="en-GB" sz="2000" dirty="0" smtClean="0"/>
                  <a:t>Effectiveness </a:t>
                </a:r>
                <a:r>
                  <a:rPr lang="en-GB" sz="2000" dirty="0"/>
                  <a:t>of </a:t>
                </a:r>
                <a:r>
                  <a:rPr lang="en-GB" sz="2000" dirty="0" err="1"/>
                  <a:t>BoVW</a:t>
                </a:r>
                <a:r>
                  <a:rPr lang="en-GB" sz="2000" dirty="0"/>
                  <a:t> representations depends on a number of </a:t>
                </a:r>
                <a:r>
                  <a:rPr lang="en-GB" sz="2000" dirty="0" smtClean="0"/>
                  <a:t>factors:</a:t>
                </a:r>
              </a:p>
              <a:p>
                <a:pPr marL="342900" indent="-342900" algn="just">
                  <a:buFont typeface="Arial" panose="020B0604020202020204" pitchFamily="34" charset="0"/>
                  <a:buChar char="•"/>
                </a:pPr>
                <a:endParaRPr lang="en-GB" sz="1000" dirty="0" smtClean="0"/>
              </a:p>
              <a:p>
                <a:pPr marL="800100" lvl="1" indent="-342900" algn="just">
                  <a:buFont typeface="Wingdings" panose="05000000000000000000" pitchFamily="2" charset="2"/>
                  <a:buChar char="q"/>
                </a:pPr>
                <a:r>
                  <a:rPr lang="en-GB" dirty="0" smtClean="0"/>
                  <a:t>Detection </a:t>
                </a:r>
                <a:r>
                  <a:rPr lang="en-GB" dirty="0"/>
                  <a:t>of interest points, choice of the visual descriptors, clustering, and the learning algorithm. </a:t>
                </a:r>
                <a:endParaRPr lang="en-GB" sz="2000" dirty="0" smtClean="0"/>
              </a:p>
              <a:p>
                <a:pPr marL="342900" indent="-342900" algn="just">
                  <a:buFont typeface="Arial" panose="020B0604020202020204" pitchFamily="34" charset="0"/>
                  <a:buChar char="•"/>
                </a:pPr>
                <a:endParaRPr lang="en-GB" sz="2000" dirty="0" smtClean="0"/>
              </a:p>
              <a:p>
                <a:pPr marL="342900" indent="-342900" algn="just">
                  <a:buFont typeface="Arial" panose="020B0604020202020204" pitchFamily="34" charset="0"/>
                  <a:buChar char="•"/>
                </a:pPr>
                <a:r>
                  <a:rPr lang="en-GB" sz="2000" dirty="0" smtClean="0"/>
                  <a:t>Great </a:t>
                </a:r>
                <a:r>
                  <a:rPr lang="en-GB" sz="2000" dirty="0"/>
                  <a:t>advances have been obtained for incorporating </a:t>
                </a:r>
                <a:r>
                  <a:rPr lang="en-GB" sz="2000" dirty="0" err="1"/>
                  <a:t>spatio</a:t>
                </a:r>
                <a:r>
                  <a:rPr lang="en-GB" sz="2000" dirty="0"/>
                  <a:t>-temporal information</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 </m:t>
                        </m:r>
                      </m:e>
                      <m:sup>
                        <m:r>
                          <a:rPr lang="ca-ES" b="0" i="1" smtClean="0">
                            <a:latin typeface="Cambria Math" panose="02040503050406030204" pitchFamily="18" charset="0"/>
                          </a:rPr>
                          <m:t>3</m:t>
                        </m:r>
                      </m:sup>
                    </m:sSup>
                  </m:oMath>
                </a14:m>
                <a:r>
                  <a:rPr lang="en-GB" sz="2000" dirty="0" smtClean="0"/>
                  <a:t>.</a:t>
                </a:r>
                <a:endParaRPr lang="en-GB" sz="2000" dirty="0"/>
              </a:p>
            </p:txBody>
          </p:sp>
        </mc:Choice>
        <mc:Fallback xmlns="">
          <p:sp>
            <p:nvSpPr>
              <p:cNvPr id="13" name="CuadroTexto 12"/>
              <p:cNvSpPr txBox="1">
                <a:spLocks noRot="1" noChangeAspect="1" noMove="1" noResize="1" noEditPoints="1" noAdjustHandles="1" noChangeArrowheads="1" noChangeShapeType="1" noTextEdit="1"/>
              </p:cNvSpPr>
              <p:nvPr/>
            </p:nvSpPr>
            <p:spPr>
              <a:xfrm>
                <a:off x="323528" y="1135484"/>
                <a:ext cx="8352928" cy="4247317"/>
              </a:xfrm>
              <a:prstGeom prst="rect">
                <a:avLst/>
              </a:prstGeom>
              <a:blipFill rotWithShape="0">
                <a:blip r:embed="rId8"/>
                <a:stretch>
                  <a:fillRect l="-657" t="-717" r="-803" b="-1578"/>
                </a:stretch>
              </a:blipFill>
            </p:spPr>
            <p:txBody>
              <a:bodyPr/>
              <a:lstStyle/>
              <a:p>
                <a:r>
                  <a:rPr lang="en-GB">
                    <a:noFill/>
                  </a:rPr>
                  <a:t> </a:t>
                </a:r>
              </a:p>
            </p:txBody>
          </p:sp>
        </mc:Fallback>
      </mc:AlternateContent>
      <p:sp>
        <p:nvSpPr>
          <p:cNvPr id="2" name="Marcador de número de diapositiva 1"/>
          <p:cNvSpPr>
            <a:spLocks noGrp="1"/>
          </p:cNvSpPr>
          <p:nvPr>
            <p:ph type="sldNum" sz="quarter" idx="12"/>
          </p:nvPr>
        </p:nvSpPr>
        <p:spPr>
          <a:xfrm>
            <a:off x="6553200" y="6453336"/>
            <a:ext cx="2133600" cy="365125"/>
          </a:xfrm>
        </p:spPr>
        <p:txBody>
          <a:bodyPr/>
          <a:lstStyle/>
          <a:p>
            <a:fld id="{28E7870A-D833-4620-871D-52D8AB644C76}" type="slidenum">
              <a:rPr lang="es-ES" smtClean="0"/>
              <a:pPr/>
              <a:t>15</a:t>
            </a:fld>
            <a:endParaRPr lang="es-ES" dirty="0"/>
          </a:p>
        </p:txBody>
      </p:sp>
      <p:sp>
        <p:nvSpPr>
          <p:cNvPr id="24" name="CuadroTexto 2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5" name="CuadroTexto 2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6" name="CuadroTexto 25"/>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27" name="CuadroTexto 26"/>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33932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sp>
        <p:nvSpPr>
          <p:cNvPr id="18" name="CuadroTexto 17"/>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Evolutionary Computation</a:t>
            </a:r>
          </a:p>
        </p:txBody>
      </p:sp>
      <mc:AlternateContent xmlns:mc="http://schemas.openxmlformats.org/markup-compatibility/2006" xmlns:a14="http://schemas.microsoft.com/office/drawing/2010/main">
        <mc:Choice Requires="a14">
          <p:sp>
            <p:nvSpPr>
              <p:cNvPr id="2" name="CuadroTexto 1"/>
              <p:cNvSpPr txBox="1"/>
              <p:nvPr/>
            </p:nvSpPr>
            <p:spPr>
              <a:xfrm>
                <a:off x="323528" y="1484784"/>
                <a:ext cx="8424936" cy="3108543"/>
              </a:xfrm>
              <a:prstGeom prst="rect">
                <a:avLst/>
              </a:prstGeom>
              <a:noFill/>
            </p:spPr>
            <p:txBody>
              <a:bodyPr wrap="square" rtlCol="0">
                <a:spAutoFit/>
              </a:bodyPr>
              <a:lstStyle/>
              <a:p>
                <a:pPr marL="285750" indent="-285750" algn="just">
                  <a:buFont typeface="Arial" panose="020B0604020202020204" pitchFamily="34" charset="0"/>
                  <a:buChar char="•"/>
                </a:pPr>
                <a:r>
                  <a:rPr lang="en-GB" sz="2000" dirty="0" smtClean="0"/>
                  <a:t>Evolutionary algorithms (EA) </a:t>
                </a:r>
                <a:r>
                  <a:rPr lang="en-GB" sz="2000" dirty="0"/>
                  <a:t>have a long tradition in computer </a:t>
                </a:r>
                <a:r>
                  <a:rPr lang="en-GB" sz="2000" dirty="0" smtClean="0"/>
                  <a:t>vision</a:t>
                </a:r>
                <a:r>
                  <a:rPr lang="en-GB" sz="2000" dirty="0"/>
                  <a:t>:</a:t>
                </a:r>
                <a:endParaRPr lang="en-GB" sz="2000" dirty="0" smtClean="0"/>
              </a:p>
              <a:p>
                <a:pPr marL="285750" indent="-285750" algn="just">
                  <a:buFont typeface="Arial" panose="020B0604020202020204" pitchFamily="34" charset="0"/>
                  <a:buChar char="•"/>
                </a:pPr>
                <a:endParaRPr lang="en-GB" sz="1000" dirty="0" smtClean="0"/>
              </a:p>
              <a:p>
                <a:pPr marL="285750" indent="-285750" algn="just">
                  <a:buFont typeface="Arial" panose="020B0604020202020204" pitchFamily="34" charset="0"/>
                  <a:buChar char="•"/>
                </a:pPr>
                <a:endParaRPr lang="en-GB" sz="1000" dirty="0" smtClean="0"/>
              </a:p>
              <a:p>
                <a:pPr marL="285750" indent="-285750" algn="just">
                  <a:buFont typeface="Arial" panose="020B0604020202020204" pitchFamily="34" charset="0"/>
                  <a:buChar char="•"/>
                </a:pPr>
                <a:endParaRPr lang="en-GB" sz="1000" dirty="0" smtClean="0"/>
              </a:p>
              <a:p>
                <a:pPr marL="742950" lvl="1" indent="-285750" algn="just">
                  <a:buFont typeface="Wingdings" panose="05000000000000000000" pitchFamily="2" charset="2"/>
                  <a:buChar char="q"/>
                </a:pPr>
                <a:r>
                  <a:rPr lang="en-GB" dirty="0" smtClean="0">
                    <a:latin typeface="+mj-lt"/>
                  </a:rPr>
                  <a:t>Genetic Algorithms (GA) was proposed as a search heuristic that mimics the process of natural selection</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1</m:t>
                        </m:r>
                      </m:sup>
                    </m:sSup>
                  </m:oMath>
                </a14:m>
                <a:r>
                  <a:rPr lang="en-GB" dirty="0" smtClean="0">
                    <a:latin typeface="+mj-lt"/>
                  </a:rPr>
                  <a:t> for generating useful solutions to optimization and search problems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2</m:t>
                        </m:r>
                      </m:sup>
                    </m:sSup>
                  </m:oMath>
                </a14:m>
                <a:r>
                  <a:rPr lang="en-GB" dirty="0" smtClean="0">
                    <a:latin typeface="+mj-lt"/>
                  </a:rPr>
                  <a:t>.</a:t>
                </a:r>
              </a:p>
              <a:p>
                <a:pPr marL="742950" lvl="1" indent="-285750" algn="just">
                  <a:buFont typeface="Wingdings" panose="05000000000000000000" pitchFamily="2" charset="2"/>
                  <a:buChar char="q"/>
                </a:pPr>
                <a:endParaRPr lang="en-GB" sz="1000" dirty="0" smtClean="0">
                  <a:latin typeface="+mj-lt"/>
                </a:endParaRPr>
              </a:p>
              <a:p>
                <a:pPr marL="742950" lvl="1" indent="-285750" algn="just">
                  <a:buFont typeface="Wingdings" panose="05000000000000000000" pitchFamily="2" charset="2"/>
                  <a:buChar char="q"/>
                </a:pPr>
                <a:endParaRPr lang="en-GB" sz="1000" dirty="0">
                  <a:latin typeface="+mj-lt"/>
                </a:endParaRPr>
              </a:p>
              <a:p>
                <a:pPr marL="742950" lvl="1" indent="-285750" algn="just">
                  <a:buFont typeface="Wingdings" panose="05000000000000000000" pitchFamily="2" charset="2"/>
                  <a:buChar char="q"/>
                </a:pPr>
                <a:r>
                  <a:rPr lang="en-GB" dirty="0" smtClean="0">
                    <a:latin typeface="+mj-lt"/>
                  </a:rPr>
                  <a:t>In Genetic Programming (GP), nonlinear and complex data structures are used to represent solutions, such as </a:t>
                </a:r>
                <a:r>
                  <a:rPr lang="en-GB" dirty="0" smtClean="0"/>
                  <a:t>evolving </a:t>
                </a:r>
                <a:r>
                  <a:rPr lang="en-GB" dirty="0"/>
                  <a:t>interest-point detectors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3</m:t>
                        </m:r>
                      </m:sup>
                    </m:sSup>
                  </m:oMath>
                </a14:m>
                <a:r>
                  <a:rPr lang="en-GB" dirty="0" smtClean="0">
                    <a:latin typeface="+mj-lt"/>
                  </a:rPr>
                  <a:t> for action recognition</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4</m:t>
                        </m:r>
                        <m:r>
                          <a:rPr lang="en-GB" sz="1400" i="1">
                            <a:latin typeface="Cambria Math" panose="02040503050406030204" pitchFamily="18" charset="0"/>
                          </a:rPr>
                          <m:t>,</m:t>
                        </m:r>
                        <m:r>
                          <a:rPr lang="ca-ES" sz="1400" b="0" i="1" smtClean="0">
                            <a:latin typeface="Cambria Math" panose="02040503050406030204" pitchFamily="18" charset="0"/>
                          </a:rPr>
                          <m:t>5</m:t>
                        </m:r>
                      </m:sup>
                    </m:sSup>
                  </m:oMath>
                </a14:m>
                <a:r>
                  <a:rPr lang="en-GB" dirty="0" smtClean="0">
                    <a:latin typeface="+mj-lt"/>
                  </a:rPr>
                  <a:t>.</a:t>
                </a:r>
              </a:p>
              <a:p>
                <a:pPr marL="285750" indent="-285750" algn="just">
                  <a:buFont typeface="Arial" panose="020B0604020202020204" pitchFamily="34" charset="0"/>
                  <a:buChar char="•"/>
                </a:pPr>
                <a:endParaRPr lang="en-GB" dirty="0" smtClean="0">
                  <a:latin typeface="+mj-lt"/>
                </a:endParaRPr>
              </a:p>
            </p:txBody>
          </p:sp>
        </mc:Choice>
        <mc:Fallback xmlns="">
          <p:sp>
            <p:nvSpPr>
              <p:cNvPr id="2" name="CuadroTexto 1"/>
              <p:cNvSpPr txBox="1">
                <a:spLocks noRot="1" noChangeAspect="1" noMove="1" noResize="1" noEditPoints="1" noAdjustHandles="1" noChangeArrowheads="1" noChangeShapeType="1" noTextEdit="1"/>
              </p:cNvSpPr>
              <p:nvPr/>
            </p:nvSpPr>
            <p:spPr>
              <a:xfrm>
                <a:off x="323528" y="1484784"/>
                <a:ext cx="8424936" cy="3108543"/>
              </a:xfrm>
              <a:prstGeom prst="rect">
                <a:avLst/>
              </a:prstGeom>
              <a:blipFill rotWithShape="0">
                <a:blip r:embed="rId8"/>
                <a:stretch>
                  <a:fillRect l="-651" t="-1179" r="-651"/>
                </a:stretch>
              </a:blipFill>
            </p:spPr>
            <p:txBody>
              <a:bodyPr/>
              <a:lstStyle/>
              <a:p>
                <a:r>
                  <a:rPr lang="en-US">
                    <a:noFill/>
                  </a:rPr>
                  <a:t> </a:t>
                </a:r>
              </a:p>
            </p:txBody>
          </p:sp>
        </mc:Fallback>
      </mc:AlternateContent>
      <p:sp>
        <p:nvSpPr>
          <p:cNvPr id="3" name="CuadroTexto 2"/>
          <p:cNvSpPr txBox="1"/>
          <p:nvPr/>
        </p:nvSpPr>
        <p:spPr>
          <a:xfrm>
            <a:off x="125725" y="5951602"/>
            <a:ext cx="8911062" cy="861774"/>
          </a:xfrm>
          <a:prstGeom prst="rect">
            <a:avLst/>
          </a:prstGeom>
          <a:noFill/>
        </p:spPr>
        <p:txBody>
          <a:bodyPr wrap="square" rtlCol="0">
            <a:spAutoFit/>
          </a:bodyPr>
          <a:lstStyle/>
          <a:p>
            <a:pPr algn="just"/>
            <a:r>
              <a:rPr lang="en-GB" sz="1000" dirty="0" smtClean="0"/>
              <a:t>[1] J</a:t>
            </a:r>
            <a:r>
              <a:rPr lang="en-GB" sz="1000" dirty="0"/>
              <a:t>. H. Holland. University of Michigan Press, Ann </a:t>
            </a:r>
            <a:r>
              <a:rPr lang="en-GB" sz="1000" dirty="0" err="1"/>
              <a:t>Arbor</a:t>
            </a:r>
            <a:r>
              <a:rPr lang="en-GB" sz="1000" dirty="0"/>
              <a:t>. 1975. </a:t>
            </a:r>
            <a:r>
              <a:rPr lang="en-GB" sz="1000" i="1" dirty="0"/>
              <a:t>Adaptation in Natural and Artificial Systems</a:t>
            </a:r>
            <a:r>
              <a:rPr lang="en-GB" sz="1000" dirty="0" smtClean="0"/>
              <a:t>. </a:t>
            </a:r>
          </a:p>
          <a:p>
            <a:pPr algn="just"/>
            <a:r>
              <a:rPr lang="en-GB" sz="1000" dirty="0" smtClean="0"/>
              <a:t>[2] D</a:t>
            </a:r>
            <a:r>
              <a:rPr lang="en-GB" sz="1000" dirty="0"/>
              <a:t>. E. Goldberg. Genetic Algorithms in Search, Optimization and Machine </a:t>
            </a:r>
            <a:r>
              <a:rPr lang="en-GB" sz="1000" dirty="0" smtClean="0"/>
              <a:t>Learning. Addison-Wesley </a:t>
            </a:r>
            <a:r>
              <a:rPr lang="en-GB" sz="1000" dirty="0"/>
              <a:t>Longman Publishing Co., Inc., Boston, MA, USA. 1989</a:t>
            </a:r>
            <a:r>
              <a:rPr lang="en-GB" sz="1000" dirty="0" smtClean="0"/>
              <a:t>.</a:t>
            </a:r>
          </a:p>
          <a:p>
            <a:pPr algn="just"/>
            <a:r>
              <a:rPr lang="en-GB" sz="1000" dirty="0"/>
              <a:t>[3] Trujillo, L. and </a:t>
            </a:r>
            <a:r>
              <a:rPr lang="en-GB" sz="1000" dirty="0" err="1"/>
              <a:t>Olague</a:t>
            </a:r>
            <a:r>
              <a:rPr lang="en-GB" sz="1000" dirty="0"/>
              <a:t>, G. (2006). Synthesis of interest point detectors through genetic programming. </a:t>
            </a:r>
            <a:r>
              <a:rPr lang="en-GB" sz="1000" dirty="0" smtClean="0"/>
              <a:t>In </a:t>
            </a:r>
            <a:r>
              <a:rPr lang="en-GB" sz="1000" dirty="0"/>
              <a:t>GECCO, pages 887–894, New York, NY, USA. ACM</a:t>
            </a:r>
            <a:r>
              <a:rPr lang="en-GB" sz="1000" dirty="0" smtClean="0"/>
              <a:t>.</a:t>
            </a:r>
            <a:endParaRPr lang="en-GB" sz="1000" dirty="0"/>
          </a:p>
          <a:p>
            <a:pPr algn="just"/>
            <a:r>
              <a:rPr lang="en-GB" sz="1000" dirty="0" smtClean="0"/>
              <a:t>[4] Liu, L. and Shao, L. (2013). Learning discriminative representations from </a:t>
            </a:r>
            <a:r>
              <a:rPr lang="en-GB" sz="1000" dirty="0" err="1" smtClean="0"/>
              <a:t>rgb</a:t>
            </a:r>
            <a:r>
              <a:rPr lang="en-GB" sz="1000" dirty="0" smtClean="0"/>
              <a:t>-d data. In IJCAI.</a:t>
            </a:r>
          </a:p>
          <a:p>
            <a:pPr algn="just"/>
            <a:r>
              <a:rPr lang="en-GB" sz="1000" dirty="0" smtClean="0"/>
              <a:t>[5] Liu, L., Shao, L., and </a:t>
            </a:r>
            <a:r>
              <a:rPr lang="en-GB" sz="1000" dirty="0" err="1" smtClean="0"/>
              <a:t>Rockett</a:t>
            </a:r>
            <a:r>
              <a:rPr lang="en-GB" sz="1000" dirty="0" smtClean="0"/>
              <a:t>, P. (2012). Genetic programming-evolved </a:t>
            </a:r>
            <a:r>
              <a:rPr lang="en-GB" sz="1000" dirty="0" err="1" smtClean="0"/>
              <a:t>spatio</a:t>
            </a:r>
            <a:r>
              <a:rPr lang="en-GB" sz="1000" dirty="0" smtClean="0"/>
              <a:t>-temporal descriptor for human action recognition. In BMVC, pages 18.1–18.12. </a:t>
            </a:r>
          </a:p>
        </p:txBody>
      </p:sp>
      <p:sp>
        <p:nvSpPr>
          <p:cNvPr id="4" name="Marcador de número de diapositiva 3"/>
          <p:cNvSpPr>
            <a:spLocks noGrp="1"/>
          </p:cNvSpPr>
          <p:nvPr>
            <p:ph type="sldNum" sz="quarter" idx="12"/>
          </p:nvPr>
        </p:nvSpPr>
        <p:spPr/>
        <p:txBody>
          <a:bodyPr/>
          <a:lstStyle/>
          <a:p>
            <a:fld id="{28E7870A-D833-4620-871D-52D8AB644C76}" type="slidenum">
              <a:rPr lang="es-ES" smtClean="0"/>
              <a:pPr/>
              <a:t>16</a:t>
            </a:fld>
            <a:endParaRPr lang="es-ES"/>
          </a:p>
        </p:txBody>
      </p:sp>
      <p:sp>
        <p:nvSpPr>
          <p:cNvPr id="13" name="CuadroTexto 12"/>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5" name="CuadroTexto 14"/>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6" name="CuadroTexto 15"/>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304914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pic>
        <p:nvPicPr>
          <p:cNvPr id="5" name="Imagen 4"/>
          <p:cNvPicPr>
            <a:picLocks noChangeAspect="1"/>
          </p:cNvPicPr>
          <p:nvPr/>
        </p:nvPicPr>
        <p:blipFill>
          <a:blip r:embed="rId5"/>
          <a:stretch>
            <a:fillRect/>
          </a:stretch>
        </p:blipFill>
        <p:spPr>
          <a:xfrm>
            <a:off x="-1" y="726604"/>
            <a:ext cx="9164581" cy="5642037"/>
          </a:xfrm>
          <a:prstGeom prst="rect">
            <a:avLst/>
          </a:prstGeom>
        </p:spPr>
      </p:pic>
      <p:sp>
        <p:nvSpPr>
          <p:cNvPr id="18" name="CuadroTexto 17"/>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Evolutionary Computation</a:t>
            </a:r>
          </a:p>
        </p:txBody>
      </p:sp>
      <p:sp>
        <p:nvSpPr>
          <p:cNvPr id="3" name="CuadroTexto 2"/>
          <p:cNvSpPr txBox="1"/>
          <p:nvPr/>
        </p:nvSpPr>
        <p:spPr>
          <a:xfrm>
            <a:off x="125725" y="6413266"/>
            <a:ext cx="8911062" cy="400110"/>
          </a:xfrm>
          <a:prstGeom prst="rect">
            <a:avLst/>
          </a:prstGeom>
          <a:noFill/>
        </p:spPr>
        <p:txBody>
          <a:bodyPr wrap="square" rtlCol="0">
            <a:spAutoFit/>
          </a:bodyPr>
          <a:lstStyle/>
          <a:p>
            <a:r>
              <a:rPr lang="en-GB" sz="1000" dirty="0" smtClean="0"/>
              <a:t>[1] J. Zhang,</a:t>
            </a:r>
            <a:r>
              <a:rPr lang="en-GB" sz="1000" dirty="0"/>
              <a:t> </a:t>
            </a:r>
            <a:r>
              <a:rPr lang="en-GB" sz="1000" dirty="0" smtClean="0"/>
              <a:t>Z.-H. Zhan,</a:t>
            </a:r>
            <a:r>
              <a:rPr lang="en-GB" sz="1000" dirty="0"/>
              <a:t> </a:t>
            </a:r>
            <a:r>
              <a:rPr lang="en-GB" sz="1000" dirty="0" smtClean="0"/>
              <a:t>Y. Lin</a:t>
            </a:r>
            <a:r>
              <a:rPr lang="en-GB" sz="1000" dirty="0"/>
              <a:t>, </a:t>
            </a:r>
            <a:r>
              <a:rPr lang="en-GB" sz="1000" dirty="0" smtClean="0"/>
              <a:t>N. Chen,</a:t>
            </a:r>
            <a:r>
              <a:rPr lang="en-GB" sz="1000" dirty="0"/>
              <a:t> </a:t>
            </a:r>
            <a:r>
              <a:rPr lang="en-GB" sz="1000" dirty="0" smtClean="0"/>
              <a:t>Y.-J. Gong,</a:t>
            </a:r>
            <a:r>
              <a:rPr lang="en-GB" sz="1000" dirty="0"/>
              <a:t> </a:t>
            </a:r>
            <a:r>
              <a:rPr lang="en-GB" sz="1000" dirty="0" smtClean="0"/>
              <a:t>J.-H. </a:t>
            </a:r>
            <a:r>
              <a:rPr lang="en-GB" sz="1000" dirty="0" err="1" smtClean="0"/>
              <a:t>Zhong</a:t>
            </a:r>
            <a:r>
              <a:rPr lang="en-GB" sz="1000" dirty="0" smtClean="0"/>
              <a:t>,</a:t>
            </a:r>
            <a:r>
              <a:rPr lang="en-GB" sz="1000" dirty="0"/>
              <a:t> </a:t>
            </a:r>
            <a:r>
              <a:rPr lang="en-GB" sz="1000" dirty="0" smtClean="0"/>
              <a:t>H.-S.-H</a:t>
            </a:r>
            <a:r>
              <a:rPr lang="en-GB" sz="1000" dirty="0"/>
              <a:t>. </a:t>
            </a:r>
            <a:r>
              <a:rPr lang="en-GB" sz="1000" dirty="0" smtClean="0"/>
              <a:t>Chung,</a:t>
            </a:r>
            <a:r>
              <a:rPr lang="en-GB" sz="1000" dirty="0"/>
              <a:t> </a:t>
            </a:r>
            <a:r>
              <a:rPr lang="en-GB" sz="1000" dirty="0" smtClean="0"/>
              <a:t>Y. Li, and Y.-H. Shi. (2011). Evolutionary </a:t>
            </a:r>
            <a:r>
              <a:rPr lang="en-GB" sz="1000" dirty="0"/>
              <a:t>Computation Meets Machine Learning: A </a:t>
            </a:r>
            <a:r>
              <a:rPr lang="en-GB" sz="1000" dirty="0" smtClean="0"/>
              <a:t>Survey. </a:t>
            </a:r>
            <a:r>
              <a:rPr lang="en-GB" sz="1000" dirty="0"/>
              <a:t>IEEE Computational Intelligence </a:t>
            </a:r>
            <a:r>
              <a:rPr lang="en-GB" sz="1000" dirty="0" smtClean="0"/>
              <a:t>Magazine, vol. 6, nº 4, pp. 68-75. </a:t>
            </a:r>
            <a:endParaRPr lang="en-GB" sz="1000" dirty="0"/>
          </a:p>
        </p:txBody>
      </p:sp>
      <p:sp>
        <p:nvSpPr>
          <p:cNvPr id="2" name="Marcador de número de diapositiva 1"/>
          <p:cNvSpPr>
            <a:spLocks noGrp="1"/>
          </p:cNvSpPr>
          <p:nvPr>
            <p:ph type="sldNum" sz="quarter" idx="12"/>
          </p:nvPr>
        </p:nvSpPr>
        <p:spPr>
          <a:xfrm>
            <a:off x="6553200" y="6505745"/>
            <a:ext cx="2133600" cy="365125"/>
          </a:xfrm>
        </p:spPr>
        <p:txBody>
          <a:bodyPr/>
          <a:lstStyle/>
          <a:p>
            <a:fld id="{28E7870A-D833-4620-871D-52D8AB644C76}" type="slidenum">
              <a:rPr lang="es-ES" smtClean="0"/>
              <a:pPr/>
              <a:t>17</a:t>
            </a:fld>
            <a:endParaRPr lang="es-ES" dirty="0"/>
          </a:p>
        </p:txBody>
      </p:sp>
      <p:sp>
        <p:nvSpPr>
          <p:cNvPr id="13" name="CuadroTexto 12"/>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5" name="CuadroTexto 14"/>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6" name="CuadroTexto 15"/>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574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18" name="CuadroTexto 17"/>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Evolutionary Computation</a:t>
            </a:r>
          </a:p>
        </p:txBody>
      </p:sp>
      <p:sp>
        <p:nvSpPr>
          <p:cNvPr id="3" name="CuadroTexto 2"/>
          <p:cNvSpPr txBox="1"/>
          <p:nvPr/>
        </p:nvSpPr>
        <p:spPr>
          <a:xfrm>
            <a:off x="125725" y="6413266"/>
            <a:ext cx="8911062" cy="400110"/>
          </a:xfrm>
          <a:prstGeom prst="rect">
            <a:avLst/>
          </a:prstGeom>
          <a:noFill/>
        </p:spPr>
        <p:txBody>
          <a:bodyPr wrap="square" rtlCol="0">
            <a:spAutoFit/>
          </a:bodyPr>
          <a:lstStyle/>
          <a:p>
            <a:r>
              <a:rPr lang="en-GB" sz="1000" dirty="0" smtClean="0"/>
              <a:t>[1] J. Zhang,</a:t>
            </a:r>
            <a:r>
              <a:rPr lang="en-GB" sz="1000" dirty="0"/>
              <a:t> </a:t>
            </a:r>
            <a:r>
              <a:rPr lang="en-GB" sz="1000" dirty="0" smtClean="0"/>
              <a:t>Z.-H. Zhan,</a:t>
            </a:r>
            <a:r>
              <a:rPr lang="en-GB" sz="1000" dirty="0"/>
              <a:t> </a:t>
            </a:r>
            <a:r>
              <a:rPr lang="en-GB" sz="1000" dirty="0" smtClean="0"/>
              <a:t>Y. Lin</a:t>
            </a:r>
            <a:r>
              <a:rPr lang="en-GB" sz="1000" dirty="0"/>
              <a:t>, </a:t>
            </a:r>
            <a:r>
              <a:rPr lang="en-GB" sz="1000" dirty="0" smtClean="0"/>
              <a:t>N. Chen,</a:t>
            </a:r>
            <a:r>
              <a:rPr lang="en-GB" sz="1000" dirty="0"/>
              <a:t> </a:t>
            </a:r>
            <a:r>
              <a:rPr lang="en-GB" sz="1000" dirty="0" smtClean="0"/>
              <a:t>Y.-J. Gong,</a:t>
            </a:r>
            <a:r>
              <a:rPr lang="en-GB" sz="1000" dirty="0"/>
              <a:t> </a:t>
            </a:r>
            <a:r>
              <a:rPr lang="en-GB" sz="1000" dirty="0" smtClean="0"/>
              <a:t>J.-H. </a:t>
            </a:r>
            <a:r>
              <a:rPr lang="en-GB" sz="1000" dirty="0" err="1" smtClean="0"/>
              <a:t>Zhong</a:t>
            </a:r>
            <a:r>
              <a:rPr lang="en-GB" sz="1000" dirty="0" smtClean="0"/>
              <a:t>,</a:t>
            </a:r>
            <a:r>
              <a:rPr lang="en-GB" sz="1000" dirty="0"/>
              <a:t> </a:t>
            </a:r>
            <a:r>
              <a:rPr lang="en-GB" sz="1000" dirty="0" smtClean="0"/>
              <a:t>H.-S.-H</a:t>
            </a:r>
            <a:r>
              <a:rPr lang="en-GB" sz="1000" dirty="0"/>
              <a:t>. </a:t>
            </a:r>
            <a:r>
              <a:rPr lang="en-GB" sz="1000" dirty="0" smtClean="0"/>
              <a:t>Chung,</a:t>
            </a:r>
            <a:r>
              <a:rPr lang="en-GB" sz="1000" dirty="0"/>
              <a:t> </a:t>
            </a:r>
            <a:r>
              <a:rPr lang="en-GB" sz="1000" dirty="0" smtClean="0"/>
              <a:t>Y. Li, and Y.-H. Shi. (2011). Evolutionary </a:t>
            </a:r>
            <a:r>
              <a:rPr lang="en-GB" sz="1000" dirty="0"/>
              <a:t>Computation Meets Machine Learning: A </a:t>
            </a:r>
            <a:r>
              <a:rPr lang="en-GB" sz="1000" dirty="0" smtClean="0"/>
              <a:t>Survey. </a:t>
            </a:r>
            <a:r>
              <a:rPr lang="en-GB" sz="1000" dirty="0"/>
              <a:t>IEEE Computational Intelligence </a:t>
            </a:r>
            <a:r>
              <a:rPr lang="en-GB" sz="1000" dirty="0" smtClean="0"/>
              <a:t>Magazine, vol. 6, nº 4, pp. 68-75. </a:t>
            </a:r>
            <a:endParaRPr lang="en-GB" sz="1000" dirty="0"/>
          </a:p>
        </p:txBody>
      </p:sp>
      <p:pic>
        <p:nvPicPr>
          <p:cNvPr id="13" name="Imagen 12"/>
          <p:cNvPicPr>
            <a:picLocks noChangeAspect="1"/>
          </p:cNvPicPr>
          <p:nvPr/>
        </p:nvPicPr>
        <p:blipFill>
          <a:blip r:embed="rId5"/>
          <a:stretch>
            <a:fillRect/>
          </a:stretch>
        </p:blipFill>
        <p:spPr>
          <a:xfrm>
            <a:off x="0" y="726604"/>
            <a:ext cx="9144000" cy="5642037"/>
          </a:xfrm>
          <a:prstGeom prst="rect">
            <a:avLst/>
          </a:prstGeom>
        </p:spPr>
      </p:pic>
      <p:sp>
        <p:nvSpPr>
          <p:cNvPr id="2" name="Marcador de número de diapositiva 1"/>
          <p:cNvSpPr>
            <a:spLocks noGrp="1"/>
          </p:cNvSpPr>
          <p:nvPr>
            <p:ph type="sldNum" sz="quarter" idx="12"/>
          </p:nvPr>
        </p:nvSpPr>
        <p:spPr>
          <a:xfrm>
            <a:off x="6559758" y="6505745"/>
            <a:ext cx="2133600" cy="365125"/>
          </a:xfrm>
        </p:spPr>
        <p:txBody>
          <a:bodyPr/>
          <a:lstStyle/>
          <a:p>
            <a:fld id="{28E7870A-D833-4620-871D-52D8AB644C76}" type="slidenum">
              <a:rPr lang="es-ES" smtClean="0"/>
              <a:pPr/>
              <a:t>18</a:t>
            </a:fld>
            <a:endParaRPr lang="es-ES" dirty="0"/>
          </a:p>
        </p:txBody>
      </p:sp>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6" name="CuadroTexto 15"/>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7" name="CuadroTexto 16"/>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005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18" name="CuadroTexto 17"/>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Evolving TWS</a:t>
            </a:r>
          </a:p>
        </p:txBody>
      </p:sp>
      <mc:AlternateContent xmlns:mc="http://schemas.openxmlformats.org/markup-compatibility/2006" xmlns:a14="http://schemas.microsoft.com/office/drawing/2010/main">
        <mc:Choice Requires="a14">
          <p:sp>
            <p:nvSpPr>
              <p:cNvPr id="2" name="CuadroTexto 1"/>
              <p:cNvSpPr txBox="1"/>
              <p:nvPr/>
            </p:nvSpPr>
            <p:spPr>
              <a:xfrm>
                <a:off x="323528" y="1470843"/>
                <a:ext cx="8424936" cy="3046988"/>
              </a:xfrm>
              <a:prstGeom prst="rect">
                <a:avLst/>
              </a:prstGeom>
              <a:noFill/>
            </p:spPr>
            <p:txBody>
              <a:bodyPr wrap="square" rtlCol="0">
                <a:spAutoFit/>
              </a:bodyPr>
              <a:lstStyle/>
              <a:p>
                <a:pPr marL="285750" indent="-285750" algn="just">
                  <a:buFont typeface="Arial" panose="020B0604020202020204" pitchFamily="34" charset="0"/>
                  <a:buChar char="•"/>
                </a:pPr>
                <a:r>
                  <a:rPr lang="en-GB" sz="2000" dirty="0" smtClean="0">
                    <a:latin typeface="+mj-lt"/>
                  </a:rPr>
                  <a:t>TWS with EA has been studied within information retrieval, text categorization and image representation.</a:t>
                </a:r>
              </a:p>
              <a:p>
                <a:pPr marL="742950" lvl="1" indent="-285750" algn="just">
                  <a:buFont typeface="Arial" panose="020B0604020202020204" pitchFamily="34" charset="0"/>
                  <a:buChar char="•"/>
                </a:pPr>
                <a:endParaRPr lang="en-GB" dirty="0" smtClean="0">
                  <a:latin typeface="+mj-lt"/>
                </a:endParaRPr>
              </a:p>
              <a:p>
                <a:pPr marL="742950" lvl="1" indent="-285750" algn="just">
                  <a:buFont typeface="Arial" panose="020B0604020202020204" pitchFamily="34" charset="0"/>
                  <a:buChar char="•"/>
                </a:pPr>
                <a:endParaRPr lang="en-GB" dirty="0" smtClean="0">
                  <a:latin typeface="+mj-lt"/>
                </a:endParaRPr>
              </a:p>
              <a:p>
                <a:pPr marL="800100" lvl="1" indent="-342900">
                  <a:buFont typeface="Wingdings" panose="05000000000000000000" pitchFamily="2" charset="2"/>
                  <a:buChar char="Ø"/>
                </a:pPr>
                <a:r>
                  <a:rPr lang="en-GB" dirty="0"/>
                  <a:t>Exploring </a:t>
                </a:r>
                <a:r>
                  <a:rPr lang="en-GB" dirty="0" smtClean="0"/>
                  <a:t>supervised </a:t>
                </a:r>
                <a:r>
                  <a:rPr lang="en-GB" dirty="0"/>
                  <a:t>TWS has not been deeply studied</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1</m:t>
                        </m:r>
                      </m:sup>
                    </m:sSup>
                  </m:oMath>
                </a14:m>
                <a:r>
                  <a:rPr lang="en-GB" sz="2000" dirty="0" smtClean="0">
                    <a:latin typeface="+mj-lt"/>
                  </a:rPr>
                  <a:t>:</a:t>
                </a:r>
              </a:p>
              <a:p>
                <a:pPr marL="285750" indent="-285750">
                  <a:buFont typeface="Wingdings" panose="05000000000000000000" pitchFamily="2" charset="2"/>
                  <a:buChar char="ü"/>
                </a:pPr>
                <a:endParaRPr lang="en-GB" sz="1000" dirty="0" smtClean="0">
                  <a:latin typeface="+mj-lt"/>
                </a:endParaRPr>
              </a:p>
              <a:p>
                <a:pPr marL="285750" indent="-285750">
                  <a:buFont typeface="Wingdings" panose="05000000000000000000" pitchFamily="2" charset="2"/>
                  <a:buChar char="ü"/>
                </a:pPr>
                <a:endParaRPr lang="en-GB" sz="1000" dirty="0" smtClean="0">
                  <a:latin typeface="+mj-lt"/>
                </a:endParaRPr>
              </a:p>
              <a:p>
                <a:pPr marL="1257300" lvl="2" indent="-342900">
                  <a:buFont typeface="Wingdings" panose="05000000000000000000" pitchFamily="2" charset="2"/>
                  <a:buChar char="§"/>
                </a:pPr>
                <a:r>
                  <a:rPr lang="en-GB" dirty="0" smtClean="0">
                    <a:latin typeface="+mj-lt"/>
                  </a:rPr>
                  <a:t>GP algorithms to </a:t>
                </a:r>
                <a:r>
                  <a:rPr lang="en-GB" dirty="0">
                    <a:latin typeface="+mj-lt"/>
                  </a:rPr>
                  <a:t>learn weighting schemes by combining a set of </a:t>
                </a:r>
                <a:r>
                  <a:rPr lang="en-GB" dirty="0" smtClean="0">
                    <a:latin typeface="+mj-lt"/>
                  </a:rPr>
                  <a:t>visual primitives.</a:t>
                </a:r>
              </a:p>
              <a:p>
                <a:pPr marL="1257300" lvl="2" indent="-342900">
                  <a:buFont typeface="Wingdings" panose="05000000000000000000" pitchFamily="2" charset="2"/>
                  <a:buChar char="§"/>
                </a:pPr>
                <a:endParaRPr lang="en-GB" sz="1000" dirty="0" smtClean="0">
                  <a:latin typeface="+mj-lt"/>
                </a:endParaRPr>
              </a:p>
              <a:p>
                <a:pPr marL="1257300" lvl="2" indent="-342900">
                  <a:buFont typeface="Wingdings" panose="05000000000000000000" pitchFamily="2" charset="2"/>
                  <a:buChar char="§"/>
                </a:pPr>
                <a:endParaRPr lang="en-GB" sz="1000" dirty="0" smtClean="0">
                  <a:latin typeface="+mj-lt"/>
                </a:endParaRPr>
              </a:p>
              <a:p>
                <a:pPr marL="1257300" lvl="2" indent="-342900" algn="just">
                  <a:buFont typeface="Wingdings" panose="05000000000000000000" pitchFamily="2" charset="2"/>
                  <a:buChar char="§"/>
                </a:pPr>
                <a:r>
                  <a:rPr lang="en-GB" dirty="0" smtClean="0"/>
                  <a:t>Applicable for learning </a:t>
                </a:r>
                <a:r>
                  <a:rPr lang="en-GB" dirty="0" err="1" smtClean="0"/>
                  <a:t>spatio</a:t>
                </a:r>
                <a:r>
                  <a:rPr lang="en-GB" dirty="0" smtClean="0"/>
                  <a:t>-temporal representations. </a:t>
                </a:r>
                <a:endParaRPr lang="en-GB" dirty="0"/>
              </a:p>
            </p:txBody>
          </p:sp>
        </mc:Choice>
        <mc:Fallback xmlns="">
          <p:sp>
            <p:nvSpPr>
              <p:cNvPr id="2" name="CuadroTexto 1"/>
              <p:cNvSpPr txBox="1">
                <a:spLocks noRot="1" noChangeAspect="1" noMove="1" noResize="1" noEditPoints="1" noAdjustHandles="1" noChangeArrowheads="1" noChangeShapeType="1" noTextEdit="1"/>
              </p:cNvSpPr>
              <p:nvPr/>
            </p:nvSpPr>
            <p:spPr>
              <a:xfrm>
                <a:off x="323528" y="1470843"/>
                <a:ext cx="8424936" cy="3046988"/>
              </a:xfrm>
              <a:prstGeom prst="rect">
                <a:avLst/>
              </a:prstGeom>
              <a:blipFill rotWithShape="0">
                <a:blip r:embed="rId7"/>
                <a:stretch>
                  <a:fillRect l="-651" t="-1000" r="-796" b="-1200"/>
                </a:stretch>
              </a:blipFill>
            </p:spPr>
            <p:txBody>
              <a:bodyPr/>
              <a:lstStyle/>
              <a:p>
                <a:r>
                  <a:rPr lang="en-GB">
                    <a:noFill/>
                  </a:rPr>
                  <a:t> </a:t>
                </a:r>
              </a:p>
            </p:txBody>
          </p:sp>
        </mc:Fallback>
      </mc:AlternateContent>
      <p:sp>
        <p:nvSpPr>
          <p:cNvPr id="3" name="CuadroTexto 2"/>
          <p:cNvSpPr txBox="1"/>
          <p:nvPr/>
        </p:nvSpPr>
        <p:spPr>
          <a:xfrm>
            <a:off x="125725" y="6495147"/>
            <a:ext cx="8911062" cy="246221"/>
          </a:xfrm>
          <a:prstGeom prst="rect">
            <a:avLst/>
          </a:prstGeom>
          <a:noFill/>
        </p:spPr>
        <p:txBody>
          <a:bodyPr wrap="square" rtlCol="0">
            <a:spAutoFit/>
          </a:bodyPr>
          <a:lstStyle/>
          <a:p>
            <a:r>
              <a:rPr lang="en-GB" sz="1000" dirty="0" smtClean="0"/>
              <a:t>[1] </a:t>
            </a:r>
            <a:r>
              <a:rPr lang="en-GB" sz="1000" dirty="0" err="1"/>
              <a:t>Tirilly</a:t>
            </a:r>
            <a:r>
              <a:rPr lang="en-GB" sz="1000" dirty="0"/>
              <a:t>, P., </a:t>
            </a:r>
            <a:r>
              <a:rPr lang="en-GB" sz="1000" dirty="0" err="1"/>
              <a:t>Claveau</a:t>
            </a:r>
            <a:r>
              <a:rPr lang="en-GB" sz="1000" dirty="0"/>
              <a:t>, V., and </a:t>
            </a:r>
            <a:r>
              <a:rPr lang="en-GB" sz="1000" dirty="0" err="1"/>
              <a:t>Gros</a:t>
            </a:r>
            <a:r>
              <a:rPr lang="en-GB" sz="1000" dirty="0"/>
              <a:t>, P. (2009). A review of </a:t>
            </a:r>
            <a:r>
              <a:rPr lang="en-GB" sz="1000" dirty="0" err="1"/>
              <a:t>weigthing</a:t>
            </a:r>
            <a:r>
              <a:rPr lang="en-GB" sz="1000" dirty="0"/>
              <a:t> schemes for bag of visual words image retrieval. Technical report, IRISA</a:t>
            </a:r>
            <a:r>
              <a:rPr lang="en-GB" sz="1000" dirty="0" smtClean="0"/>
              <a:t>.</a:t>
            </a:r>
          </a:p>
        </p:txBody>
      </p:sp>
      <p:sp>
        <p:nvSpPr>
          <p:cNvPr id="4" name="Marcador de número de diapositiva 3"/>
          <p:cNvSpPr>
            <a:spLocks noGrp="1"/>
          </p:cNvSpPr>
          <p:nvPr>
            <p:ph type="sldNum" sz="quarter" idx="12"/>
          </p:nvPr>
        </p:nvSpPr>
        <p:spPr/>
        <p:txBody>
          <a:bodyPr/>
          <a:lstStyle/>
          <a:p>
            <a:fld id="{28E7870A-D833-4620-871D-52D8AB644C76}" type="slidenum">
              <a:rPr lang="es-ES" smtClean="0"/>
              <a:pPr/>
              <a:t>19</a:t>
            </a:fld>
            <a:endParaRPr lang="es-ES"/>
          </a:p>
        </p:txBody>
      </p:sp>
      <p:sp>
        <p:nvSpPr>
          <p:cNvPr id="13" name="CuadroTexto 12"/>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5" name="CuadroTexto 14"/>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6" name="CuadroTexto 15"/>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4112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8"/>
          <a:stretch>
            <a:fillRect/>
          </a:stretch>
        </p:blipFill>
        <p:spPr>
          <a:xfrm>
            <a:off x="0" y="5879108"/>
            <a:ext cx="9144000" cy="978892"/>
          </a:xfrm>
          <a:prstGeom prst="rect">
            <a:avLst/>
          </a:prstGeom>
        </p:spPr>
      </p:pic>
      <p:pic>
        <p:nvPicPr>
          <p:cNvPr id="5" name="Imagen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sp>
        <p:nvSpPr>
          <p:cNvPr id="2" name="CuadroTexto 1"/>
          <p:cNvSpPr txBox="1"/>
          <p:nvPr/>
        </p:nvSpPr>
        <p:spPr>
          <a:xfrm>
            <a:off x="5148064" y="188640"/>
            <a:ext cx="3456384"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Motivation</a:t>
            </a:r>
            <a:endParaRPr lang="en-GB" sz="2800" b="1" dirty="0">
              <a:effectLst>
                <a:outerShdw blurRad="38100" dist="38100" dir="2700000" algn="tl">
                  <a:srgbClr val="000000">
                    <a:alpha val="43137"/>
                  </a:srgbClr>
                </a:outerShdw>
              </a:effectLst>
            </a:endParaRPr>
          </a:p>
        </p:txBody>
      </p:sp>
      <p:sp>
        <p:nvSpPr>
          <p:cNvPr id="9" name="CuadroTexto 8"/>
          <p:cNvSpPr txBox="1"/>
          <p:nvPr/>
        </p:nvSpPr>
        <p:spPr>
          <a:xfrm>
            <a:off x="611560" y="1484784"/>
            <a:ext cx="7920880" cy="430887"/>
          </a:xfrm>
          <a:prstGeom prst="rect">
            <a:avLst/>
          </a:prstGeom>
          <a:noFill/>
        </p:spPr>
        <p:txBody>
          <a:bodyPr wrap="square" rtlCol="0">
            <a:spAutoFit/>
          </a:bodyPr>
          <a:lstStyle/>
          <a:p>
            <a:pPr algn="ctr"/>
            <a:r>
              <a:rPr lang="en-GB" sz="2200" dirty="0" smtClean="0"/>
              <a:t>Humans are experts on recognizing objects and events in the world.</a:t>
            </a:r>
          </a:p>
        </p:txBody>
      </p:sp>
      <p:sp>
        <p:nvSpPr>
          <p:cNvPr id="12" name="CuadroTexto 11"/>
          <p:cNvSpPr txBox="1"/>
          <p:nvPr/>
        </p:nvSpPr>
        <p:spPr>
          <a:xfrm>
            <a:off x="395536" y="5229200"/>
            <a:ext cx="8208912" cy="1055545"/>
          </a:xfrm>
          <a:prstGeom prst="rect">
            <a:avLst/>
          </a:prstGeom>
          <a:noFill/>
        </p:spPr>
        <p:txBody>
          <a:bodyPr wrap="square" rtlCol="0">
            <a:spAutoFit/>
          </a:bodyPr>
          <a:lstStyle/>
          <a:p>
            <a:pPr algn="ctr">
              <a:lnSpc>
                <a:spcPct val="150000"/>
              </a:lnSpc>
            </a:pPr>
            <a:r>
              <a:rPr lang="en-GB" sz="2200" dirty="0"/>
              <a:t>We have taught machines how to perform </a:t>
            </a:r>
            <a:r>
              <a:rPr lang="en-GB" sz="2200" dirty="0" smtClean="0"/>
              <a:t>as closest human-like </a:t>
            </a:r>
            <a:r>
              <a:rPr lang="en-GB" sz="2200" dirty="0"/>
              <a:t>learning </a:t>
            </a:r>
            <a:r>
              <a:rPr lang="en-GB" sz="2200" dirty="0" smtClean="0"/>
              <a:t>as we know at the moment.</a:t>
            </a:r>
            <a:endParaRPr lang="en-GB" sz="2200" dirty="0"/>
          </a:p>
        </p:txBody>
      </p:sp>
      <p:pic>
        <p:nvPicPr>
          <p:cNvPr id="3" name="FeiFeiLi_2015-480p (online-video-cutter.com) (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4644008" y="2411581"/>
            <a:ext cx="4500556" cy="2529587"/>
          </a:xfrm>
          <a:prstGeom prst="rect">
            <a:avLst/>
          </a:prstGeom>
        </p:spPr>
      </p:pic>
      <p:pic>
        <p:nvPicPr>
          <p:cNvPr id="6" name="FeiFeiLi_2015-480p (online-video-cutter.com)">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9596" y="2411582"/>
            <a:ext cx="4509587" cy="2529270"/>
          </a:xfrm>
          <a:prstGeom prst="rect">
            <a:avLst/>
          </a:prstGeom>
        </p:spPr>
      </p:pic>
      <p:cxnSp>
        <p:nvCxnSpPr>
          <p:cNvPr id="14" name="Conector recto 13"/>
          <p:cNvCxnSpPr/>
          <p:nvPr/>
        </p:nvCxnSpPr>
        <p:spPr>
          <a:xfrm>
            <a:off x="4572000" y="2411581"/>
            <a:ext cx="0" cy="2513583"/>
          </a:xfrm>
          <a:prstGeom prst="line">
            <a:avLst/>
          </a:prstGeom>
          <a:ln w="152400">
            <a:solidFill>
              <a:srgbClr val="2C241B"/>
            </a:solidFill>
          </a:ln>
        </p:spPr>
        <p:style>
          <a:lnRef idx="1">
            <a:schemeClr val="accent1"/>
          </a:lnRef>
          <a:fillRef idx="0">
            <a:schemeClr val="accent1"/>
          </a:fillRef>
          <a:effectRef idx="0">
            <a:schemeClr val="accent1"/>
          </a:effectRef>
          <a:fontRef idx="minor">
            <a:schemeClr val="tx1"/>
          </a:fontRef>
        </p:style>
      </p:cxnSp>
      <p:sp>
        <p:nvSpPr>
          <p:cNvPr id="4" name="Marcador de número de diapositiva 3"/>
          <p:cNvSpPr>
            <a:spLocks noGrp="1"/>
          </p:cNvSpPr>
          <p:nvPr>
            <p:ph type="sldNum" sz="quarter" idx="12"/>
          </p:nvPr>
        </p:nvSpPr>
        <p:spPr/>
        <p:txBody>
          <a:bodyPr/>
          <a:lstStyle/>
          <a:p>
            <a:fld id="{28E7870A-D833-4620-871D-52D8AB644C76}" type="slidenum">
              <a:rPr lang="es-ES" smtClean="0"/>
              <a:pPr/>
              <a:t>2</a:t>
            </a:fld>
            <a:endParaRPr lang="es-ES"/>
          </a:p>
        </p:txBody>
      </p:sp>
    </p:spTree>
    <p:custDataLst>
      <p:tags r:id="rId1"/>
    </p:custDataLst>
    <p:extLst>
      <p:ext uri="{BB962C8B-B14F-4D97-AF65-F5344CB8AC3E}">
        <p14:creationId xmlns:p14="http://schemas.microsoft.com/office/powerpoint/2010/main" val="793266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24"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224"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video>
              <p:cMediaNode vol="80000">
                <p:cTn id="30" fill="hold" display="0">
                  <p:stCondLst>
                    <p:cond delay="indefinite"/>
                  </p:stCondLst>
                </p:cTn>
                <p:tgtEl>
                  <p:spTgt spid="6"/>
                </p:tgtEl>
              </p:cMediaNode>
            </p:video>
          </p:childTnLst>
        </p:cTn>
      </p:par>
    </p:tnLst>
    <p:bldLst>
      <p:bldP spid="9" grpId="0"/>
      <p:bldP spid="12" grpId="0"/>
    </p:bld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EA for </a:t>
            </a:r>
            <a:r>
              <a:rPr lang="en-GB" sz="2800" b="1" dirty="0" err="1" smtClean="0">
                <a:effectLst>
                  <a:outerShdw blurRad="38100" dist="38100" dir="2700000" algn="tl">
                    <a:srgbClr val="000000">
                      <a:alpha val="43137"/>
                    </a:srgbClr>
                  </a:outerShdw>
                </a:effectLst>
              </a:rPr>
              <a:t>BoVW</a:t>
            </a:r>
            <a:endParaRPr lang="en-GB" sz="2800" b="1" dirty="0" smtClean="0">
              <a:effectLst>
                <a:outerShdw blurRad="38100" dist="38100" dir="2700000" algn="tl">
                  <a:srgbClr val="000000">
                    <a:alpha val="43137"/>
                  </a:srgbClr>
                </a:outerShdw>
              </a:effectLst>
            </a:endParaRPr>
          </a:p>
        </p:txBody>
      </p:sp>
      <p:sp>
        <p:nvSpPr>
          <p:cNvPr id="12" name="CuadroTexto 11"/>
          <p:cNvSpPr txBox="1"/>
          <p:nvPr/>
        </p:nvSpPr>
        <p:spPr>
          <a:xfrm>
            <a:off x="323528" y="1230426"/>
            <a:ext cx="8424936" cy="4862870"/>
          </a:xfrm>
          <a:prstGeom prst="rect">
            <a:avLst/>
          </a:prstGeom>
          <a:noFill/>
        </p:spPr>
        <p:txBody>
          <a:bodyPr wrap="square" rtlCol="0">
            <a:spAutoFit/>
          </a:bodyPr>
          <a:lstStyle/>
          <a:p>
            <a:pPr marL="285750" indent="-285750" algn="just">
              <a:buFont typeface="Arial" panose="020B0604020202020204" pitchFamily="34" charset="0"/>
              <a:buChar char="•"/>
            </a:pPr>
            <a:r>
              <a:rPr lang="en-GB" dirty="0" err="1"/>
              <a:t>BoVW</a:t>
            </a:r>
            <a:r>
              <a:rPr lang="en-GB" dirty="0"/>
              <a:t> is a widely adopted representation for describing the content of images and videos in computer vision </a:t>
            </a:r>
            <a:r>
              <a:rPr lang="en-GB" dirty="0" smtClean="0"/>
              <a:t>problems:</a:t>
            </a:r>
          </a:p>
          <a:p>
            <a:pPr marL="742950" lvl="1" indent="-285750" algn="just">
              <a:buFont typeface="Arial" panose="020B0604020202020204" pitchFamily="34" charset="0"/>
              <a:buChar char="•"/>
            </a:pPr>
            <a:endParaRPr lang="en-GB" sz="1000" dirty="0" smtClean="0"/>
          </a:p>
          <a:p>
            <a:pPr marL="742950" lvl="1" indent="-285750" algn="just">
              <a:buFont typeface="Wingdings" panose="05000000000000000000" pitchFamily="2" charset="2"/>
              <a:buChar char="q"/>
            </a:pPr>
            <a:r>
              <a:rPr lang="en-GB" sz="1600" dirty="0" smtClean="0"/>
              <a:t>Standard weighting schemes based on term frequency are effective and popular:</a:t>
            </a:r>
          </a:p>
          <a:p>
            <a:pPr marL="742950" lvl="1" indent="-285750" algn="just">
              <a:buFont typeface="Wingdings" panose="05000000000000000000" pitchFamily="2" charset="2"/>
              <a:buChar char="q"/>
            </a:pPr>
            <a:endParaRPr lang="en-GB" sz="1000" dirty="0" smtClean="0"/>
          </a:p>
          <a:p>
            <a:pPr marL="1200150" lvl="2" indent="-285750" algn="just">
              <a:buFont typeface="Wingdings" panose="05000000000000000000" pitchFamily="2" charset="2"/>
              <a:buChar char="§"/>
            </a:pPr>
            <a:r>
              <a:rPr lang="en-GB" sz="1400" dirty="0" smtClean="0"/>
              <a:t>Histogram </a:t>
            </a:r>
            <a:r>
              <a:rPr lang="en-GB" sz="1400" dirty="0"/>
              <a:t>that accounts for the occurrences of visual </a:t>
            </a:r>
            <a:r>
              <a:rPr lang="en-GB" sz="1400" dirty="0" smtClean="0"/>
              <a:t>words.</a:t>
            </a:r>
          </a:p>
          <a:p>
            <a:pPr marL="285750" indent="-285750" algn="just">
              <a:buFont typeface="Arial" panose="020B0604020202020204" pitchFamily="34" charset="0"/>
              <a:buChar char="•"/>
            </a:pPr>
            <a:endParaRPr lang="en-GB" dirty="0"/>
          </a:p>
          <a:p>
            <a:pPr marL="742950" lvl="1" indent="-285750" algn="just">
              <a:buFont typeface="Wingdings" panose="05000000000000000000" pitchFamily="2" charset="2"/>
              <a:buChar char="q"/>
            </a:pPr>
            <a:r>
              <a:rPr lang="en-GB" sz="1600" dirty="0" smtClean="0"/>
              <a:t>Explore the suitability of alternative TWS for image and video representation.</a:t>
            </a:r>
          </a:p>
          <a:p>
            <a:pPr marL="285750" indent="-285750" algn="just">
              <a:buFont typeface="Arial" panose="020B0604020202020204" pitchFamily="34" charset="0"/>
              <a:buChar char="•"/>
            </a:pPr>
            <a:endParaRPr lang="en-GB" dirty="0" smtClean="0"/>
          </a:p>
          <a:p>
            <a:pPr marL="285750" indent="-285750" algn="just">
              <a:buFont typeface="Arial" panose="020B0604020202020204" pitchFamily="34" charset="0"/>
              <a:buChar char="•"/>
            </a:pPr>
            <a:endParaRPr lang="en-GB" dirty="0" smtClean="0"/>
          </a:p>
          <a:p>
            <a:pPr marL="285750" indent="-285750" algn="just">
              <a:buFont typeface="Arial" panose="020B0604020202020204" pitchFamily="34" charset="0"/>
              <a:buChar char="•"/>
            </a:pPr>
            <a:r>
              <a:rPr lang="en-GB" dirty="0" smtClean="0"/>
              <a:t>Propose </a:t>
            </a:r>
            <a:r>
              <a:rPr lang="en-GB" dirty="0"/>
              <a:t>an </a:t>
            </a:r>
            <a:r>
              <a:rPr lang="en-GB" dirty="0" smtClean="0"/>
              <a:t>EA capable </a:t>
            </a:r>
            <a:r>
              <a:rPr lang="en-GB" dirty="0"/>
              <a:t>of automatically learning </a:t>
            </a:r>
            <a:r>
              <a:rPr lang="en-GB" dirty="0" smtClean="0"/>
              <a:t>TWS:</a:t>
            </a:r>
          </a:p>
          <a:p>
            <a:pPr marL="285750" indent="-285750" algn="just">
              <a:buFont typeface="Arial" panose="020B0604020202020204" pitchFamily="34" charset="0"/>
              <a:buChar char="•"/>
            </a:pPr>
            <a:endParaRPr lang="en-GB" sz="1000" dirty="0"/>
          </a:p>
          <a:p>
            <a:pPr marL="742950" lvl="1" indent="-285750" algn="just">
              <a:buFont typeface="Wingdings" panose="05000000000000000000" pitchFamily="2" charset="2"/>
              <a:buChar char="q"/>
            </a:pPr>
            <a:r>
              <a:rPr lang="en-GB" sz="1600" dirty="0" smtClean="0"/>
              <a:t>Explore </a:t>
            </a:r>
            <a:r>
              <a:rPr lang="en-GB" sz="1600" dirty="0"/>
              <a:t>the search space of possible </a:t>
            </a:r>
            <a:r>
              <a:rPr lang="en-GB" sz="1600" dirty="0" smtClean="0"/>
              <a:t>TWS </a:t>
            </a:r>
            <a:r>
              <a:rPr lang="en-GB" sz="1600" dirty="0"/>
              <a:t>that can be generated by combining a set of </a:t>
            </a:r>
            <a:r>
              <a:rPr lang="en-GB" sz="1600" dirty="0" smtClean="0"/>
              <a:t>primitives with </a:t>
            </a:r>
            <a:r>
              <a:rPr lang="en-GB" sz="1600" dirty="0"/>
              <a:t>the aim of maximizing the classification/recognition </a:t>
            </a:r>
            <a:r>
              <a:rPr lang="en-GB" sz="1600" dirty="0" smtClean="0"/>
              <a:t>performance:</a:t>
            </a:r>
            <a:endParaRPr lang="en-US" sz="1600" dirty="0" smtClean="0"/>
          </a:p>
          <a:p>
            <a:pPr marL="285750" indent="-285750" algn="just">
              <a:buFont typeface="Arial" panose="020B0604020202020204" pitchFamily="34" charset="0"/>
              <a:buChar char="•"/>
            </a:pPr>
            <a:endParaRPr lang="en-US" sz="1000" dirty="0"/>
          </a:p>
          <a:p>
            <a:pPr marL="1200150" lvl="2" indent="-285750" algn="just">
              <a:buFont typeface="Wingdings" panose="05000000000000000000" pitchFamily="2" charset="2"/>
              <a:buChar char="§"/>
            </a:pPr>
            <a:r>
              <a:rPr lang="en-GB" sz="1400" dirty="0" smtClean="0"/>
              <a:t>Image categorization. </a:t>
            </a:r>
          </a:p>
          <a:p>
            <a:pPr marL="1200150" lvl="2" indent="-285750" algn="just">
              <a:buFont typeface="Wingdings" panose="05000000000000000000" pitchFamily="2" charset="2"/>
              <a:buChar char="§"/>
            </a:pPr>
            <a:r>
              <a:rPr lang="en-GB" sz="1400" dirty="0" smtClean="0"/>
              <a:t>Adult </a:t>
            </a:r>
            <a:r>
              <a:rPr lang="en-GB" sz="1400" dirty="0"/>
              <a:t>image classification</a:t>
            </a:r>
            <a:r>
              <a:rPr lang="en-GB" sz="1400" dirty="0" smtClean="0"/>
              <a:t>.</a:t>
            </a:r>
          </a:p>
          <a:p>
            <a:pPr marL="1200150" lvl="2" indent="-285750" algn="just">
              <a:buFont typeface="Wingdings" panose="05000000000000000000" pitchFamily="2" charset="2"/>
              <a:buChar char="§"/>
            </a:pPr>
            <a:r>
              <a:rPr lang="en-GB" sz="1400" dirty="0" smtClean="0"/>
              <a:t>Insect and bird classification.</a:t>
            </a:r>
          </a:p>
          <a:p>
            <a:pPr marL="1200150" lvl="2" indent="-285750" algn="just">
              <a:buFont typeface="Wingdings" panose="05000000000000000000" pitchFamily="2" charset="2"/>
              <a:buChar char="§"/>
            </a:pPr>
            <a:r>
              <a:rPr lang="en-GB" sz="1400" dirty="0"/>
              <a:t>Places-scene recognition</a:t>
            </a:r>
            <a:r>
              <a:rPr lang="en-GB" sz="1400" dirty="0" smtClean="0"/>
              <a:t>.</a:t>
            </a:r>
          </a:p>
          <a:p>
            <a:pPr marL="1200150" lvl="2" indent="-285750" algn="just">
              <a:buFont typeface="Wingdings" panose="05000000000000000000" pitchFamily="2" charset="2"/>
              <a:buChar char="§"/>
            </a:pPr>
            <a:r>
              <a:rPr lang="en-GB" sz="1400" dirty="0"/>
              <a:t>Gesture and action recognition.</a:t>
            </a:r>
          </a:p>
          <a:p>
            <a:pPr marL="1200150" lvl="2" indent="-285750" algn="just">
              <a:buFont typeface="Wingdings" panose="05000000000000000000" pitchFamily="2" charset="2"/>
              <a:buChar char="§"/>
            </a:pPr>
            <a:endParaRPr lang="en-GB" sz="1400" dirty="0" smtClean="0"/>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20</a:t>
            </a:fld>
            <a:endParaRPr lang="es-ES"/>
          </a:p>
        </p:txBody>
      </p:sp>
    </p:spTree>
    <p:custDataLst>
      <p:tags r:id="rId1"/>
    </p:custDataLst>
    <p:extLst>
      <p:ext uri="{BB962C8B-B14F-4D97-AF65-F5344CB8AC3E}">
        <p14:creationId xmlns:p14="http://schemas.microsoft.com/office/powerpoint/2010/main" val="2496741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16" end="1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Weighting Schemes</a:t>
            </a:r>
          </a:p>
        </p:txBody>
      </p:sp>
      <p:pic>
        <p:nvPicPr>
          <p:cNvPr id="2" name="Imagen 1"/>
          <p:cNvPicPr>
            <a:picLocks noChangeAspect="1"/>
          </p:cNvPicPr>
          <p:nvPr/>
        </p:nvPicPr>
        <p:blipFill>
          <a:blip r:embed="rId6"/>
          <a:stretch>
            <a:fillRect/>
          </a:stretch>
        </p:blipFill>
        <p:spPr>
          <a:xfrm>
            <a:off x="139904" y="1628800"/>
            <a:ext cx="8871768" cy="2522909"/>
          </a:xfrm>
          <a:prstGeom prst="rect">
            <a:avLst/>
          </a:prstGeom>
        </p:spPr>
      </p:pic>
      <p:sp>
        <p:nvSpPr>
          <p:cNvPr id="15" name="CuadroTexto 14"/>
          <p:cNvSpPr txBox="1"/>
          <p:nvPr/>
        </p:nvSpPr>
        <p:spPr>
          <a:xfrm>
            <a:off x="72008" y="6093296"/>
            <a:ext cx="8892480" cy="707886"/>
          </a:xfrm>
          <a:prstGeom prst="rect">
            <a:avLst/>
          </a:prstGeom>
          <a:noFill/>
        </p:spPr>
        <p:txBody>
          <a:bodyPr wrap="square" rtlCol="0">
            <a:spAutoFit/>
          </a:bodyPr>
          <a:lstStyle/>
          <a:p>
            <a:pPr algn="just"/>
            <a:r>
              <a:rPr lang="en-GB" sz="1000" dirty="0" smtClean="0"/>
              <a:t>[1</a:t>
            </a:r>
            <a:r>
              <a:rPr lang="en-GB" sz="1000" dirty="0"/>
              <a:t>] Salton, G. and Buckley, C. (1988). Term-weighting approaches in automatic text retrieval. Inform. Process. </a:t>
            </a:r>
            <a:r>
              <a:rPr lang="en-GB" sz="1000" dirty="0" err="1"/>
              <a:t>Manag</a:t>
            </a:r>
            <a:r>
              <a:rPr lang="en-GB" sz="1000" dirty="0"/>
              <a:t>., pages 513–523</a:t>
            </a:r>
            <a:r>
              <a:rPr lang="en-GB" sz="1000" dirty="0" smtClean="0"/>
              <a:t>.</a:t>
            </a:r>
          </a:p>
          <a:p>
            <a:pPr algn="just"/>
            <a:r>
              <a:rPr lang="en-GB" sz="1000" dirty="0"/>
              <a:t>[2] </a:t>
            </a:r>
            <a:r>
              <a:rPr lang="en-GB" sz="1000" dirty="0" err="1"/>
              <a:t>Debole</a:t>
            </a:r>
            <a:r>
              <a:rPr lang="en-GB" sz="1000" dirty="0"/>
              <a:t>, F. and </a:t>
            </a:r>
            <a:r>
              <a:rPr lang="en-GB" sz="1000" dirty="0" err="1"/>
              <a:t>Sebastiani</a:t>
            </a:r>
            <a:r>
              <a:rPr lang="en-GB" sz="1000" dirty="0"/>
              <a:t>, F. (2003). Supervised term-weighting for automated text categorization. In Proceedings of the 2003 ACM Symposium on Applied Computing, SAC ’03, pages 784–788, New York, NY, USA. ACM</a:t>
            </a:r>
            <a:r>
              <a:rPr lang="en-GB" sz="1000" dirty="0" smtClean="0"/>
              <a:t>.</a:t>
            </a:r>
          </a:p>
          <a:p>
            <a:pPr algn="just"/>
            <a:r>
              <a:rPr lang="en-GB" sz="1000" dirty="0"/>
              <a:t>[3] </a:t>
            </a:r>
            <a:r>
              <a:rPr lang="en-GB" sz="1000" dirty="0" err="1"/>
              <a:t>Lan</a:t>
            </a:r>
            <a:r>
              <a:rPr lang="en-GB" sz="1000" dirty="0"/>
              <a:t>, M., Tan, C. L., Su, J., and Lu, Y. (2009). Supervised and traditional term-weighting methods for automatic text categorization. </a:t>
            </a:r>
            <a:r>
              <a:rPr lang="en-GB" sz="1000" dirty="0" smtClean="0"/>
              <a:t>In TPAMI</a:t>
            </a:r>
            <a:r>
              <a:rPr lang="en-GB" sz="1000" dirty="0"/>
              <a:t>, 31(4):721–735.</a:t>
            </a:r>
          </a:p>
        </p:txBody>
      </p:sp>
      <p:sp>
        <p:nvSpPr>
          <p:cNvPr id="16" name="CuadroTexto 15"/>
          <p:cNvSpPr txBox="1"/>
          <p:nvPr/>
        </p:nvSpPr>
        <p:spPr>
          <a:xfrm>
            <a:off x="323528" y="1042278"/>
            <a:ext cx="8424936" cy="369332"/>
          </a:xfrm>
          <a:prstGeom prst="rect">
            <a:avLst/>
          </a:prstGeom>
          <a:noFill/>
        </p:spPr>
        <p:txBody>
          <a:bodyPr wrap="square" rtlCol="0">
            <a:spAutoFit/>
          </a:bodyPr>
          <a:lstStyle/>
          <a:p>
            <a:pPr marL="285750" indent="-285750" algn="just">
              <a:buFont typeface="Arial" panose="020B0604020202020204" pitchFamily="34" charset="0"/>
              <a:buChar char="•"/>
            </a:pPr>
            <a:r>
              <a:rPr lang="en-GB" dirty="0"/>
              <a:t>Weighting schemes used in text mining and information </a:t>
            </a:r>
            <a:r>
              <a:rPr lang="en-GB" dirty="0" smtClean="0"/>
              <a:t>retrieval:</a:t>
            </a:r>
            <a:endParaRPr lang="en-GB" sz="1000" dirty="0" smtClean="0"/>
          </a:p>
        </p:txBody>
      </p:sp>
      <p:grpSp>
        <p:nvGrpSpPr>
          <p:cNvPr id="37" name="Grupo 36"/>
          <p:cNvGrpSpPr/>
          <p:nvPr/>
        </p:nvGrpSpPr>
        <p:grpSpPr>
          <a:xfrm>
            <a:off x="787322" y="4437112"/>
            <a:ext cx="7457086" cy="1482265"/>
            <a:chOff x="760975" y="4745872"/>
            <a:chExt cx="7457086" cy="1482265"/>
          </a:xfrm>
        </p:grpSpPr>
        <p:grpSp>
          <p:nvGrpSpPr>
            <p:cNvPr id="7" name="Grupo 6"/>
            <p:cNvGrpSpPr/>
            <p:nvPr/>
          </p:nvGrpSpPr>
          <p:grpSpPr>
            <a:xfrm>
              <a:off x="760975" y="4745872"/>
              <a:ext cx="7457086" cy="1482265"/>
              <a:chOff x="760975" y="4745872"/>
              <a:chExt cx="7457086" cy="1482265"/>
            </a:xfrm>
          </p:grpSpPr>
          <p:grpSp>
            <p:nvGrpSpPr>
              <p:cNvPr id="29" name="Grupo 28"/>
              <p:cNvGrpSpPr/>
              <p:nvPr/>
            </p:nvGrpSpPr>
            <p:grpSpPr>
              <a:xfrm>
                <a:off x="974422" y="4745872"/>
                <a:ext cx="7243639" cy="1482265"/>
                <a:chOff x="1000769" y="3861048"/>
                <a:chExt cx="7243639" cy="1482265"/>
              </a:xfrm>
            </p:grpSpPr>
            <p:grpSp>
              <p:nvGrpSpPr>
                <p:cNvPr id="30" name="Grupo 29"/>
                <p:cNvGrpSpPr/>
                <p:nvPr/>
              </p:nvGrpSpPr>
              <p:grpSpPr>
                <a:xfrm>
                  <a:off x="1000769" y="3861048"/>
                  <a:ext cx="7243639" cy="1482265"/>
                  <a:chOff x="1000769" y="3511256"/>
                  <a:chExt cx="7243639" cy="1482265"/>
                </a:xfrm>
              </p:grpSpPr>
              <mc:AlternateContent xmlns:mc="http://schemas.openxmlformats.org/markup-compatibility/2006" xmlns:a14="http://schemas.microsoft.com/office/drawing/2010/main">
                <mc:Choice Requires="a14">
                  <p:sp>
                    <p:nvSpPr>
                      <p:cNvPr id="33" name="CuadroTexto 32"/>
                      <p:cNvSpPr txBox="1"/>
                      <p:nvPr/>
                    </p:nvSpPr>
                    <p:spPr>
                      <a:xfrm>
                        <a:off x="1331640" y="3511256"/>
                        <a:ext cx="6912768" cy="1482265"/>
                      </a:xfrm>
                      <a:prstGeom prst="rect">
                        <a:avLst/>
                      </a:prstGeom>
                      <a:noFill/>
                    </p:spPr>
                    <p:txBody>
                      <a:bodyPr wrap="square" rtlCol="0">
                        <a:spAutoFit/>
                      </a:bodyPr>
                      <a:lstStyle/>
                      <a:p>
                        <a:pPr algn="just"/>
                        <a:r>
                          <a:rPr lang="en-US" dirty="0" smtClean="0"/>
                          <a:t>: Scalar that indicates the importance of the term     for describing the content of the </a:t>
                        </a:r>
                        <a14:m>
                          <m:oMath xmlns:m="http://schemas.openxmlformats.org/officeDocument/2006/math">
                            <m:sSup>
                              <m:sSupPr>
                                <m:ctrlPr>
                                  <a:rPr lang="en-US" i="1" smtClean="0">
                                    <a:latin typeface="Cambria Math" panose="02040503050406030204" pitchFamily="18" charset="0"/>
                                  </a:rPr>
                                </m:ctrlPr>
                              </m:sSupPr>
                              <m:e>
                                <m:r>
                                  <a:rPr lang="ca-ES" b="0" i="1" smtClean="0">
                                    <a:latin typeface="Cambria Math" panose="02040503050406030204" pitchFamily="18" charset="0"/>
                                  </a:rPr>
                                  <m:t>𝑖</m:t>
                                </m:r>
                              </m:e>
                              <m:sup>
                                <m:r>
                                  <a:rPr lang="ca-ES" b="0" i="1" smtClean="0">
                                    <a:latin typeface="Cambria Math" panose="02040503050406030204" pitchFamily="18" charset="0"/>
                                  </a:rPr>
                                  <m:t>𝑡h</m:t>
                                </m:r>
                              </m:sup>
                            </m:sSup>
                          </m:oMath>
                        </a14:m>
                        <a:r>
                          <a:rPr lang="en-US" dirty="0" smtClean="0"/>
                          <a:t> document.</a:t>
                        </a:r>
                      </a:p>
                      <a:p>
                        <a:pPr algn="just"/>
                        <a:r>
                          <a:rPr lang="en-US" dirty="0" smtClean="0"/>
                          <a:t>: Number of documents in training dataset.</a:t>
                        </a:r>
                      </a:p>
                      <a:p>
                        <a:pPr algn="just"/>
                        <a:r>
                          <a:rPr lang="en-US" dirty="0" smtClean="0"/>
                          <a:t>: </a:t>
                        </a:r>
                        <a:r>
                          <a:rPr lang="en-GB" dirty="0" smtClean="0"/>
                          <a:t>Document </a:t>
                        </a:r>
                        <a:r>
                          <a:rPr lang="en-GB" dirty="0"/>
                          <a:t>frequency of the term   </a:t>
                        </a:r>
                        <a:r>
                          <a:rPr lang="en-GB" dirty="0" smtClean="0"/>
                          <a:t> , </a:t>
                        </a:r>
                        <a:r>
                          <a:rPr lang="en-GB" dirty="0"/>
                          <a:t>i.e., the number of documents in which term </a:t>
                        </a:r>
                        <a:r>
                          <a:rPr lang="en-GB" dirty="0" smtClean="0"/>
                          <a:t>     occurs.</a:t>
                        </a:r>
                        <a:endParaRPr lang="en-US" dirty="0"/>
                      </a:p>
                    </p:txBody>
                  </p:sp>
                </mc:Choice>
                <mc:Fallback xmlns="">
                  <p:sp>
                    <p:nvSpPr>
                      <p:cNvPr id="33" name="CuadroTexto 32"/>
                      <p:cNvSpPr txBox="1">
                        <a:spLocks noRot="1" noChangeAspect="1" noMove="1" noResize="1" noEditPoints="1" noAdjustHandles="1" noChangeArrowheads="1" noChangeShapeType="1" noTextEdit="1"/>
                      </p:cNvSpPr>
                      <p:nvPr/>
                    </p:nvSpPr>
                    <p:spPr>
                      <a:xfrm>
                        <a:off x="1331640" y="3511256"/>
                        <a:ext cx="6912768" cy="1482265"/>
                      </a:xfrm>
                      <a:prstGeom prst="rect">
                        <a:avLst/>
                      </a:prstGeom>
                      <a:blipFill rotWithShape="0">
                        <a:blip r:embed="rId9"/>
                        <a:stretch>
                          <a:fillRect l="-705" t="-2469" r="-794" b="-5761"/>
                        </a:stretch>
                      </a:blipFill>
                    </p:spPr>
                    <p:txBody>
                      <a:bodyPr/>
                      <a:lstStyle/>
                      <a:p>
                        <a:r>
                          <a:rPr lang="en-US">
                            <a:noFill/>
                          </a:rPr>
                          <a:t> </a:t>
                        </a:r>
                      </a:p>
                    </p:txBody>
                  </p:sp>
                </mc:Fallback>
              </mc:AlternateContent>
              <p:pic>
                <p:nvPicPr>
                  <p:cNvPr id="32" name="Imagen 31"/>
                  <p:cNvPicPr>
                    <a:picLocks noChangeAspect="1"/>
                  </p:cNvPicPr>
                  <p:nvPr/>
                </p:nvPicPr>
                <p:blipFill>
                  <a:blip r:embed="rId10"/>
                  <a:stretch>
                    <a:fillRect/>
                  </a:stretch>
                </p:blipFill>
                <p:spPr>
                  <a:xfrm>
                    <a:off x="1000769" y="3547617"/>
                    <a:ext cx="368971" cy="286977"/>
                  </a:xfrm>
                  <a:prstGeom prst="rect">
                    <a:avLst/>
                  </a:prstGeom>
                </p:spPr>
              </p:pic>
            </p:grpSp>
            <p:pic>
              <p:nvPicPr>
                <p:cNvPr id="31" name="Imagen 30"/>
                <p:cNvPicPr>
                  <a:picLocks noChangeAspect="1"/>
                </p:cNvPicPr>
                <p:nvPr/>
              </p:nvPicPr>
              <p:blipFill>
                <a:blip r:embed="rId11"/>
                <a:stretch>
                  <a:fillRect/>
                </a:stretch>
              </p:blipFill>
              <p:spPr>
                <a:xfrm>
                  <a:off x="6171034" y="3943069"/>
                  <a:ext cx="230085" cy="278019"/>
                </a:xfrm>
                <a:prstGeom prst="rect">
                  <a:avLst/>
                </a:prstGeom>
              </p:spPr>
            </p:pic>
          </p:grpSp>
          <p:pic>
            <p:nvPicPr>
              <p:cNvPr id="5" name="Imagen 4"/>
              <p:cNvPicPr>
                <a:picLocks noChangeAspect="1"/>
              </p:cNvPicPr>
              <p:nvPr/>
            </p:nvPicPr>
            <p:blipFill>
              <a:blip r:embed="rId12"/>
              <a:stretch>
                <a:fillRect/>
              </a:stretch>
            </p:blipFill>
            <p:spPr>
              <a:xfrm>
                <a:off x="1106208" y="5363165"/>
                <a:ext cx="197989" cy="221988"/>
              </a:xfrm>
              <a:prstGeom prst="rect">
                <a:avLst/>
              </a:prstGeom>
            </p:spPr>
          </p:pic>
          <p:pic>
            <p:nvPicPr>
              <p:cNvPr id="6" name="Imagen 5"/>
              <p:cNvPicPr>
                <a:picLocks noChangeAspect="1"/>
              </p:cNvPicPr>
              <p:nvPr/>
            </p:nvPicPr>
            <p:blipFill>
              <a:blip r:embed="rId13"/>
              <a:stretch>
                <a:fillRect/>
              </a:stretch>
            </p:blipFill>
            <p:spPr>
              <a:xfrm>
                <a:off x="760975" y="5636333"/>
                <a:ext cx="543770" cy="271885"/>
              </a:xfrm>
              <a:prstGeom prst="rect">
                <a:avLst/>
              </a:prstGeom>
            </p:spPr>
          </p:pic>
        </p:grpSp>
        <p:pic>
          <p:nvPicPr>
            <p:cNvPr id="35" name="Imagen 34"/>
            <p:cNvPicPr>
              <a:picLocks noChangeAspect="1"/>
            </p:cNvPicPr>
            <p:nvPr/>
          </p:nvPicPr>
          <p:blipFill>
            <a:blip r:embed="rId11"/>
            <a:stretch>
              <a:fillRect/>
            </a:stretch>
          </p:blipFill>
          <p:spPr>
            <a:xfrm>
              <a:off x="4661874" y="5653059"/>
              <a:ext cx="230085" cy="278019"/>
            </a:xfrm>
            <a:prstGeom prst="rect">
              <a:avLst/>
            </a:prstGeom>
          </p:spPr>
        </p:pic>
        <p:pic>
          <p:nvPicPr>
            <p:cNvPr id="36" name="Imagen 35"/>
            <p:cNvPicPr>
              <a:picLocks noChangeAspect="1"/>
            </p:cNvPicPr>
            <p:nvPr/>
          </p:nvPicPr>
          <p:blipFill>
            <a:blip r:embed="rId11"/>
            <a:stretch>
              <a:fillRect/>
            </a:stretch>
          </p:blipFill>
          <p:spPr>
            <a:xfrm>
              <a:off x="2483768" y="5943188"/>
              <a:ext cx="230085" cy="278019"/>
            </a:xfrm>
            <a:prstGeom prst="rect">
              <a:avLst/>
            </a:prstGeom>
          </p:spPr>
        </p:pic>
      </p:grpSp>
      <p:sp>
        <p:nvSpPr>
          <p:cNvPr id="4" name="Marcador de número de diapositiva 3"/>
          <p:cNvSpPr>
            <a:spLocks noGrp="1"/>
          </p:cNvSpPr>
          <p:nvPr>
            <p:ph type="sldNum" sz="quarter" idx="12"/>
          </p:nvPr>
        </p:nvSpPr>
        <p:spPr/>
        <p:txBody>
          <a:bodyPr/>
          <a:lstStyle/>
          <a:p>
            <a:fld id="{28E7870A-D833-4620-871D-52D8AB644C76}" type="slidenum">
              <a:rPr lang="es-ES" smtClean="0"/>
              <a:pPr/>
              <a:t>21</a:t>
            </a:fld>
            <a:endParaRPr lang="es-ES"/>
          </a:p>
        </p:txBody>
      </p:sp>
      <p:sp>
        <p:nvSpPr>
          <p:cNvPr id="12" name="Rectángulo 11"/>
          <p:cNvSpPr/>
          <p:nvPr/>
        </p:nvSpPr>
        <p:spPr>
          <a:xfrm>
            <a:off x="177226" y="2646248"/>
            <a:ext cx="8824584" cy="3693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23914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GP for learning TWS</a:t>
            </a:r>
          </a:p>
        </p:txBody>
      </p:sp>
      <p:sp>
        <p:nvSpPr>
          <p:cNvPr id="16" name="CuadroTexto 15"/>
          <p:cNvSpPr txBox="1"/>
          <p:nvPr/>
        </p:nvSpPr>
        <p:spPr>
          <a:xfrm>
            <a:off x="323528" y="1042278"/>
            <a:ext cx="8424936" cy="1231106"/>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Automatically design weighting schemes by means of EA:</a:t>
            </a:r>
          </a:p>
          <a:p>
            <a:pPr marL="285750" indent="-285750" algn="just">
              <a:buFont typeface="Arial" panose="020B0604020202020204" pitchFamily="34" charset="0"/>
              <a:buChar char="•"/>
            </a:pPr>
            <a:endParaRPr lang="en-GB" sz="1000" dirty="0" smtClean="0"/>
          </a:p>
          <a:p>
            <a:pPr marL="742950" lvl="1" indent="-285750" algn="just">
              <a:buFont typeface="Wingdings" panose="05000000000000000000" pitchFamily="2" charset="2"/>
              <a:buChar char="q"/>
            </a:pPr>
            <a:r>
              <a:rPr lang="en-GB" dirty="0" smtClean="0"/>
              <a:t>Use Genetic Programming </a:t>
            </a:r>
            <a:r>
              <a:rPr lang="en-GB" dirty="0"/>
              <a:t>to learn how to combine a set of </a:t>
            </a:r>
            <a:r>
              <a:rPr lang="en-GB" dirty="0" smtClean="0"/>
              <a:t>TR/TDR primitives for every dataset in order to optimize classification performance.</a:t>
            </a:r>
          </a:p>
          <a:p>
            <a:pPr marL="742950" lvl="1" indent="-285750" algn="just">
              <a:buFont typeface="Arial" panose="020B0604020202020204" pitchFamily="34" charset="0"/>
              <a:buChar char="•"/>
            </a:pPr>
            <a:endParaRPr lang="en-GB" sz="1000" dirty="0" smtClean="0"/>
          </a:p>
        </p:txBody>
      </p:sp>
      <p:graphicFrame>
        <p:nvGraphicFramePr>
          <p:cNvPr id="18" name="Objeto 17"/>
          <p:cNvGraphicFramePr>
            <a:graphicFrameLocks noChangeAspect="1"/>
          </p:cNvGraphicFramePr>
          <p:nvPr>
            <p:extLst>
              <p:ext uri="{D42A27DB-BD31-4B8C-83A1-F6EECF244321}">
                <p14:modId xmlns:p14="http://schemas.microsoft.com/office/powerpoint/2010/main" val="1293850334"/>
              </p:ext>
            </p:extLst>
          </p:nvPr>
        </p:nvGraphicFramePr>
        <p:xfrm>
          <a:off x="6656918" y="3483071"/>
          <a:ext cx="2418844" cy="1417943"/>
        </p:xfrm>
        <a:graphic>
          <a:graphicData uri="http://schemas.openxmlformats.org/presentationml/2006/ole">
            <mc:AlternateContent xmlns:mc="http://schemas.openxmlformats.org/markup-compatibility/2006">
              <mc:Choice xmlns:v="urn:schemas-microsoft-com:vml" Requires="v">
                <p:oleObj spid="_x0000_s5274" name="Imagen de mapa de bits" r:id="rId7" imgW="4143240" imgH="2428920" progId="Paint.Picture">
                  <p:embed/>
                </p:oleObj>
              </mc:Choice>
              <mc:Fallback>
                <p:oleObj name="Imagen de mapa de bits" r:id="rId7" imgW="4143240" imgH="2428920" progId="Paint.Picture">
                  <p:embed/>
                  <p:pic>
                    <p:nvPicPr>
                      <p:cNvPr id="0" name=""/>
                      <p:cNvPicPr/>
                      <p:nvPr/>
                    </p:nvPicPr>
                    <p:blipFill>
                      <a:blip r:embed="rId8"/>
                      <a:stretch>
                        <a:fillRect/>
                      </a:stretch>
                    </p:blipFill>
                    <p:spPr>
                      <a:xfrm>
                        <a:off x="6656918" y="3483071"/>
                        <a:ext cx="2418844" cy="1417943"/>
                      </a:xfrm>
                      <a:prstGeom prst="rect">
                        <a:avLst/>
                      </a:prstGeom>
                    </p:spPr>
                  </p:pic>
                </p:oleObj>
              </mc:Fallback>
            </mc:AlternateContent>
          </a:graphicData>
        </a:graphic>
      </p:graphicFrame>
      <p:sp>
        <p:nvSpPr>
          <p:cNvPr id="19" name="CuadroTexto 18"/>
          <p:cNvSpPr txBox="1"/>
          <p:nvPr/>
        </p:nvSpPr>
        <p:spPr>
          <a:xfrm>
            <a:off x="7020272" y="3193231"/>
            <a:ext cx="1728192" cy="307777"/>
          </a:xfrm>
          <a:prstGeom prst="rect">
            <a:avLst/>
          </a:prstGeom>
          <a:noFill/>
        </p:spPr>
        <p:txBody>
          <a:bodyPr wrap="square" rtlCol="0">
            <a:spAutoFit/>
          </a:bodyPr>
          <a:lstStyle/>
          <a:p>
            <a:pPr algn="ctr"/>
            <a:r>
              <a:rPr lang="en-US" sz="1400" dirty="0" smtClean="0"/>
              <a:t>Function set</a:t>
            </a:r>
            <a:endParaRPr lang="en-US" sz="1400" dirty="0"/>
          </a:p>
        </p:txBody>
      </p:sp>
      <p:grpSp>
        <p:nvGrpSpPr>
          <p:cNvPr id="21" name="Grupo 20"/>
          <p:cNvGrpSpPr/>
          <p:nvPr/>
        </p:nvGrpSpPr>
        <p:grpSpPr>
          <a:xfrm>
            <a:off x="323528" y="2420490"/>
            <a:ext cx="6257612" cy="3981236"/>
            <a:chOff x="323528" y="2420490"/>
            <a:chExt cx="6257612" cy="3981236"/>
          </a:xfrm>
        </p:grpSpPr>
        <p:pic>
          <p:nvPicPr>
            <p:cNvPr id="4" name="Imagen 3"/>
            <p:cNvPicPr>
              <a:picLocks noChangeAspect="1"/>
            </p:cNvPicPr>
            <p:nvPr/>
          </p:nvPicPr>
          <p:blipFill>
            <a:blip r:embed="rId9"/>
            <a:stretch>
              <a:fillRect/>
            </a:stretch>
          </p:blipFill>
          <p:spPr>
            <a:xfrm>
              <a:off x="323528" y="2420490"/>
              <a:ext cx="6257612" cy="3981236"/>
            </a:xfrm>
            <a:prstGeom prst="rect">
              <a:avLst/>
            </a:prstGeom>
          </p:spPr>
        </p:pic>
        <p:pic>
          <p:nvPicPr>
            <p:cNvPr id="20" name="Imagen 19"/>
            <p:cNvPicPr>
              <a:picLocks noChangeAspect="1"/>
            </p:cNvPicPr>
            <p:nvPr/>
          </p:nvPicPr>
          <p:blipFill>
            <a:blip r:embed="rId10"/>
            <a:stretch>
              <a:fillRect/>
            </a:stretch>
          </p:blipFill>
          <p:spPr>
            <a:xfrm>
              <a:off x="4912992" y="5647973"/>
              <a:ext cx="206499" cy="125695"/>
            </a:xfrm>
            <a:prstGeom prst="rect">
              <a:avLst/>
            </a:prstGeom>
          </p:spPr>
        </p:pic>
      </p:grpSp>
      <p:sp>
        <p:nvSpPr>
          <p:cNvPr id="2" name="Marcador de número de diapositiva 1"/>
          <p:cNvSpPr>
            <a:spLocks noGrp="1"/>
          </p:cNvSpPr>
          <p:nvPr>
            <p:ph type="sldNum" sz="quarter" idx="12"/>
          </p:nvPr>
        </p:nvSpPr>
        <p:spPr/>
        <p:txBody>
          <a:bodyPr/>
          <a:lstStyle/>
          <a:p>
            <a:fld id="{28E7870A-D833-4620-871D-52D8AB644C76}" type="slidenum">
              <a:rPr lang="es-ES" smtClean="0"/>
              <a:pPr/>
              <a:t>22</a:t>
            </a:fld>
            <a:endParaRPr lang="es-ES"/>
          </a:p>
        </p:txBody>
      </p:sp>
    </p:spTree>
    <p:custDataLst>
      <p:tags r:id="rId2"/>
    </p:custDataLst>
    <p:extLst>
      <p:ext uri="{BB962C8B-B14F-4D97-AF65-F5344CB8AC3E}">
        <p14:creationId xmlns:p14="http://schemas.microsoft.com/office/powerpoint/2010/main" val="963748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Data - still images</a:t>
            </a:r>
          </a:p>
        </p:txBody>
      </p:sp>
      <p:pic>
        <p:nvPicPr>
          <p:cNvPr id="4" name="Imagen 3"/>
          <p:cNvPicPr>
            <a:picLocks noChangeAspect="1"/>
          </p:cNvPicPr>
          <p:nvPr/>
        </p:nvPicPr>
        <p:blipFill>
          <a:blip r:embed="rId6"/>
          <a:stretch>
            <a:fillRect/>
          </a:stretch>
        </p:blipFill>
        <p:spPr>
          <a:xfrm>
            <a:off x="3161875" y="910296"/>
            <a:ext cx="5363078" cy="934528"/>
          </a:xfrm>
          <a:prstGeom prst="rect">
            <a:avLst/>
          </a:prstGeom>
        </p:spPr>
      </p:pic>
      <p:pic>
        <p:nvPicPr>
          <p:cNvPr id="5" name="Imagen 4"/>
          <p:cNvPicPr>
            <a:picLocks noChangeAspect="1"/>
          </p:cNvPicPr>
          <p:nvPr/>
        </p:nvPicPr>
        <p:blipFill>
          <a:blip r:embed="rId7"/>
          <a:stretch>
            <a:fillRect/>
          </a:stretch>
        </p:blipFill>
        <p:spPr>
          <a:xfrm>
            <a:off x="3851920" y="2978376"/>
            <a:ext cx="4691920" cy="1098696"/>
          </a:xfrm>
          <a:prstGeom prst="rect">
            <a:avLst/>
          </a:prstGeom>
        </p:spPr>
      </p:pic>
      <p:pic>
        <p:nvPicPr>
          <p:cNvPr id="6" name="Imagen 5"/>
          <p:cNvPicPr>
            <a:picLocks noChangeAspect="1"/>
          </p:cNvPicPr>
          <p:nvPr/>
        </p:nvPicPr>
        <p:blipFill>
          <a:blip r:embed="rId8"/>
          <a:stretch>
            <a:fillRect/>
          </a:stretch>
        </p:blipFill>
        <p:spPr>
          <a:xfrm>
            <a:off x="85513" y="1929450"/>
            <a:ext cx="5513606" cy="966466"/>
          </a:xfrm>
          <a:prstGeom prst="rect">
            <a:avLst/>
          </a:prstGeom>
        </p:spPr>
      </p:pic>
      <p:pic>
        <p:nvPicPr>
          <p:cNvPr id="7" name="Imagen 6"/>
          <p:cNvPicPr>
            <a:picLocks noChangeAspect="1"/>
          </p:cNvPicPr>
          <p:nvPr/>
        </p:nvPicPr>
        <p:blipFill>
          <a:blip r:embed="rId9"/>
          <a:stretch>
            <a:fillRect/>
          </a:stretch>
        </p:blipFill>
        <p:spPr>
          <a:xfrm>
            <a:off x="20639" y="4583709"/>
            <a:ext cx="8504314" cy="1581595"/>
          </a:xfrm>
          <a:prstGeom prst="rect">
            <a:avLst/>
          </a:prstGeom>
        </p:spPr>
      </p:pic>
      <p:sp>
        <p:nvSpPr>
          <p:cNvPr id="15" name="CuadroTexto 14"/>
          <p:cNvSpPr txBox="1"/>
          <p:nvPr/>
        </p:nvSpPr>
        <p:spPr>
          <a:xfrm>
            <a:off x="72008" y="6165304"/>
            <a:ext cx="8892480" cy="707886"/>
          </a:xfrm>
          <a:prstGeom prst="rect">
            <a:avLst/>
          </a:prstGeom>
          <a:noFill/>
        </p:spPr>
        <p:txBody>
          <a:bodyPr wrap="square" rtlCol="0">
            <a:spAutoFit/>
          </a:bodyPr>
          <a:lstStyle/>
          <a:p>
            <a:r>
              <a:rPr lang="en-GB" sz="1000" dirty="0" smtClean="0"/>
              <a:t>[1</a:t>
            </a:r>
            <a:r>
              <a:rPr lang="en-GB" sz="1000" dirty="0"/>
              <a:t>] </a:t>
            </a:r>
            <a:r>
              <a:rPr lang="en-GB" sz="1000" dirty="0" err="1"/>
              <a:t>Fei-Fei</a:t>
            </a:r>
            <a:r>
              <a:rPr lang="en-GB" sz="1000" dirty="0"/>
              <a:t>, L., Fergus, R., and </a:t>
            </a:r>
            <a:r>
              <a:rPr lang="en-GB" sz="1000" dirty="0" err="1"/>
              <a:t>Perona</a:t>
            </a:r>
            <a:r>
              <a:rPr lang="en-GB" sz="1000" dirty="0"/>
              <a:t>, P. (2004). Learning generative visual models </a:t>
            </a:r>
            <a:r>
              <a:rPr lang="en-GB" sz="1000" dirty="0" smtClean="0"/>
              <a:t>from few </a:t>
            </a:r>
            <a:r>
              <a:rPr lang="en-GB" sz="1000" dirty="0"/>
              <a:t>training examples: an incremental </a:t>
            </a:r>
            <a:r>
              <a:rPr lang="en-GB" sz="1000" dirty="0" err="1"/>
              <a:t>bayesian</a:t>
            </a:r>
            <a:r>
              <a:rPr lang="en-GB" sz="1000" dirty="0"/>
              <a:t> approach tested on 101 object </a:t>
            </a:r>
            <a:r>
              <a:rPr lang="en-GB" sz="1000" dirty="0" err="1" smtClean="0"/>
              <a:t>categories.In</a:t>
            </a:r>
            <a:r>
              <a:rPr lang="en-GB" sz="1000" dirty="0" smtClean="0"/>
              <a:t> </a:t>
            </a:r>
            <a:r>
              <a:rPr lang="en-GB" sz="1000" dirty="0"/>
              <a:t>IEEE Proc. CVPRW.</a:t>
            </a:r>
          </a:p>
          <a:p>
            <a:r>
              <a:rPr lang="en-GB" sz="1000" dirty="0"/>
              <a:t>[2</a:t>
            </a:r>
            <a:r>
              <a:rPr lang="en-GB" sz="1000" dirty="0" smtClean="0"/>
              <a:t>] </a:t>
            </a:r>
            <a:r>
              <a:rPr lang="en-GB" sz="1000" dirty="0" err="1"/>
              <a:t>Deselaers</a:t>
            </a:r>
            <a:r>
              <a:rPr lang="en-GB" sz="1000" dirty="0"/>
              <a:t>, T., </a:t>
            </a:r>
            <a:r>
              <a:rPr lang="en-GB" sz="1000" dirty="0" err="1"/>
              <a:t>Pimenidis</a:t>
            </a:r>
            <a:r>
              <a:rPr lang="en-GB" sz="1000" dirty="0"/>
              <a:t>, L., and Ney, H. (2008). Bag of visual words for adult image classification and filtering. In ICPR</a:t>
            </a:r>
            <a:r>
              <a:rPr lang="en-GB" sz="1000" dirty="0" smtClean="0"/>
              <a:t>. </a:t>
            </a:r>
          </a:p>
          <a:p>
            <a:r>
              <a:rPr lang="en-GB" sz="1000" dirty="0" smtClean="0"/>
              <a:t>[</a:t>
            </a:r>
            <a:r>
              <a:rPr lang="en-GB" sz="1000" dirty="0"/>
              <a:t>3] </a:t>
            </a:r>
            <a:r>
              <a:rPr lang="en-GB" sz="1000" dirty="0" err="1"/>
              <a:t>Lazebnik</a:t>
            </a:r>
            <a:r>
              <a:rPr lang="en-GB" sz="1000" dirty="0"/>
              <a:t>, S., </a:t>
            </a:r>
            <a:r>
              <a:rPr lang="en-GB" sz="1000" dirty="0" err="1"/>
              <a:t>Schmid</a:t>
            </a:r>
            <a:r>
              <a:rPr lang="en-GB" sz="1000" dirty="0"/>
              <a:t>, C., and Ponce, J. (2006). Beyond bags of features: Spatial pyramid matching for recognizing natural scene categories. In </a:t>
            </a:r>
            <a:r>
              <a:rPr lang="en-GB" sz="1000" dirty="0" smtClean="0"/>
              <a:t>CVIP, </a:t>
            </a:r>
            <a:r>
              <a:rPr lang="en-GB" sz="1000" dirty="0"/>
              <a:t>pages 2169–2178. </a:t>
            </a:r>
          </a:p>
        </p:txBody>
      </p:sp>
      <mc:AlternateContent xmlns:mc="http://schemas.openxmlformats.org/markup-compatibility/2006" xmlns:a14="http://schemas.microsoft.com/office/drawing/2010/main">
        <mc:Choice Requires="a14">
          <p:sp>
            <p:nvSpPr>
              <p:cNvPr id="12" name="CuadroTexto 11"/>
              <p:cNvSpPr txBox="1"/>
              <p:nvPr/>
            </p:nvSpPr>
            <p:spPr>
              <a:xfrm>
                <a:off x="1457527" y="1192894"/>
                <a:ext cx="1562586" cy="369332"/>
              </a:xfrm>
              <a:prstGeom prst="rect">
                <a:avLst/>
              </a:prstGeom>
              <a:noFill/>
            </p:spPr>
            <p:txBody>
              <a:bodyPr wrap="square" rtlCol="0">
                <a:spAutoFit/>
              </a:bodyPr>
              <a:lstStyle/>
              <a:p>
                <a:r>
                  <a:rPr lang="en-US" b="1" dirty="0" smtClean="0"/>
                  <a:t>Caltech-101</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i="1">
                            <a:latin typeface="Cambria Math" panose="02040503050406030204" pitchFamily="18" charset="0"/>
                          </a:rPr>
                          <m:t>1</m:t>
                        </m:r>
                      </m:sup>
                    </m:sSup>
                  </m:oMath>
                </a14:m>
                <a:endParaRPr lang="en-US" sz="1600" b="1"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1457527" y="1192894"/>
                <a:ext cx="1562586" cy="369332"/>
              </a:xfrm>
              <a:prstGeom prst="rect">
                <a:avLst/>
              </a:prstGeom>
              <a:blipFill rotWithShape="0">
                <a:blip r:embed="rId12"/>
                <a:stretch>
                  <a:fillRect l="-3125" t="-10000" b="-26667"/>
                </a:stretch>
              </a:blipFill>
            </p:spPr>
            <p:txBody>
              <a:bodyPr/>
              <a:lstStyle/>
              <a:p>
                <a:r>
                  <a:rPr lang="en-US">
                    <a:noFill/>
                  </a:rPr>
                  <a:t> </a:t>
                </a:r>
              </a:p>
            </p:txBody>
          </p:sp>
        </mc:Fallback>
      </mc:AlternateContent>
      <p:sp>
        <p:nvSpPr>
          <p:cNvPr id="17" name="Rectángulo 16"/>
          <p:cNvSpPr/>
          <p:nvPr/>
        </p:nvSpPr>
        <p:spPr>
          <a:xfrm>
            <a:off x="1620344" y="3339412"/>
            <a:ext cx="2122376" cy="369332"/>
          </a:xfrm>
          <a:prstGeom prst="rect">
            <a:avLst/>
          </a:prstGeom>
        </p:spPr>
        <p:txBody>
          <a:bodyPr wrap="none">
            <a:spAutoFit/>
          </a:bodyPr>
          <a:lstStyle/>
          <a:p>
            <a:r>
              <a:rPr lang="en-US" b="1" dirty="0" smtClean="0">
                <a:latin typeface="+mj-lt"/>
              </a:rPr>
              <a:t>Birds and butterflies</a:t>
            </a:r>
            <a:endParaRPr lang="en-US" b="1" dirty="0">
              <a:latin typeface="+mj-lt"/>
            </a:endParaRPr>
          </a:p>
        </p:txBody>
      </p:sp>
      <mc:AlternateContent xmlns:mc="http://schemas.openxmlformats.org/markup-compatibility/2006" xmlns:a14="http://schemas.microsoft.com/office/drawing/2010/main">
        <mc:Choice Requires="a14">
          <p:sp>
            <p:nvSpPr>
              <p:cNvPr id="18" name="Rectángulo 17"/>
              <p:cNvSpPr/>
              <p:nvPr/>
            </p:nvSpPr>
            <p:spPr>
              <a:xfrm>
                <a:off x="5670940" y="2228017"/>
                <a:ext cx="2332690" cy="369332"/>
              </a:xfrm>
              <a:prstGeom prst="rect">
                <a:avLst/>
              </a:prstGeom>
            </p:spPr>
            <p:txBody>
              <a:bodyPr wrap="none">
                <a:spAutoFit/>
              </a:bodyPr>
              <a:lstStyle/>
              <a:p>
                <a:r>
                  <a:rPr lang="en-US" b="1" dirty="0" smtClean="0">
                    <a:latin typeface="+mj-lt"/>
                  </a:rPr>
                  <a:t>Adult image filtering</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2</m:t>
                        </m:r>
                      </m:sup>
                    </m:sSup>
                  </m:oMath>
                </a14:m>
                <a:endParaRPr lang="en-US" sz="1600" b="1" dirty="0">
                  <a:latin typeface="+mj-lt"/>
                </a:endParaRPr>
              </a:p>
            </p:txBody>
          </p:sp>
        </mc:Choice>
        <mc:Fallback xmlns="">
          <p:sp>
            <p:nvSpPr>
              <p:cNvPr id="18" name="Rectángulo 17"/>
              <p:cNvSpPr>
                <a:spLocks noRot="1" noChangeAspect="1" noMove="1" noResize="1" noEditPoints="1" noAdjustHandles="1" noChangeArrowheads="1" noChangeShapeType="1" noTextEdit="1"/>
              </p:cNvSpPr>
              <p:nvPr/>
            </p:nvSpPr>
            <p:spPr>
              <a:xfrm>
                <a:off x="5670940" y="2228017"/>
                <a:ext cx="2332690" cy="369332"/>
              </a:xfrm>
              <a:prstGeom prst="rect">
                <a:avLst/>
              </a:prstGeom>
              <a:blipFill rotWithShape="0">
                <a:blip r:embed="rId13"/>
                <a:stretch>
                  <a:fillRect l="-208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3502585" y="4250116"/>
                <a:ext cx="2040367" cy="369332"/>
              </a:xfrm>
              <a:prstGeom prst="rect">
                <a:avLst/>
              </a:prstGeom>
            </p:spPr>
            <p:txBody>
              <a:bodyPr wrap="none">
                <a:spAutoFit/>
              </a:bodyPr>
              <a:lstStyle/>
              <a:p>
                <a:r>
                  <a:rPr lang="en-US" b="1" dirty="0" smtClean="0">
                    <a:latin typeface="+mj-lt"/>
                  </a:rPr>
                  <a:t>Scene recognition</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3</m:t>
                        </m:r>
                      </m:sup>
                    </m:sSup>
                  </m:oMath>
                </a14:m>
                <a:endParaRPr lang="en-US" sz="1600" b="1" dirty="0">
                  <a:latin typeface="+mj-lt"/>
                </a:endParaRPr>
              </a:p>
            </p:txBody>
          </p:sp>
        </mc:Choice>
        <mc:Fallback xmlns="">
          <p:sp>
            <p:nvSpPr>
              <p:cNvPr id="19" name="Rectángulo 18"/>
              <p:cNvSpPr>
                <a:spLocks noRot="1" noChangeAspect="1" noMove="1" noResize="1" noEditPoints="1" noAdjustHandles="1" noChangeArrowheads="1" noChangeShapeType="1" noTextEdit="1"/>
              </p:cNvSpPr>
              <p:nvPr/>
            </p:nvSpPr>
            <p:spPr>
              <a:xfrm>
                <a:off x="3502585" y="4250116"/>
                <a:ext cx="2040367" cy="369332"/>
              </a:xfrm>
              <a:prstGeom prst="rect">
                <a:avLst/>
              </a:prstGeom>
              <a:blipFill rotWithShape="0">
                <a:blip r:embed="rId14"/>
                <a:stretch>
                  <a:fillRect l="-2695" t="-8197" b="-24590"/>
                </a:stretch>
              </a:blipFill>
            </p:spPr>
            <p:txBody>
              <a:bodyPr/>
              <a:lstStyle/>
              <a:p>
                <a:r>
                  <a:rPr lang="en-US">
                    <a:noFill/>
                  </a:rPr>
                  <a:t> </a:t>
                </a:r>
              </a:p>
            </p:txBody>
          </p:sp>
        </mc:Fallback>
      </mc:AlternateContent>
      <p:sp>
        <p:nvSpPr>
          <p:cNvPr id="2" name="Marcador de número de diapositiva 1"/>
          <p:cNvSpPr>
            <a:spLocks noGrp="1"/>
          </p:cNvSpPr>
          <p:nvPr>
            <p:ph type="sldNum" sz="quarter" idx="12"/>
          </p:nvPr>
        </p:nvSpPr>
        <p:spPr/>
        <p:txBody>
          <a:bodyPr/>
          <a:lstStyle/>
          <a:p>
            <a:fld id="{28E7870A-D833-4620-871D-52D8AB644C76}" type="slidenum">
              <a:rPr lang="es-ES" smtClean="0"/>
              <a:pPr/>
              <a:t>23</a:t>
            </a:fld>
            <a:endParaRPr lang="es-ES"/>
          </a:p>
        </p:txBody>
      </p:sp>
    </p:spTree>
    <p:custDataLst>
      <p:tags r:id="rId1"/>
    </p:custDataLst>
    <p:extLst>
      <p:ext uri="{BB962C8B-B14F-4D97-AF65-F5344CB8AC3E}">
        <p14:creationId xmlns:p14="http://schemas.microsoft.com/office/powerpoint/2010/main" val="769986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Data - sequences</a:t>
            </a:r>
          </a:p>
        </p:txBody>
      </p:sp>
      <p:pic>
        <p:nvPicPr>
          <p:cNvPr id="2" name="Imagen 1"/>
          <p:cNvPicPr>
            <a:picLocks noChangeAspect="1"/>
          </p:cNvPicPr>
          <p:nvPr/>
        </p:nvPicPr>
        <p:blipFill>
          <a:blip r:embed="rId5"/>
          <a:stretch>
            <a:fillRect/>
          </a:stretch>
        </p:blipFill>
        <p:spPr>
          <a:xfrm>
            <a:off x="382908" y="1628800"/>
            <a:ext cx="3901060" cy="4257109"/>
          </a:xfrm>
          <a:prstGeom prst="rect">
            <a:avLst/>
          </a:prstGeom>
        </p:spPr>
      </p:pic>
      <p:pic>
        <p:nvPicPr>
          <p:cNvPr id="12" name="Imagen 11"/>
          <p:cNvPicPr>
            <a:picLocks noChangeAspect="1"/>
          </p:cNvPicPr>
          <p:nvPr/>
        </p:nvPicPr>
        <p:blipFill>
          <a:blip r:embed="rId6"/>
          <a:stretch>
            <a:fillRect/>
          </a:stretch>
        </p:blipFill>
        <p:spPr>
          <a:xfrm>
            <a:off x="4572000" y="2132856"/>
            <a:ext cx="4177054" cy="3109584"/>
          </a:xfrm>
          <a:prstGeom prst="rect">
            <a:avLst/>
          </a:prstGeom>
        </p:spPr>
      </p:pic>
      <mc:AlternateContent xmlns:mc="http://schemas.openxmlformats.org/markup-compatibility/2006" xmlns:a14="http://schemas.microsoft.com/office/drawing/2010/main">
        <mc:Choice Requires="a14">
          <p:sp>
            <p:nvSpPr>
              <p:cNvPr id="15" name="Rectángulo 14"/>
              <p:cNvSpPr/>
              <p:nvPr/>
            </p:nvSpPr>
            <p:spPr>
              <a:xfrm>
                <a:off x="1640975" y="1187460"/>
                <a:ext cx="1517018" cy="369332"/>
              </a:xfrm>
              <a:prstGeom prst="rect">
                <a:avLst/>
              </a:prstGeom>
            </p:spPr>
            <p:txBody>
              <a:bodyPr wrap="none">
                <a:spAutoFit/>
              </a:bodyPr>
              <a:lstStyle/>
              <a:p>
                <a:r>
                  <a:rPr lang="en-US" b="1" dirty="0" err="1">
                    <a:latin typeface="+mj-lt"/>
                  </a:rPr>
                  <a:t>Montalbano</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i="1">
                            <a:latin typeface="Cambria Math" panose="02040503050406030204" pitchFamily="18" charset="0"/>
                          </a:rPr>
                          <m:t>1</m:t>
                        </m:r>
                      </m:sup>
                    </m:sSup>
                  </m:oMath>
                </a14:m>
                <a:endParaRPr lang="en-US" sz="1600" b="1" dirty="0">
                  <a:latin typeface="+mj-lt"/>
                </a:endParaRPr>
              </a:p>
            </p:txBody>
          </p:sp>
        </mc:Choice>
        <mc:Fallback xmlns="">
          <p:sp>
            <p:nvSpPr>
              <p:cNvPr id="15" name="Rectángulo 14"/>
              <p:cNvSpPr>
                <a:spLocks noRot="1" noChangeAspect="1" noMove="1" noResize="1" noEditPoints="1" noAdjustHandles="1" noChangeArrowheads="1" noChangeShapeType="1" noTextEdit="1"/>
              </p:cNvSpPr>
              <p:nvPr/>
            </p:nvSpPr>
            <p:spPr>
              <a:xfrm>
                <a:off x="1640975" y="1187460"/>
                <a:ext cx="1517018" cy="369332"/>
              </a:xfrm>
              <a:prstGeom prst="rect">
                <a:avLst/>
              </a:prstGeom>
              <a:blipFill rotWithShape="0">
                <a:blip r:embed="rId9"/>
                <a:stretch>
                  <a:fillRect l="-3213" t="-10000" b="-26667"/>
                </a:stretch>
              </a:blipFill>
            </p:spPr>
            <p:txBody>
              <a:bodyPr/>
              <a:lstStyle/>
              <a:p>
                <a:r>
                  <a:rPr lang="en-US">
                    <a:noFill/>
                  </a:rPr>
                  <a:t> </a:t>
                </a:r>
              </a:p>
            </p:txBody>
          </p:sp>
        </mc:Fallback>
      </mc:AlternateContent>
      <p:sp>
        <p:nvSpPr>
          <p:cNvPr id="16" name="CuadroTexto 15"/>
          <p:cNvSpPr txBox="1"/>
          <p:nvPr/>
        </p:nvSpPr>
        <p:spPr>
          <a:xfrm>
            <a:off x="72008" y="6237312"/>
            <a:ext cx="8892480" cy="553998"/>
          </a:xfrm>
          <a:prstGeom prst="rect">
            <a:avLst/>
          </a:prstGeom>
          <a:noFill/>
        </p:spPr>
        <p:txBody>
          <a:bodyPr wrap="square" rtlCol="0">
            <a:spAutoFit/>
          </a:bodyPr>
          <a:lstStyle/>
          <a:p>
            <a:r>
              <a:rPr lang="en-GB" sz="1000" dirty="0" smtClean="0"/>
              <a:t>[1</a:t>
            </a:r>
            <a:r>
              <a:rPr lang="en-GB" sz="1000" dirty="0"/>
              <a:t>] </a:t>
            </a:r>
            <a:r>
              <a:rPr lang="en-GB" sz="1000" dirty="0" err="1"/>
              <a:t>Escalera</a:t>
            </a:r>
            <a:r>
              <a:rPr lang="en-GB" sz="1000" dirty="0"/>
              <a:t>, S., </a:t>
            </a:r>
            <a:r>
              <a:rPr lang="en-GB" sz="1000" dirty="0" err="1"/>
              <a:t>Baró</a:t>
            </a:r>
            <a:r>
              <a:rPr lang="en-GB" sz="1000" dirty="0"/>
              <a:t>, X., Gonzalez, J., Bautista, M. A., </a:t>
            </a:r>
            <a:r>
              <a:rPr lang="en-GB" sz="1000" dirty="0" err="1"/>
              <a:t>Madadi</a:t>
            </a:r>
            <a:r>
              <a:rPr lang="en-GB" sz="1000" dirty="0"/>
              <a:t>, M., Reyes, M., </a:t>
            </a:r>
            <a:r>
              <a:rPr lang="en-GB" sz="1000" dirty="0" smtClean="0"/>
              <a:t>Ponce-</a:t>
            </a:r>
            <a:r>
              <a:rPr lang="en-GB" sz="1000" dirty="0" err="1" smtClean="0"/>
              <a:t>López</a:t>
            </a:r>
            <a:r>
              <a:rPr lang="en-GB" sz="1000" dirty="0"/>
              <a:t>, V., Escalante, H. J., </a:t>
            </a:r>
            <a:r>
              <a:rPr lang="en-GB" sz="1000" dirty="0" err="1"/>
              <a:t>Shotton</a:t>
            </a:r>
            <a:r>
              <a:rPr lang="en-GB" sz="1000" dirty="0"/>
              <a:t>, J., and </a:t>
            </a:r>
            <a:r>
              <a:rPr lang="en-GB" sz="1000" dirty="0" err="1"/>
              <a:t>Guyon</a:t>
            </a:r>
            <a:r>
              <a:rPr lang="en-GB" sz="1000" dirty="0"/>
              <a:t>, I. (2014). </a:t>
            </a:r>
            <a:r>
              <a:rPr lang="en-GB" sz="1000" dirty="0" err="1"/>
              <a:t>ChaLearn</a:t>
            </a:r>
            <a:r>
              <a:rPr lang="en-GB" sz="1000" dirty="0"/>
              <a:t> looking at </a:t>
            </a:r>
            <a:r>
              <a:rPr lang="en-GB" sz="1000" dirty="0" smtClean="0"/>
              <a:t>people challenge </a:t>
            </a:r>
            <a:r>
              <a:rPr lang="en-GB" sz="1000" dirty="0"/>
              <a:t>2014: Dataset and results. In </a:t>
            </a:r>
            <a:r>
              <a:rPr lang="en-GB" sz="1000" dirty="0" smtClean="0"/>
              <a:t>ECCVW.</a:t>
            </a:r>
          </a:p>
          <a:p>
            <a:r>
              <a:rPr lang="en-GB" sz="1000" dirty="0" smtClean="0"/>
              <a:t>[</a:t>
            </a:r>
            <a:r>
              <a:rPr lang="en-GB" sz="1000" dirty="0"/>
              <a:t>2</a:t>
            </a:r>
            <a:r>
              <a:rPr lang="en-GB" sz="1000" dirty="0" smtClean="0"/>
              <a:t>] </a:t>
            </a:r>
            <a:r>
              <a:rPr lang="en-GB" sz="1000" dirty="0"/>
              <a:t>Wang, J., Liu, Z., Wu, Y., and Yuan, J. (2012). Mining </a:t>
            </a:r>
            <a:r>
              <a:rPr lang="en-GB" sz="1000" dirty="0" err="1"/>
              <a:t>actionlet</a:t>
            </a:r>
            <a:r>
              <a:rPr lang="en-GB" sz="1000" dirty="0"/>
              <a:t> ensemble for action recognition with depth cameras. In CVPR, pages 1290–1297</a:t>
            </a:r>
            <a:r>
              <a:rPr lang="en-GB" sz="1000" dirty="0" smtClean="0"/>
              <a:t>.</a:t>
            </a:r>
            <a:endParaRPr lang="en-GB" sz="1000" dirty="0"/>
          </a:p>
        </p:txBody>
      </p:sp>
      <mc:AlternateContent xmlns:mc="http://schemas.openxmlformats.org/markup-compatibility/2006" xmlns:a14="http://schemas.microsoft.com/office/drawing/2010/main">
        <mc:Choice Requires="a14">
          <p:sp>
            <p:nvSpPr>
              <p:cNvPr id="17" name="Rectángulo 16"/>
              <p:cNvSpPr/>
              <p:nvPr/>
            </p:nvSpPr>
            <p:spPr>
              <a:xfrm>
                <a:off x="5868144" y="1763524"/>
                <a:ext cx="1527919" cy="369332"/>
              </a:xfrm>
              <a:prstGeom prst="rect">
                <a:avLst/>
              </a:prstGeom>
            </p:spPr>
            <p:txBody>
              <a:bodyPr wrap="none">
                <a:spAutoFit/>
              </a:bodyPr>
              <a:lstStyle/>
              <a:p>
                <a:r>
                  <a:rPr lang="en-US" b="1" dirty="0" smtClean="0">
                    <a:latin typeface="+mj-lt"/>
                  </a:rPr>
                  <a:t>MSRDaily3D</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2</m:t>
                        </m:r>
                      </m:sup>
                    </m:sSup>
                  </m:oMath>
                </a14:m>
                <a:endParaRPr lang="en-US" sz="1600" b="1" dirty="0">
                  <a:latin typeface="+mj-lt"/>
                </a:endParaRPr>
              </a:p>
            </p:txBody>
          </p:sp>
        </mc:Choice>
        <mc:Fallback xmlns="">
          <p:sp>
            <p:nvSpPr>
              <p:cNvPr id="17" name="Rectángulo 16"/>
              <p:cNvSpPr>
                <a:spLocks noRot="1" noChangeAspect="1" noMove="1" noResize="1" noEditPoints="1" noAdjustHandles="1" noChangeArrowheads="1" noChangeShapeType="1" noTextEdit="1"/>
              </p:cNvSpPr>
              <p:nvPr/>
            </p:nvSpPr>
            <p:spPr>
              <a:xfrm>
                <a:off x="5868144" y="1763524"/>
                <a:ext cx="1527919" cy="369332"/>
              </a:xfrm>
              <a:prstGeom prst="rect">
                <a:avLst/>
              </a:prstGeom>
              <a:blipFill rotWithShape="0">
                <a:blip r:embed="rId10"/>
                <a:stretch>
                  <a:fillRect l="-3600" t="-8197" b="-24590"/>
                </a:stretch>
              </a:blipFill>
            </p:spPr>
            <p:txBody>
              <a:bodyPr/>
              <a:lstStyle/>
              <a:p>
                <a:r>
                  <a:rPr lang="en-US">
                    <a:noFill/>
                  </a:rPr>
                  <a:t> </a:t>
                </a:r>
              </a:p>
            </p:txBody>
          </p:sp>
        </mc:Fallback>
      </mc:AlternateContent>
      <p:sp>
        <p:nvSpPr>
          <p:cNvPr id="4" name="Marcador de número de diapositiva 3"/>
          <p:cNvSpPr>
            <a:spLocks noGrp="1"/>
          </p:cNvSpPr>
          <p:nvPr>
            <p:ph type="sldNum" sz="quarter" idx="12"/>
          </p:nvPr>
        </p:nvSpPr>
        <p:spPr/>
        <p:txBody>
          <a:bodyPr/>
          <a:lstStyle/>
          <a:p>
            <a:fld id="{28E7870A-D833-4620-871D-52D8AB644C76}" type="slidenum">
              <a:rPr lang="es-ES" smtClean="0"/>
              <a:pPr/>
              <a:t>24</a:t>
            </a:fld>
            <a:endParaRPr lang="es-ES"/>
          </a:p>
        </p:txBody>
      </p:sp>
    </p:spTree>
    <p:extLst>
      <p:ext uri="{BB962C8B-B14F-4D97-AF65-F5344CB8AC3E}">
        <p14:creationId xmlns:p14="http://schemas.microsoft.com/office/powerpoint/2010/main" val="2561824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Experimental settings</a:t>
            </a:r>
          </a:p>
        </p:txBody>
      </p:sp>
      <mc:AlternateContent xmlns:mc="http://schemas.openxmlformats.org/markup-compatibility/2006" xmlns:a14="http://schemas.microsoft.com/office/drawing/2010/main">
        <mc:Choice Requires="a14">
          <p:sp>
            <p:nvSpPr>
              <p:cNvPr id="12" name="CuadroTexto 11"/>
              <p:cNvSpPr txBox="1"/>
              <p:nvPr/>
            </p:nvSpPr>
            <p:spPr>
              <a:xfrm>
                <a:off x="323528" y="951700"/>
                <a:ext cx="8424936" cy="2123658"/>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same evaluation protocol for every dataset:</a:t>
                </a:r>
              </a:p>
              <a:p>
                <a:pPr marL="285750" indent="-285750" algn="just">
                  <a:buFont typeface="Arial" panose="020B0604020202020204" pitchFamily="34" charset="0"/>
                  <a:buChar char="•"/>
                </a:pPr>
                <a:endParaRPr lang="en-GB" sz="1000" dirty="0"/>
              </a:p>
              <a:p>
                <a:pPr marL="742950" lvl="1" indent="-285750" algn="just">
                  <a:buFont typeface="Wingdings" panose="05000000000000000000" pitchFamily="2" charset="2"/>
                  <a:buChar char="q"/>
                </a:pPr>
                <a:r>
                  <a:rPr lang="en-GB" sz="1600" dirty="0" smtClean="0"/>
                  <a:t>PHOW</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i="1">
                            <a:latin typeface="Cambria Math" panose="02040503050406030204" pitchFamily="18" charset="0"/>
                          </a:rPr>
                          <m:t>1</m:t>
                        </m:r>
                      </m:sup>
                    </m:sSup>
                  </m:oMath>
                </a14:m>
                <a:r>
                  <a:rPr lang="en-GB" sz="1600" dirty="0" smtClean="0"/>
                  <a:t> </a:t>
                </a:r>
                <a:r>
                  <a:rPr lang="en-GB" sz="1600" dirty="0"/>
                  <a:t>(Pyramid Histogram Of </a:t>
                </a:r>
                <a:r>
                  <a:rPr lang="en-GB" sz="1600" dirty="0" smtClean="0"/>
                  <a:t>Visual Words</a:t>
                </a:r>
                <a:r>
                  <a:rPr lang="en-GB" sz="1600" dirty="0"/>
                  <a:t>) features </a:t>
                </a:r>
                <a:r>
                  <a:rPr lang="en-GB" sz="1600" dirty="0" smtClean="0"/>
                  <a:t>used as </a:t>
                </a:r>
                <a:r>
                  <a:rPr lang="en-GB" sz="1600" dirty="0"/>
                  <a:t>visual </a:t>
                </a:r>
                <a:r>
                  <a:rPr lang="en-GB" sz="1600" dirty="0" smtClean="0"/>
                  <a:t>descriptors.</a:t>
                </a:r>
              </a:p>
              <a:p>
                <a:pPr marL="742950" lvl="1" indent="-285750" algn="just">
                  <a:buFont typeface="Wingdings" panose="05000000000000000000" pitchFamily="2" charset="2"/>
                  <a:buChar char="q"/>
                </a:pPr>
                <a:endParaRPr lang="en-GB" sz="1600" dirty="0"/>
              </a:p>
              <a:p>
                <a:pPr marL="742950" lvl="1" indent="-285750" algn="just">
                  <a:buFont typeface="Wingdings" panose="05000000000000000000" pitchFamily="2" charset="2"/>
                  <a:buChar char="q"/>
                </a:pPr>
                <a:r>
                  <a:rPr lang="en-GB" sz="1600" dirty="0" smtClean="0"/>
                  <a:t>Training partitions </a:t>
                </a:r>
                <a:r>
                  <a:rPr lang="en-GB" sz="1600" dirty="0"/>
                  <a:t>used both to obtain the visual vocabulary </a:t>
                </a:r>
                <a:r>
                  <a:rPr lang="en-GB" sz="1600" dirty="0" smtClean="0"/>
                  <a:t>and to </a:t>
                </a:r>
                <a:r>
                  <a:rPr lang="en-GB" sz="1600" dirty="0"/>
                  <a:t>learn the term-weighting schemes with </a:t>
                </a:r>
                <a:r>
                  <a:rPr lang="en-GB" sz="1600" dirty="0" smtClean="0"/>
                  <a:t>GP.</a:t>
                </a:r>
              </a:p>
              <a:p>
                <a:pPr marL="742950" lvl="1" indent="-285750" algn="just">
                  <a:buFont typeface="Wingdings" panose="05000000000000000000" pitchFamily="2" charset="2"/>
                  <a:buChar char="q"/>
                </a:pPr>
                <a:endParaRPr lang="en-GB" sz="1000" dirty="0" smtClean="0"/>
              </a:p>
              <a:p>
                <a:pPr marL="1200150" lvl="2" indent="-285750" algn="just">
                  <a:buFont typeface="Wingdings" panose="05000000000000000000" pitchFamily="2" charset="2"/>
                  <a:buChar char="§"/>
                </a:pPr>
                <a:r>
                  <a:rPr lang="en-GB" sz="1400" dirty="0"/>
                  <a:t>Learned the weighting schemes by using subsets of the training </a:t>
                </a:r>
                <a:r>
                  <a:rPr lang="en-GB" sz="1400" dirty="0" smtClean="0"/>
                  <a:t>sets</a:t>
                </a:r>
                <a:r>
                  <a:rPr lang="en-GB" sz="1400" dirty="0"/>
                  <a:t>.</a:t>
                </a:r>
                <a:endParaRPr lang="en-GB" sz="1400" dirty="0" smtClean="0"/>
              </a:p>
              <a:p>
                <a:pPr marL="742950" lvl="1" indent="-285750" algn="just">
                  <a:buFont typeface="Wingdings" panose="05000000000000000000" pitchFamily="2" charset="2"/>
                  <a:buChar char="q"/>
                </a:pPr>
                <a:endParaRPr lang="en-GB" sz="1600" dirty="0" smtClean="0"/>
              </a:p>
            </p:txBody>
          </p:sp>
        </mc:Choice>
        <mc:Fallback xmlns="">
          <p:sp>
            <p:nvSpPr>
              <p:cNvPr id="12" name="CuadroTexto 11"/>
              <p:cNvSpPr txBox="1">
                <a:spLocks noRot="1" noChangeAspect="1" noMove="1" noResize="1" noEditPoints="1" noAdjustHandles="1" noChangeArrowheads="1" noChangeShapeType="1" noTextEdit="1"/>
              </p:cNvSpPr>
              <p:nvPr/>
            </p:nvSpPr>
            <p:spPr>
              <a:xfrm>
                <a:off x="323528" y="951700"/>
                <a:ext cx="8424936" cy="2123658"/>
              </a:xfrm>
              <a:prstGeom prst="rect">
                <a:avLst/>
              </a:prstGeom>
              <a:blipFill rotWithShape="0">
                <a:blip r:embed="rId8"/>
                <a:stretch>
                  <a:fillRect l="-434" t="-1437" r="-434"/>
                </a:stretch>
              </a:blipFill>
            </p:spPr>
            <p:txBody>
              <a:bodyPr/>
              <a:lstStyle/>
              <a:p>
                <a:r>
                  <a:rPr lang="en-US">
                    <a:noFill/>
                  </a:rPr>
                  <a:t> </a:t>
                </a:r>
              </a:p>
            </p:txBody>
          </p:sp>
        </mc:Fallback>
      </mc:AlternateContent>
      <p:sp>
        <p:nvSpPr>
          <p:cNvPr id="15" name="CuadroTexto 14"/>
          <p:cNvSpPr txBox="1"/>
          <p:nvPr/>
        </p:nvSpPr>
        <p:spPr>
          <a:xfrm>
            <a:off x="72008" y="6237312"/>
            <a:ext cx="8892480" cy="246221"/>
          </a:xfrm>
          <a:prstGeom prst="rect">
            <a:avLst/>
          </a:prstGeom>
          <a:noFill/>
        </p:spPr>
        <p:txBody>
          <a:bodyPr wrap="square" rtlCol="0">
            <a:spAutoFit/>
          </a:bodyPr>
          <a:lstStyle/>
          <a:p>
            <a:r>
              <a:rPr lang="en-GB" sz="1000" dirty="0" smtClean="0"/>
              <a:t>[1] </a:t>
            </a:r>
            <a:r>
              <a:rPr lang="en-GB" sz="1000" dirty="0"/>
              <a:t>Bosch, A., </a:t>
            </a:r>
            <a:r>
              <a:rPr lang="en-GB" sz="1000" dirty="0" err="1"/>
              <a:t>Zisserman</a:t>
            </a:r>
            <a:r>
              <a:rPr lang="en-GB" sz="1000" dirty="0"/>
              <a:t>, A., and Munoz, X. (2007). Image </a:t>
            </a:r>
            <a:r>
              <a:rPr lang="en-GB" sz="1000" dirty="0" err="1"/>
              <a:t>classifcation</a:t>
            </a:r>
            <a:r>
              <a:rPr lang="en-GB" sz="1000" dirty="0"/>
              <a:t> using </a:t>
            </a:r>
            <a:r>
              <a:rPr lang="en-GB" sz="1000" dirty="0" smtClean="0"/>
              <a:t>random forests </a:t>
            </a:r>
            <a:r>
              <a:rPr lang="en-GB" sz="1000" dirty="0"/>
              <a:t>and ferns. In </a:t>
            </a:r>
            <a:r>
              <a:rPr lang="en-GB" sz="1000" dirty="0" smtClean="0"/>
              <a:t>ICCV.</a:t>
            </a:r>
          </a:p>
        </p:txBody>
      </p:sp>
      <p:pic>
        <p:nvPicPr>
          <p:cNvPr id="2" name="Imagen 1"/>
          <p:cNvPicPr>
            <a:picLocks noChangeAspect="1"/>
          </p:cNvPicPr>
          <p:nvPr/>
        </p:nvPicPr>
        <p:blipFill>
          <a:blip r:embed="rId9"/>
          <a:stretch>
            <a:fillRect/>
          </a:stretch>
        </p:blipFill>
        <p:spPr>
          <a:xfrm>
            <a:off x="2434255" y="2939458"/>
            <a:ext cx="4211901" cy="3176475"/>
          </a:xfrm>
          <a:prstGeom prst="rect">
            <a:avLst/>
          </a:prstGeom>
        </p:spPr>
      </p:pic>
      <p:sp>
        <p:nvSpPr>
          <p:cNvPr id="4" name="Marcador de número de diapositiva 3"/>
          <p:cNvSpPr>
            <a:spLocks noGrp="1"/>
          </p:cNvSpPr>
          <p:nvPr>
            <p:ph type="sldNum" sz="quarter" idx="12"/>
          </p:nvPr>
        </p:nvSpPr>
        <p:spPr/>
        <p:txBody>
          <a:bodyPr/>
          <a:lstStyle/>
          <a:p>
            <a:fld id="{28E7870A-D833-4620-871D-52D8AB644C76}" type="slidenum">
              <a:rPr lang="es-ES" smtClean="0"/>
              <a:pPr/>
              <a:t>25</a:t>
            </a:fld>
            <a:endParaRPr lang="es-ES"/>
          </a:p>
        </p:txBody>
      </p:sp>
    </p:spTree>
    <p:custDataLst>
      <p:tags r:id="rId1"/>
    </p:custDataLst>
    <p:extLst>
      <p:ext uri="{BB962C8B-B14F-4D97-AF65-F5344CB8AC3E}">
        <p14:creationId xmlns:p14="http://schemas.microsoft.com/office/powerpoint/2010/main" val="210419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Experimental settings</a:t>
            </a:r>
          </a:p>
        </p:txBody>
      </p:sp>
      <mc:AlternateContent xmlns:mc="http://schemas.openxmlformats.org/markup-compatibility/2006" xmlns:a14="http://schemas.microsoft.com/office/drawing/2010/main">
        <mc:Choice Requires="a14">
          <p:sp>
            <p:nvSpPr>
              <p:cNvPr id="12" name="CuadroTexto 11"/>
              <p:cNvSpPr txBox="1"/>
              <p:nvPr/>
            </p:nvSpPr>
            <p:spPr>
              <a:xfrm>
                <a:off x="323528" y="951700"/>
                <a:ext cx="8424936" cy="4924425"/>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same evaluation protocol for every dataset:</a:t>
                </a:r>
              </a:p>
              <a:p>
                <a:pPr marL="285750" indent="-285750" algn="just">
                  <a:buFont typeface="Arial" panose="020B0604020202020204" pitchFamily="34" charset="0"/>
                  <a:buChar char="•"/>
                </a:pPr>
                <a:endParaRPr lang="en-GB" sz="1000" dirty="0"/>
              </a:p>
              <a:p>
                <a:pPr marL="742950" lvl="1" indent="-285750" algn="just">
                  <a:buFont typeface="Wingdings" panose="05000000000000000000" pitchFamily="2" charset="2"/>
                  <a:buChar char="q"/>
                </a:pPr>
                <a:r>
                  <a:rPr lang="en-GB" sz="1600" dirty="0" smtClean="0"/>
                  <a:t>PHOW</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i="1">
                            <a:latin typeface="Cambria Math" panose="02040503050406030204" pitchFamily="18" charset="0"/>
                          </a:rPr>
                          <m:t>1</m:t>
                        </m:r>
                      </m:sup>
                    </m:sSup>
                  </m:oMath>
                </a14:m>
                <a:r>
                  <a:rPr lang="en-GB" sz="1600" dirty="0" smtClean="0"/>
                  <a:t> </a:t>
                </a:r>
                <a:r>
                  <a:rPr lang="en-GB" sz="1600" dirty="0"/>
                  <a:t>(Pyramid Histogram Of </a:t>
                </a:r>
                <a:r>
                  <a:rPr lang="en-GB" sz="1600" dirty="0" smtClean="0"/>
                  <a:t>Visual Words</a:t>
                </a:r>
                <a:r>
                  <a:rPr lang="en-GB" sz="1600" dirty="0"/>
                  <a:t>) features </a:t>
                </a:r>
                <a:r>
                  <a:rPr lang="en-GB" sz="1600" dirty="0" smtClean="0"/>
                  <a:t>used as </a:t>
                </a:r>
                <a:r>
                  <a:rPr lang="en-GB" sz="1600" dirty="0"/>
                  <a:t>visual </a:t>
                </a:r>
                <a:r>
                  <a:rPr lang="en-GB" sz="1600" dirty="0" smtClean="0"/>
                  <a:t>descriptors.</a:t>
                </a:r>
              </a:p>
              <a:p>
                <a:pPr marL="742950" lvl="1" indent="-285750" algn="just">
                  <a:buFont typeface="Wingdings" panose="05000000000000000000" pitchFamily="2" charset="2"/>
                  <a:buChar char="q"/>
                </a:pPr>
                <a:endParaRPr lang="en-GB" sz="1600" dirty="0"/>
              </a:p>
              <a:p>
                <a:pPr marL="742950" lvl="1" indent="-285750" algn="just">
                  <a:buFont typeface="Wingdings" panose="05000000000000000000" pitchFamily="2" charset="2"/>
                  <a:buChar char="q"/>
                </a:pPr>
                <a:r>
                  <a:rPr lang="en-GB" sz="1600" dirty="0" smtClean="0"/>
                  <a:t>Training partitions </a:t>
                </a:r>
                <a:r>
                  <a:rPr lang="en-GB" sz="1600" dirty="0"/>
                  <a:t>used both to obtain the visual vocabulary </a:t>
                </a:r>
                <a:r>
                  <a:rPr lang="en-GB" sz="1600" dirty="0" smtClean="0"/>
                  <a:t>and to </a:t>
                </a:r>
                <a:r>
                  <a:rPr lang="en-GB" sz="1600" dirty="0"/>
                  <a:t>learn the term-weighting schemes with </a:t>
                </a:r>
                <a:r>
                  <a:rPr lang="en-GB" sz="1600" dirty="0" smtClean="0"/>
                  <a:t>GP.</a:t>
                </a:r>
              </a:p>
              <a:p>
                <a:pPr marL="742950" lvl="1" indent="-285750" algn="just">
                  <a:buFont typeface="Wingdings" panose="05000000000000000000" pitchFamily="2" charset="2"/>
                  <a:buChar char="q"/>
                </a:pPr>
                <a:endParaRPr lang="en-GB" sz="1000" dirty="0" smtClean="0"/>
              </a:p>
              <a:p>
                <a:pPr marL="1200150" lvl="2" indent="-285750" algn="just">
                  <a:buFont typeface="Wingdings" panose="05000000000000000000" pitchFamily="2" charset="2"/>
                  <a:buChar char="§"/>
                </a:pPr>
                <a:r>
                  <a:rPr lang="en-GB" sz="1400" dirty="0"/>
                  <a:t>Learned the weighting schemes by using subsets of the training </a:t>
                </a:r>
                <a:r>
                  <a:rPr lang="en-GB" sz="1400" dirty="0" smtClean="0"/>
                  <a:t>sets</a:t>
                </a:r>
                <a:r>
                  <a:rPr lang="en-GB" sz="1400" dirty="0"/>
                  <a:t>.</a:t>
                </a:r>
                <a:endParaRPr lang="en-GB" sz="1400" dirty="0" smtClean="0"/>
              </a:p>
              <a:p>
                <a:pPr marL="742950" lvl="1" indent="-285750" algn="just">
                  <a:buFont typeface="Wingdings" panose="05000000000000000000" pitchFamily="2" charset="2"/>
                  <a:buChar char="q"/>
                </a:pPr>
                <a:endParaRPr lang="en-GB" sz="1600" dirty="0" smtClean="0"/>
              </a:p>
              <a:p>
                <a:pPr marL="742950" lvl="1" indent="-285750" algn="just">
                  <a:buFont typeface="Wingdings" panose="05000000000000000000" pitchFamily="2" charset="2"/>
                  <a:buChar char="q"/>
                </a:pPr>
                <a:r>
                  <a:rPr lang="en-GB" sz="1600" dirty="0" smtClean="0"/>
                  <a:t>Fitness goal: maximize the F1-measure </a:t>
                </a:r>
                <a:r>
                  <a:rPr lang="en-GB" sz="1600" dirty="0"/>
                  <a:t>under </a:t>
                </a:r>
                <a:r>
                  <a:rPr lang="en-GB" sz="1600" dirty="0" smtClean="0"/>
                  <a:t>5−</a:t>
                </a:r>
                <a:r>
                  <a:rPr lang="en-GB" sz="1600" dirty="0"/>
                  <a:t>fold cross </a:t>
                </a:r>
                <a:r>
                  <a:rPr lang="en-GB" sz="1600" dirty="0" smtClean="0"/>
                  <a:t>validation.</a:t>
                </a:r>
              </a:p>
              <a:p>
                <a:pPr marL="742950" lvl="1" indent="-285750" algn="just">
                  <a:buFont typeface="Wingdings" panose="05000000000000000000" pitchFamily="2" charset="2"/>
                  <a:buChar char="q"/>
                </a:pPr>
                <a:endParaRPr lang="en-GB" sz="1000" dirty="0" smtClean="0"/>
              </a:p>
              <a:p>
                <a:pPr marL="1200150" lvl="2" indent="-285750" algn="just">
                  <a:buFont typeface="Wingdings" panose="05000000000000000000" pitchFamily="2" charset="2"/>
                  <a:buChar char="§"/>
                </a:pPr>
                <a:r>
                  <a:rPr lang="en-GB" sz="1400" dirty="0" smtClean="0"/>
                  <a:t>Training </a:t>
                </a:r>
                <a:r>
                  <a:rPr lang="en-GB" sz="1400" dirty="0"/>
                  <a:t>and test images are represented with the </a:t>
                </a:r>
                <a:r>
                  <a:rPr lang="en-GB" sz="1400" dirty="0" smtClean="0"/>
                  <a:t>winner weighting schemes.</a:t>
                </a:r>
              </a:p>
              <a:p>
                <a:pPr marL="1200150" lvl="2" indent="-285750" algn="just">
                  <a:buFont typeface="Wingdings" panose="05000000000000000000" pitchFamily="2" charset="2"/>
                  <a:buChar char="§"/>
                </a:pPr>
                <a:endParaRPr lang="en-GB" sz="1000" dirty="0" smtClean="0"/>
              </a:p>
              <a:p>
                <a:pPr marL="742950" lvl="1" indent="-285750" algn="just">
                  <a:buFont typeface="Wingdings" panose="05000000000000000000" pitchFamily="2" charset="2"/>
                  <a:buChar char="q"/>
                </a:pPr>
                <a:r>
                  <a:rPr lang="en-GB" sz="1600" dirty="0" smtClean="0"/>
                  <a:t>Learning from training </a:t>
                </a:r>
                <a:r>
                  <a:rPr lang="en-GB" sz="1600" dirty="0"/>
                  <a:t>images and </a:t>
                </a:r>
                <a:r>
                  <a:rPr lang="en-GB" sz="1600" dirty="0" smtClean="0"/>
                  <a:t>performance </a:t>
                </a:r>
                <a:r>
                  <a:rPr lang="en-GB" sz="1600" dirty="0"/>
                  <a:t>of the model </a:t>
                </a:r>
                <a:r>
                  <a:rPr lang="en-GB" sz="1600" dirty="0" smtClean="0"/>
                  <a:t>evaluated </a:t>
                </a:r>
                <a:r>
                  <a:rPr lang="en-GB" sz="1600" dirty="0"/>
                  <a:t>in test </a:t>
                </a:r>
                <a:r>
                  <a:rPr lang="en-GB" sz="1600" dirty="0" smtClean="0"/>
                  <a:t>images</a:t>
                </a:r>
                <a:r>
                  <a:rPr lang="en-US" sz="1000" dirty="0" smtClean="0"/>
                  <a:t>.</a:t>
                </a:r>
              </a:p>
              <a:p>
                <a:pPr marL="742950" lvl="1" indent="-285750" algn="just">
                  <a:buFont typeface="Wingdings" panose="05000000000000000000" pitchFamily="2" charset="2"/>
                  <a:buChar char="q"/>
                </a:pPr>
                <a:r>
                  <a:rPr lang="en-GB" sz="1600" dirty="0" smtClean="0"/>
                  <a:t>Reported the average and standard </a:t>
                </a:r>
                <a:r>
                  <a:rPr lang="en-GB" sz="1600" dirty="0"/>
                  <a:t>deviation performance of 5 runs </a:t>
                </a:r>
                <a:r>
                  <a:rPr lang="en-GB" sz="1600" dirty="0" smtClean="0"/>
                  <a:t>of the GP.</a:t>
                </a:r>
              </a:p>
              <a:p>
                <a:pPr marL="742950" lvl="1" indent="-285750" algn="just">
                  <a:buFont typeface="Wingdings" panose="05000000000000000000" pitchFamily="2" charset="2"/>
                  <a:buChar char="q"/>
                </a:pPr>
                <a:endParaRPr lang="en-GB" sz="1600" dirty="0" smtClean="0"/>
              </a:p>
              <a:p>
                <a:pPr marL="742950" lvl="1" indent="-285750" algn="just">
                  <a:buFont typeface="Wingdings" panose="05000000000000000000" pitchFamily="2" charset="2"/>
                  <a:buChar char="q"/>
                </a:pPr>
                <a:r>
                  <a:rPr lang="en-GB" sz="1600" dirty="0" smtClean="0"/>
                  <a:t>Run </a:t>
                </a:r>
                <a:r>
                  <a:rPr lang="en-GB" sz="1600" dirty="0"/>
                  <a:t>in all cases for 50 generations with a population of 500 individuals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2</m:t>
                        </m:r>
                      </m:sup>
                    </m:sSup>
                  </m:oMath>
                </a14:m>
                <a:r>
                  <a:rPr lang="en-GB" sz="1600" dirty="0" smtClean="0"/>
                  <a:t>.</a:t>
                </a:r>
              </a:p>
              <a:p>
                <a:pPr marL="742950" lvl="1" indent="-285750" algn="just">
                  <a:buFont typeface="Wingdings" panose="05000000000000000000" pitchFamily="2" charset="2"/>
                  <a:buChar char="q"/>
                </a:pPr>
                <a:r>
                  <a:rPr lang="en-GB" sz="1600" dirty="0"/>
                  <a:t>Default values were used for the remainder of GP parameters: </a:t>
                </a:r>
                <a:endParaRPr lang="en-GB" sz="1600" dirty="0" smtClean="0"/>
              </a:p>
              <a:p>
                <a:pPr marL="742950" lvl="1" indent="-285750" algn="just">
                  <a:buFont typeface="Wingdings" panose="05000000000000000000" pitchFamily="2" charset="2"/>
                  <a:buChar char="q"/>
                </a:pPr>
                <a:endParaRPr lang="en-GB" sz="1000" dirty="0" smtClean="0"/>
              </a:p>
              <a:p>
                <a:pPr marL="1200150" lvl="2" indent="-285750" algn="just">
                  <a:buFont typeface="Wingdings" panose="05000000000000000000" pitchFamily="2" charset="2"/>
                  <a:buChar char="§"/>
                </a:pPr>
                <a:r>
                  <a:rPr lang="en-GB" sz="1400" dirty="0" smtClean="0"/>
                  <a:t>Generational selection </a:t>
                </a:r>
                <a:r>
                  <a:rPr lang="en-GB" sz="1400" dirty="0"/>
                  <a:t>mechanism with </a:t>
                </a:r>
                <a:r>
                  <a:rPr lang="en-GB" sz="1400" dirty="0" smtClean="0"/>
                  <a:t>elitism.</a:t>
                </a:r>
              </a:p>
              <a:p>
                <a:pPr marL="1200150" lvl="2" indent="-285750" algn="just">
                  <a:buFont typeface="Wingdings" panose="05000000000000000000" pitchFamily="2" charset="2"/>
                  <a:buChar char="§"/>
                </a:pPr>
                <a:r>
                  <a:rPr lang="en-GB" sz="1400" dirty="0" err="1" smtClean="0"/>
                  <a:t>Lexictour</a:t>
                </a:r>
                <a:r>
                  <a:rPr lang="en-GB" sz="1400" dirty="0" smtClean="0"/>
                  <a:t> </a:t>
                </a:r>
                <a:r>
                  <a:rPr lang="en-GB" sz="1400" dirty="0"/>
                  <a:t>parent </a:t>
                </a:r>
                <a:r>
                  <a:rPr lang="en-GB" sz="1400" dirty="0" smtClean="0"/>
                  <a:t>selection</a:t>
                </a:r>
                <a14:m>
                  <m:oMath xmlns:m="http://schemas.openxmlformats.org/officeDocument/2006/math">
                    <m:sSup>
                      <m:sSupPr>
                        <m:ctrlPr>
                          <a:rPr lang="en-GB" sz="1200" i="1">
                            <a:latin typeface="Cambria Math" panose="02040503050406030204" pitchFamily="18" charset="0"/>
                          </a:rPr>
                        </m:ctrlPr>
                      </m:sSupPr>
                      <m:e>
                        <m:r>
                          <a:rPr lang="en-GB" sz="1200" i="1">
                            <a:latin typeface="Cambria Math" panose="02040503050406030204" pitchFamily="18" charset="0"/>
                          </a:rPr>
                          <m:t> </m:t>
                        </m:r>
                      </m:e>
                      <m:sup>
                        <m:r>
                          <a:rPr lang="ca-ES" sz="1200" b="0" i="1" smtClean="0">
                            <a:latin typeface="Cambria Math" panose="02040503050406030204" pitchFamily="18" charset="0"/>
                          </a:rPr>
                          <m:t>3</m:t>
                        </m:r>
                      </m:sup>
                    </m:sSup>
                  </m:oMath>
                </a14:m>
                <a:r>
                  <a:rPr lang="en-GB" sz="1400" dirty="0" smtClean="0"/>
                  <a:t>.</a:t>
                </a:r>
              </a:p>
              <a:p>
                <a:pPr marL="1200150" lvl="2" indent="-285750" algn="just">
                  <a:buFont typeface="Wingdings" panose="05000000000000000000" pitchFamily="2" charset="2"/>
                  <a:buChar char="§"/>
                </a:pPr>
                <a:r>
                  <a:rPr lang="en-GB" sz="1400" dirty="0"/>
                  <a:t>C</a:t>
                </a:r>
                <a:r>
                  <a:rPr lang="en-GB" sz="1400" dirty="0" smtClean="0"/>
                  <a:t>rossover and mutation probabilities.</a:t>
                </a:r>
                <a:endParaRPr lang="en-GB" sz="1000"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323528" y="951700"/>
                <a:ext cx="8424936" cy="4924425"/>
              </a:xfrm>
              <a:prstGeom prst="rect">
                <a:avLst/>
              </a:prstGeom>
              <a:blipFill rotWithShape="0">
                <a:blip r:embed="rId8"/>
                <a:stretch>
                  <a:fillRect l="-434" t="-619" r="-434" b="-371"/>
                </a:stretch>
              </a:blipFill>
            </p:spPr>
            <p:txBody>
              <a:bodyPr/>
              <a:lstStyle/>
              <a:p>
                <a:r>
                  <a:rPr lang="en-GB">
                    <a:noFill/>
                  </a:rPr>
                  <a:t> </a:t>
                </a:r>
              </a:p>
            </p:txBody>
          </p:sp>
        </mc:Fallback>
      </mc:AlternateContent>
      <p:sp>
        <p:nvSpPr>
          <p:cNvPr id="15" name="CuadroTexto 14"/>
          <p:cNvSpPr txBox="1"/>
          <p:nvPr/>
        </p:nvSpPr>
        <p:spPr>
          <a:xfrm>
            <a:off x="72008" y="6237312"/>
            <a:ext cx="8892480" cy="553998"/>
          </a:xfrm>
          <a:prstGeom prst="rect">
            <a:avLst/>
          </a:prstGeom>
          <a:noFill/>
        </p:spPr>
        <p:txBody>
          <a:bodyPr wrap="square" rtlCol="0">
            <a:spAutoFit/>
          </a:bodyPr>
          <a:lstStyle/>
          <a:p>
            <a:r>
              <a:rPr lang="en-GB" sz="1000" dirty="0" smtClean="0"/>
              <a:t>[1] </a:t>
            </a:r>
            <a:r>
              <a:rPr lang="en-GB" sz="1000" dirty="0"/>
              <a:t>Bosch, A., </a:t>
            </a:r>
            <a:r>
              <a:rPr lang="en-GB" sz="1000" dirty="0" err="1"/>
              <a:t>Zisserman</a:t>
            </a:r>
            <a:r>
              <a:rPr lang="en-GB" sz="1000" dirty="0"/>
              <a:t>, A., and Munoz, X. (2007). Image </a:t>
            </a:r>
            <a:r>
              <a:rPr lang="en-GB" sz="1000" dirty="0" err="1"/>
              <a:t>classifcation</a:t>
            </a:r>
            <a:r>
              <a:rPr lang="en-GB" sz="1000" dirty="0"/>
              <a:t> using </a:t>
            </a:r>
            <a:r>
              <a:rPr lang="en-GB" sz="1000" dirty="0" smtClean="0"/>
              <a:t>random forests </a:t>
            </a:r>
            <a:r>
              <a:rPr lang="en-GB" sz="1000" dirty="0"/>
              <a:t>and ferns. In </a:t>
            </a:r>
            <a:r>
              <a:rPr lang="en-GB" sz="1000" dirty="0" smtClean="0"/>
              <a:t>ICCV.</a:t>
            </a:r>
          </a:p>
          <a:p>
            <a:r>
              <a:rPr lang="en-GB" sz="1000" dirty="0"/>
              <a:t>[2] </a:t>
            </a:r>
            <a:r>
              <a:rPr lang="en-GB" sz="1000" dirty="0" smtClean="0"/>
              <a:t>Langdon</a:t>
            </a:r>
            <a:r>
              <a:rPr lang="en-GB" sz="1000" dirty="0"/>
              <a:t>, W. B. and </a:t>
            </a:r>
            <a:r>
              <a:rPr lang="en-GB" sz="1000" dirty="0" err="1"/>
              <a:t>Poli</a:t>
            </a:r>
            <a:r>
              <a:rPr lang="en-GB" sz="1000" dirty="0"/>
              <a:t>, R. (2001). Foundations of Genetic Programming. Springer</a:t>
            </a:r>
            <a:r>
              <a:rPr lang="en-GB" sz="1000" dirty="0" smtClean="0"/>
              <a:t>.</a:t>
            </a:r>
          </a:p>
          <a:p>
            <a:r>
              <a:rPr lang="en-GB" sz="1000" dirty="0"/>
              <a:t>[3] Luke, S. and </a:t>
            </a:r>
            <a:r>
              <a:rPr lang="en-GB" sz="1000" dirty="0" err="1"/>
              <a:t>Panait</a:t>
            </a:r>
            <a:r>
              <a:rPr lang="en-GB" sz="1000" dirty="0"/>
              <a:t>, L. (2002). Lexicographic parsimony pressure. In Proceedings </a:t>
            </a:r>
            <a:r>
              <a:rPr lang="en-GB" sz="1000" dirty="0" smtClean="0"/>
              <a:t>of GECCO</a:t>
            </a:r>
            <a:r>
              <a:rPr lang="en-GB" sz="1000" dirty="0"/>
              <a:t>, pages 829–836</a:t>
            </a:r>
            <a:r>
              <a:rPr lang="en-GB" sz="1000" dirty="0" smtClean="0"/>
              <a:t>.</a:t>
            </a:r>
            <a:endParaRPr lang="en-GB" sz="1000" dirty="0"/>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26</a:t>
            </a:fld>
            <a:endParaRPr lang="es-ES"/>
          </a:p>
        </p:txBody>
      </p:sp>
    </p:spTree>
    <p:custDataLst>
      <p:tags r:id="rId1"/>
    </p:custDataLst>
    <p:extLst>
      <p:ext uri="{BB962C8B-B14F-4D97-AF65-F5344CB8AC3E}">
        <p14:creationId xmlns:p14="http://schemas.microsoft.com/office/powerpoint/2010/main" val="235202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8" end="1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9" end="1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Results</a:t>
            </a:r>
          </a:p>
        </p:txBody>
      </p:sp>
      <p:sp>
        <p:nvSpPr>
          <p:cNvPr id="12" name="CuadroTexto 11"/>
          <p:cNvSpPr txBox="1"/>
          <p:nvPr/>
        </p:nvSpPr>
        <p:spPr>
          <a:xfrm>
            <a:off x="323528" y="951700"/>
            <a:ext cx="8424936" cy="1292662"/>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Results </a:t>
            </a:r>
            <a:r>
              <a:rPr lang="en-GB" dirty="0"/>
              <a:t>obtained by the different weighting schemes (traditional, </a:t>
            </a:r>
            <a:r>
              <a:rPr lang="en-GB" dirty="0" smtClean="0"/>
              <a:t>alternative-supervised and </a:t>
            </a:r>
            <a:r>
              <a:rPr lang="en-GB" dirty="0"/>
              <a:t>learned) in all of the considered </a:t>
            </a:r>
            <a:r>
              <a:rPr lang="en-GB" dirty="0" smtClean="0"/>
              <a:t>datasets:</a:t>
            </a:r>
          </a:p>
          <a:p>
            <a:pPr marL="285750" indent="-285750" algn="just">
              <a:buFont typeface="Arial" panose="020B0604020202020204" pitchFamily="34" charset="0"/>
              <a:buChar char="•"/>
            </a:pPr>
            <a:endParaRPr lang="en-GB" sz="1000" dirty="0" smtClean="0"/>
          </a:p>
          <a:p>
            <a:pPr marL="742950" lvl="1" indent="-285750" algn="just">
              <a:buFont typeface="Wingdings" panose="05000000000000000000" pitchFamily="2" charset="2"/>
              <a:buChar char="q"/>
            </a:pPr>
            <a:r>
              <a:rPr lang="en-GB" sz="1600" dirty="0"/>
              <a:t>Average f1−measure performance in the </a:t>
            </a:r>
            <a:r>
              <a:rPr lang="en-GB" sz="1600" dirty="0" smtClean="0"/>
              <a:t>test partitions.</a:t>
            </a:r>
          </a:p>
          <a:p>
            <a:pPr marL="742950" lvl="1" indent="-285750" algn="just">
              <a:buFont typeface="Wingdings" panose="05000000000000000000" pitchFamily="2" charset="2"/>
              <a:buChar char="q"/>
            </a:pPr>
            <a:endParaRPr lang="en-US" sz="1600" dirty="0" smtClean="0"/>
          </a:p>
        </p:txBody>
      </p:sp>
      <p:pic>
        <p:nvPicPr>
          <p:cNvPr id="2" name="Imagen 1"/>
          <p:cNvPicPr>
            <a:picLocks noChangeAspect="1"/>
          </p:cNvPicPr>
          <p:nvPr/>
        </p:nvPicPr>
        <p:blipFill>
          <a:blip r:embed="rId6"/>
          <a:stretch>
            <a:fillRect/>
          </a:stretch>
        </p:blipFill>
        <p:spPr>
          <a:xfrm>
            <a:off x="-28575" y="2145630"/>
            <a:ext cx="9201150" cy="2686050"/>
          </a:xfrm>
          <a:prstGeom prst="rect">
            <a:avLst/>
          </a:prstGeom>
        </p:spPr>
      </p:pic>
      <p:pic>
        <p:nvPicPr>
          <p:cNvPr id="5" name="Imagen 4"/>
          <p:cNvPicPr>
            <a:picLocks noChangeAspect="1"/>
          </p:cNvPicPr>
          <p:nvPr/>
        </p:nvPicPr>
        <p:blipFill>
          <a:blip r:embed="rId7"/>
          <a:stretch>
            <a:fillRect/>
          </a:stretch>
        </p:blipFill>
        <p:spPr>
          <a:xfrm>
            <a:off x="1110851" y="5013176"/>
            <a:ext cx="6922298" cy="1354363"/>
          </a:xfrm>
          <a:prstGeom prst="rect">
            <a:avLst/>
          </a:prstGeom>
        </p:spPr>
      </p:pic>
      <p:sp>
        <p:nvSpPr>
          <p:cNvPr id="4" name="Marcador de número de diapositiva 3"/>
          <p:cNvSpPr>
            <a:spLocks noGrp="1"/>
          </p:cNvSpPr>
          <p:nvPr>
            <p:ph type="sldNum" sz="quarter" idx="12"/>
          </p:nvPr>
        </p:nvSpPr>
        <p:spPr/>
        <p:txBody>
          <a:bodyPr/>
          <a:lstStyle/>
          <a:p>
            <a:fld id="{28E7870A-D833-4620-871D-52D8AB644C76}" type="slidenum">
              <a:rPr lang="es-ES" smtClean="0"/>
              <a:pPr/>
              <a:t>27</a:t>
            </a:fld>
            <a:endParaRPr lang="es-ES"/>
          </a:p>
        </p:txBody>
      </p:sp>
      <p:sp>
        <p:nvSpPr>
          <p:cNvPr id="6" name="Rectángulo 5"/>
          <p:cNvSpPr/>
          <p:nvPr/>
        </p:nvSpPr>
        <p:spPr>
          <a:xfrm>
            <a:off x="8033149" y="2206262"/>
            <a:ext cx="1110851" cy="258731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63208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a:effectLst>
                  <a:outerShdw blurRad="38100" dist="38100" dir="2700000" algn="tl">
                    <a:srgbClr val="000000">
                      <a:alpha val="43137"/>
                    </a:srgbClr>
                  </a:outerShdw>
                </a:effectLst>
              </a:rPr>
              <a:t>Results</a:t>
            </a:r>
            <a:endParaRPr lang="en-GB" sz="2800" b="1" dirty="0" smtClean="0">
              <a:effectLst>
                <a:outerShdw blurRad="38100" dist="38100" dir="2700000" algn="tl">
                  <a:srgbClr val="000000">
                    <a:alpha val="43137"/>
                  </a:srgbClr>
                </a:outerShdw>
              </a:effectLst>
            </a:endParaRPr>
          </a:p>
        </p:txBody>
      </p:sp>
      <p:sp>
        <p:nvSpPr>
          <p:cNvPr id="12" name="CuadroTexto 11"/>
          <p:cNvSpPr txBox="1"/>
          <p:nvPr/>
        </p:nvSpPr>
        <p:spPr>
          <a:xfrm>
            <a:off x="323528" y="951700"/>
            <a:ext cx="8424936"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Range </a:t>
            </a:r>
            <a:r>
              <a:rPr lang="en-GB" dirty="0"/>
              <a:t>of improvement of </a:t>
            </a:r>
            <a:r>
              <a:rPr lang="en-GB" dirty="0" smtClean="0"/>
              <a:t>the proposed method </a:t>
            </a:r>
            <a:r>
              <a:rPr lang="en-GB" dirty="0"/>
              <a:t>over the best traditional/alternative </a:t>
            </a:r>
            <a:r>
              <a:rPr lang="en-GB" dirty="0" smtClean="0"/>
              <a:t>weighting scheme </a:t>
            </a:r>
            <a:r>
              <a:rPr lang="en-GB" dirty="0"/>
              <a:t>per dataset in terms of absolute and relative differences</a:t>
            </a:r>
            <a:r>
              <a:rPr lang="en-GB" dirty="0" smtClean="0"/>
              <a:t>.</a:t>
            </a:r>
          </a:p>
          <a:p>
            <a:pPr marL="285750" indent="-285750" algn="just">
              <a:buFont typeface="Arial" panose="020B0604020202020204" pitchFamily="34" charset="0"/>
              <a:buChar char="•"/>
            </a:pPr>
            <a:endParaRPr lang="en-GB" dirty="0" smtClean="0"/>
          </a:p>
        </p:txBody>
      </p:sp>
      <p:pic>
        <p:nvPicPr>
          <p:cNvPr id="4" name="Imagen 3"/>
          <p:cNvPicPr>
            <a:picLocks noChangeAspect="1"/>
          </p:cNvPicPr>
          <p:nvPr/>
        </p:nvPicPr>
        <p:blipFill>
          <a:blip r:embed="rId6"/>
          <a:stretch>
            <a:fillRect/>
          </a:stretch>
        </p:blipFill>
        <p:spPr>
          <a:xfrm>
            <a:off x="4645831" y="3995435"/>
            <a:ext cx="4424991" cy="2249005"/>
          </a:xfrm>
          <a:prstGeom prst="rect">
            <a:avLst/>
          </a:prstGeom>
        </p:spPr>
      </p:pic>
      <p:pic>
        <p:nvPicPr>
          <p:cNvPr id="15" name="Imagen 14"/>
          <p:cNvPicPr>
            <a:picLocks noChangeAspect="1"/>
          </p:cNvPicPr>
          <p:nvPr/>
        </p:nvPicPr>
        <p:blipFill>
          <a:blip r:embed="rId7"/>
          <a:stretch>
            <a:fillRect/>
          </a:stretch>
        </p:blipFill>
        <p:spPr>
          <a:xfrm>
            <a:off x="77609" y="2432566"/>
            <a:ext cx="4340413" cy="2920870"/>
          </a:xfrm>
          <a:prstGeom prst="rect">
            <a:avLst/>
          </a:prstGeom>
        </p:spPr>
      </p:pic>
      <p:sp>
        <p:nvSpPr>
          <p:cNvPr id="6" name="CuadroTexto 5"/>
          <p:cNvSpPr txBox="1"/>
          <p:nvPr/>
        </p:nvSpPr>
        <p:spPr>
          <a:xfrm>
            <a:off x="409093" y="1909346"/>
            <a:ext cx="4032563" cy="523220"/>
          </a:xfrm>
          <a:prstGeom prst="rect">
            <a:avLst/>
          </a:prstGeom>
          <a:noFill/>
        </p:spPr>
        <p:txBody>
          <a:bodyPr wrap="square" rtlCol="0">
            <a:spAutoFit/>
          </a:bodyPr>
          <a:lstStyle/>
          <a:p>
            <a:pPr algn="ctr"/>
            <a:r>
              <a:rPr lang="en-GB" sz="1400" dirty="0"/>
              <a:t>Frequency of appearance of terminals into the solutions found by the GP</a:t>
            </a:r>
            <a:r>
              <a:rPr lang="en-GB" sz="1400" dirty="0" smtClean="0"/>
              <a:t>.</a:t>
            </a:r>
            <a:endParaRPr lang="en-US" sz="1400" dirty="0"/>
          </a:p>
        </p:txBody>
      </p:sp>
      <p:sp>
        <p:nvSpPr>
          <p:cNvPr id="16" name="CuadroTexto 15"/>
          <p:cNvSpPr txBox="1"/>
          <p:nvPr/>
        </p:nvSpPr>
        <p:spPr>
          <a:xfrm>
            <a:off x="4597711" y="3194392"/>
            <a:ext cx="4420856" cy="738664"/>
          </a:xfrm>
          <a:prstGeom prst="rect">
            <a:avLst/>
          </a:prstGeom>
          <a:noFill/>
        </p:spPr>
        <p:txBody>
          <a:bodyPr wrap="square" rtlCol="0">
            <a:spAutoFit/>
          </a:bodyPr>
          <a:lstStyle/>
          <a:p>
            <a:pPr algn="ctr"/>
            <a:r>
              <a:rPr lang="en-GB" sz="1400" dirty="0"/>
              <a:t>Absolute </a:t>
            </a:r>
            <a:r>
              <a:rPr lang="en-GB" sz="1400" dirty="0" smtClean="0"/>
              <a:t>and </a:t>
            </a:r>
            <a:r>
              <a:rPr lang="en-GB" sz="1400" dirty="0"/>
              <a:t>relative </a:t>
            </a:r>
            <a:r>
              <a:rPr lang="en-GB" sz="1400" dirty="0" smtClean="0"/>
              <a:t>improvements </a:t>
            </a:r>
            <a:r>
              <a:rPr lang="en-GB" sz="1400" dirty="0"/>
              <a:t>for the different datasets, taking as reference the best traditional/alternative weighting scheme for each </a:t>
            </a:r>
            <a:r>
              <a:rPr lang="en-GB" sz="1400" dirty="0" smtClean="0"/>
              <a:t>dataset.</a:t>
            </a:r>
            <a:endParaRPr lang="en-US" sz="1400" dirty="0"/>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28</a:t>
            </a:fld>
            <a:endParaRPr lang="es-ES"/>
          </a:p>
        </p:txBody>
      </p:sp>
      <p:sp>
        <p:nvSpPr>
          <p:cNvPr id="5" name="CuadroTexto 4"/>
          <p:cNvSpPr txBox="1"/>
          <p:nvPr/>
        </p:nvSpPr>
        <p:spPr>
          <a:xfrm>
            <a:off x="6559690" y="6219825"/>
            <a:ext cx="648072" cy="230832"/>
          </a:xfrm>
          <a:prstGeom prst="rect">
            <a:avLst/>
          </a:prstGeom>
          <a:noFill/>
        </p:spPr>
        <p:txBody>
          <a:bodyPr wrap="square" rtlCol="0">
            <a:spAutoFit/>
          </a:bodyPr>
          <a:lstStyle/>
          <a:p>
            <a:r>
              <a:rPr lang="en-GB" sz="900" dirty="0" smtClean="0"/>
              <a:t>Dataset</a:t>
            </a:r>
            <a:endParaRPr lang="en-GB" sz="900" dirty="0"/>
          </a:p>
        </p:txBody>
      </p:sp>
      <p:sp>
        <p:nvSpPr>
          <p:cNvPr id="17" name="CuadroTexto 16"/>
          <p:cNvSpPr txBox="1"/>
          <p:nvPr/>
        </p:nvSpPr>
        <p:spPr>
          <a:xfrm rot="16200000">
            <a:off x="4219079" y="5004521"/>
            <a:ext cx="648072" cy="230832"/>
          </a:xfrm>
          <a:prstGeom prst="rect">
            <a:avLst/>
          </a:prstGeom>
          <a:noFill/>
        </p:spPr>
        <p:txBody>
          <a:bodyPr wrap="square" rtlCol="0">
            <a:spAutoFit/>
          </a:bodyPr>
          <a:lstStyle/>
          <a:p>
            <a:r>
              <a:rPr lang="en-GB" sz="900" dirty="0" smtClean="0"/>
              <a:t>Scores</a:t>
            </a:r>
            <a:endParaRPr lang="en-GB" sz="900" dirty="0"/>
          </a:p>
        </p:txBody>
      </p:sp>
    </p:spTree>
    <p:custDataLst>
      <p:tags r:id="rId1"/>
    </p:custDataLst>
    <p:extLst>
      <p:ext uri="{BB962C8B-B14F-4D97-AF65-F5344CB8AC3E}">
        <p14:creationId xmlns:p14="http://schemas.microsoft.com/office/powerpoint/2010/main" val="3449406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GP for learning TWS</a:t>
            </a:r>
          </a:p>
        </p:txBody>
      </p:sp>
      <p:sp>
        <p:nvSpPr>
          <p:cNvPr id="19" name="CuadroTexto 18"/>
          <p:cNvSpPr txBox="1"/>
          <p:nvPr/>
        </p:nvSpPr>
        <p:spPr>
          <a:xfrm>
            <a:off x="3285862" y="959099"/>
            <a:ext cx="2601593" cy="338554"/>
          </a:xfrm>
          <a:prstGeom prst="rect">
            <a:avLst/>
          </a:prstGeom>
          <a:noFill/>
        </p:spPr>
        <p:txBody>
          <a:bodyPr wrap="square" rtlCol="0">
            <a:spAutoFit/>
          </a:bodyPr>
          <a:lstStyle/>
          <a:p>
            <a:pPr algn="ctr"/>
            <a:r>
              <a:rPr lang="en-US" sz="1600" dirty="0" smtClean="0"/>
              <a:t>Terminal set Representation</a:t>
            </a:r>
            <a:endParaRPr lang="en-US" sz="1600" dirty="0"/>
          </a:p>
        </p:txBody>
      </p:sp>
      <p:pic>
        <p:nvPicPr>
          <p:cNvPr id="2" name="Imagen 1"/>
          <p:cNvPicPr>
            <a:picLocks noChangeAspect="1"/>
          </p:cNvPicPr>
          <p:nvPr/>
        </p:nvPicPr>
        <p:blipFill>
          <a:blip r:embed="rId6"/>
          <a:stretch>
            <a:fillRect/>
          </a:stretch>
        </p:blipFill>
        <p:spPr>
          <a:xfrm>
            <a:off x="986209" y="1362860"/>
            <a:ext cx="7200900" cy="4991100"/>
          </a:xfrm>
          <a:prstGeom prst="rect">
            <a:avLst/>
          </a:prstGeom>
        </p:spPr>
      </p:pic>
      <p:sp>
        <p:nvSpPr>
          <p:cNvPr id="4" name="Marcador de número de diapositiva 3"/>
          <p:cNvSpPr>
            <a:spLocks noGrp="1"/>
          </p:cNvSpPr>
          <p:nvPr>
            <p:ph type="sldNum" sz="quarter" idx="12"/>
          </p:nvPr>
        </p:nvSpPr>
        <p:spPr/>
        <p:txBody>
          <a:bodyPr/>
          <a:lstStyle/>
          <a:p>
            <a:fld id="{28E7870A-D833-4620-871D-52D8AB644C76}" type="slidenum">
              <a:rPr lang="es-ES" smtClean="0"/>
              <a:pPr/>
              <a:t>29</a:t>
            </a:fld>
            <a:endParaRPr lang="es-ES"/>
          </a:p>
        </p:txBody>
      </p:sp>
      <p:sp>
        <p:nvSpPr>
          <p:cNvPr id="5" name="Rectángulo 4"/>
          <p:cNvSpPr/>
          <p:nvPr/>
        </p:nvSpPr>
        <p:spPr>
          <a:xfrm>
            <a:off x="1058122" y="2435402"/>
            <a:ext cx="7071493" cy="38906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ángulo 14"/>
          <p:cNvSpPr/>
          <p:nvPr/>
        </p:nvSpPr>
        <p:spPr>
          <a:xfrm>
            <a:off x="1058122" y="6107810"/>
            <a:ext cx="7071493" cy="23163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28849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sp>
        <p:nvSpPr>
          <p:cNvPr id="2" name="CuadroTexto 1"/>
          <p:cNvSpPr txBox="1"/>
          <p:nvPr/>
        </p:nvSpPr>
        <p:spPr>
          <a:xfrm>
            <a:off x="5148064" y="188640"/>
            <a:ext cx="3456384"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Motivation</a:t>
            </a:r>
            <a:endParaRPr lang="en-GB" sz="2800" b="1" dirty="0">
              <a:effectLst>
                <a:outerShdw blurRad="38100" dist="38100" dir="2700000" algn="tl">
                  <a:srgbClr val="000000">
                    <a:alpha val="43137"/>
                  </a:srgbClr>
                </a:outerShdw>
              </a:effectLst>
            </a:endParaRPr>
          </a:p>
        </p:txBody>
      </p:sp>
      <p:sp>
        <p:nvSpPr>
          <p:cNvPr id="8" name="CuadroTexto 7"/>
          <p:cNvSpPr txBox="1"/>
          <p:nvPr/>
        </p:nvSpPr>
        <p:spPr>
          <a:xfrm>
            <a:off x="683568" y="1125905"/>
            <a:ext cx="7920880" cy="769441"/>
          </a:xfrm>
          <a:prstGeom prst="rect">
            <a:avLst/>
          </a:prstGeom>
          <a:noFill/>
        </p:spPr>
        <p:txBody>
          <a:bodyPr wrap="square" rtlCol="0">
            <a:spAutoFit/>
          </a:bodyPr>
          <a:lstStyle/>
          <a:p>
            <a:pPr algn="ctr"/>
            <a:r>
              <a:rPr lang="en-GB" sz="2200" dirty="0" smtClean="0"/>
              <a:t>Abstraction to human behavioural cues </a:t>
            </a:r>
          </a:p>
          <a:p>
            <a:pPr algn="ctr"/>
            <a:r>
              <a:rPr lang="en-GB" sz="2200" dirty="0" smtClean="0"/>
              <a:t>from multimodal data description.</a:t>
            </a:r>
          </a:p>
        </p:txBody>
      </p:sp>
      <p:pic>
        <p:nvPicPr>
          <p:cNvPr id="11" name="Imagen 10"/>
          <p:cNvPicPr>
            <a:picLocks noChangeAspect="1"/>
          </p:cNvPicPr>
          <p:nvPr/>
        </p:nvPicPr>
        <p:blipFill>
          <a:blip r:embed="rId6"/>
          <a:stretch>
            <a:fillRect/>
          </a:stretch>
        </p:blipFill>
        <p:spPr>
          <a:xfrm>
            <a:off x="1038225" y="2183110"/>
            <a:ext cx="7067550" cy="2686050"/>
          </a:xfrm>
          <a:prstGeom prst="rect">
            <a:avLst/>
          </a:prstGeom>
        </p:spPr>
      </p:pic>
      <p:sp>
        <p:nvSpPr>
          <p:cNvPr id="7" name="CuadroTexto 6"/>
          <p:cNvSpPr txBox="1"/>
          <p:nvPr/>
        </p:nvSpPr>
        <p:spPr>
          <a:xfrm>
            <a:off x="611560" y="5229200"/>
            <a:ext cx="7494215" cy="830997"/>
          </a:xfrm>
          <a:prstGeom prst="rect">
            <a:avLst/>
          </a:prstGeom>
          <a:noFill/>
        </p:spPr>
        <p:txBody>
          <a:bodyPr wrap="square" rtlCol="0">
            <a:spAutoFit/>
          </a:bodyPr>
          <a:lstStyle/>
          <a:p>
            <a:pPr marL="1695450" indent="-1695450"/>
            <a:r>
              <a:rPr lang="en-GB" sz="2200" u="sng" dirty="0" smtClean="0"/>
              <a:t>Hypothesis</a:t>
            </a:r>
            <a:r>
              <a:rPr lang="en-GB" sz="2200" b="1" dirty="0" smtClean="0"/>
              <a:t>:</a:t>
            </a:r>
            <a:r>
              <a:rPr lang="en-GB" sz="2200" dirty="0" smtClean="0"/>
              <a:t>  </a:t>
            </a:r>
            <a:r>
              <a:rPr lang="en-GB" sz="2400" dirty="0" smtClean="0"/>
              <a:t>	</a:t>
            </a:r>
            <a:r>
              <a:rPr lang="en-GB" sz="2200" dirty="0" smtClean="0"/>
              <a:t>Language is misconstrued </a:t>
            </a:r>
            <a:r>
              <a:rPr lang="en-GB" sz="2200" dirty="0"/>
              <a:t>if it is not seen as a unity of </a:t>
            </a:r>
            <a:r>
              <a:rPr lang="en-GB" sz="2200" dirty="0" smtClean="0"/>
              <a:t>speech and gesture.</a:t>
            </a:r>
          </a:p>
        </p:txBody>
      </p:sp>
      <p:sp>
        <p:nvSpPr>
          <p:cNvPr id="9" name="Rectángulo 8"/>
          <p:cNvSpPr/>
          <p:nvPr/>
        </p:nvSpPr>
        <p:spPr>
          <a:xfrm>
            <a:off x="251520" y="6495147"/>
            <a:ext cx="6537367" cy="246221"/>
          </a:xfrm>
          <a:prstGeom prst="rect">
            <a:avLst/>
          </a:prstGeom>
        </p:spPr>
        <p:txBody>
          <a:bodyPr wrap="none">
            <a:spAutoFit/>
          </a:bodyPr>
          <a:lstStyle/>
          <a:p>
            <a:r>
              <a:rPr lang="en-US" sz="1000" dirty="0">
                <a:latin typeface="NimbusRomNo9L-Regu"/>
              </a:rPr>
              <a:t>D. </a:t>
            </a:r>
            <a:r>
              <a:rPr lang="en-US" sz="1000" dirty="0" smtClean="0">
                <a:latin typeface="NimbusRomNo9L-Regu"/>
              </a:rPr>
              <a:t>McNeill (2012). How </a:t>
            </a:r>
            <a:r>
              <a:rPr lang="en-US" sz="1000" dirty="0">
                <a:latin typeface="NimbusRomNo9L-Regu"/>
              </a:rPr>
              <a:t>Language Began: Gesture and Speech in Human </a:t>
            </a:r>
            <a:r>
              <a:rPr lang="en-US" sz="1000" dirty="0" smtClean="0">
                <a:latin typeface="NimbusRomNo9L-Regu"/>
              </a:rPr>
              <a:t>Evolution. </a:t>
            </a:r>
            <a:r>
              <a:rPr lang="ca-ES" sz="1000" dirty="0" err="1">
                <a:latin typeface="NimbusRomNo9L-Regu"/>
              </a:rPr>
              <a:t>Cambridge</a:t>
            </a:r>
            <a:r>
              <a:rPr lang="ca-ES" sz="1000" dirty="0">
                <a:latin typeface="NimbusRomNo9L-Regu"/>
              </a:rPr>
              <a:t> University </a:t>
            </a:r>
            <a:r>
              <a:rPr lang="ca-ES" sz="1000" dirty="0" err="1" smtClean="0">
                <a:latin typeface="NimbusRomNo9L-Regu"/>
              </a:rPr>
              <a:t>Press</a:t>
            </a:r>
            <a:r>
              <a:rPr lang="ca-ES" sz="1000" dirty="0" smtClean="0">
                <a:latin typeface="NimbusRomNo9L-Regu"/>
              </a:rPr>
              <a:t>.</a:t>
            </a:r>
            <a:endParaRPr lang="en-GB" sz="1000" dirty="0">
              <a:latin typeface="NimbusRomNo9L-Regu"/>
            </a:endParaRPr>
          </a:p>
        </p:txBody>
      </p:sp>
      <p:sp>
        <p:nvSpPr>
          <p:cNvPr id="3" name="Marcador de número de diapositiva 2"/>
          <p:cNvSpPr>
            <a:spLocks noGrp="1"/>
          </p:cNvSpPr>
          <p:nvPr>
            <p:ph type="sldNum" sz="quarter" idx="12"/>
          </p:nvPr>
        </p:nvSpPr>
        <p:spPr/>
        <p:txBody>
          <a:bodyPr/>
          <a:lstStyle/>
          <a:p>
            <a:fld id="{28E7870A-D833-4620-871D-52D8AB644C76}" type="slidenum">
              <a:rPr lang="es-ES" smtClean="0"/>
              <a:pPr/>
              <a:t>3</a:t>
            </a:fld>
            <a:endParaRPr lang="es-ES"/>
          </a:p>
        </p:txBody>
      </p:sp>
    </p:spTree>
    <p:custDataLst>
      <p:tags r:id="rId1"/>
    </p:custDataLst>
    <p:extLst>
      <p:ext uri="{BB962C8B-B14F-4D97-AF65-F5344CB8AC3E}">
        <p14:creationId xmlns:p14="http://schemas.microsoft.com/office/powerpoint/2010/main" val="277171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2458649635"/>
              </p:ext>
            </p:extLst>
          </p:nvPr>
        </p:nvGraphicFramePr>
        <p:xfrm>
          <a:off x="-2324" y="2204864"/>
          <a:ext cx="9146323" cy="2805844"/>
        </p:xfrm>
        <a:graphic>
          <a:graphicData uri="http://schemas.openxmlformats.org/presentationml/2006/ole">
            <mc:AlternateContent xmlns:mc="http://schemas.openxmlformats.org/markup-compatibility/2006">
              <mc:Choice xmlns:v="urn:schemas-microsoft-com:vml" Requires="v">
                <p:oleObj spid="_x0000_s2213" r:id="rId6" imgW="3187080" imgH="977760" progId="">
                  <p:embed/>
                </p:oleObj>
              </mc:Choice>
              <mc:Fallback>
                <p:oleObj r:id="rId6" imgW="3187080" imgH="977760" progId="">
                  <p:embed/>
                  <p:pic>
                    <p:nvPicPr>
                      <p:cNvPr id="0" name=""/>
                      <p:cNvPicPr/>
                      <p:nvPr/>
                    </p:nvPicPr>
                    <p:blipFill>
                      <a:blip r:embed="rId7"/>
                      <a:stretch>
                        <a:fillRect/>
                      </a:stretch>
                    </p:blipFill>
                    <p:spPr>
                      <a:xfrm>
                        <a:off x="-2324" y="2204864"/>
                        <a:ext cx="9146323" cy="2805844"/>
                      </a:xfrm>
                      <a:prstGeom prst="rect">
                        <a:avLst/>
                      </a:prstGeom>
                    </p:spPr>
                  </p:pic>
                </p:oleObj>
              </mc:Fallback>
            </mc:AlternateContent>
          </a:graphicData>
        </a:graphic>
      </p:graphicFrame>
      <p:sp>
        <p:nvSpPr>
          <p:cNvPr id="9" name="CuadroTexto 8"/>
          <p:cNvSpPr txBox="1"/>
          <p:nvPr/>
        </p:nvSpPr>
        <p:spPr>
          <a:xfrm>
            <a:off x="214353" y="2822956"/>
            <a:ext cx="8712967" cy="1569660"/>
          </a:xfrm>
          <a:prstGeom prst="rect">
            <a:avLst/>
          </a:prstGeom>
          <a:noFill/>
        </p:spPr>
        <p:txBody>
          <a:bodyPr wrap="square" rtlCol="0">
            <a:spAutoFit/>
          </a:bodyPr>
          <a:lstStyle/>
          <a:p>
            <a:pPr algn="ctr"/>
            <a:r>
              <a:rPr lang="en-GB" sz="4800" b="1" dirty="0" smtClean="0">
                <a:solidFill>
                  <a:schemeClr val="bg1"/>
                </a:solidFill>
                <a:effectLst>
                  <a:outerShdw blurRad="38100" dist="38100" dir="2700000" algn="tl">
                    <a:srgbClr val="000000">
                      <a:alpha val="43137"/>
                    </a:srgbClr>
                  </a:outerShdw>
                </a:effectLst>
              </a:rPr>
              <a:t>Learning </a:t>
            </a:r>
            <a:r>
              <a:rPr lang="en-GB" sz="4800" b="1" dirty="0" err="1" smtClean="0">
                <a:solidFill>
                  <a:schemeClr val="bg1"/>
                </a:solidFill>
                <a:effectLst>
                  <a:outerShdw blurRad="38100" dist="38100" dir="2700000" algn="tl">
                    <a:srgbClr val="000000">
                      <a:alpha val="43137"/>
                    </a:srgbClr>
                  </a:outerShdw>
                </a:effectLst>
              </a:rPr>
              <a:t>Spatio</a:t>
            </a:r>
            <a:r>
              <a:rPr lang="en-GB" sz="4800" b="1" dirty="0" smtClean="0">
                <a:solidFill>
                  <a:schemeClr val="bg1"/>
                </a:solidFill>
                <a:effectLst>
                  <a:outerShdw blurRad="38100" dist="38100" dir="2700000" algn="tl">
                    <a:srgbClr val="000000">
                      <a:alpha val="43137"/>
                    </a:srgbClr>
                  </a:outerShdw>
                </a:effectLst>
              </a:rPr>
              <a:t>-temporal </a:t>
            </a:r>
          </a:p>
          <a:p>
            <a:pPr algn="ctr"/>
            <a:r>
              <a:rPr lang="en-GB" sz="4800" b="1" dirty="0" smtClean="0">
                <a:solidFill>
                  <a:schemeClr val="bg1"/>
                </a:solidFill>
                <a:effectLst>
                  <a:outerShdw blurRad="38100" dist="38100" dir="2700000" algn="tl">
                    <a:srgbClr val="000000">
                      <a:alpha val="43137"/>
                    </a:srgbClr>
                  </a:outerShdw>
                </a:effectLst>
              </a:rPr>
              <a:t>Representations</a:t>
            </a:r>
            <a:endParaRPr lang="en-GB" sz="4800" b="1" dirty="0">
              <a:solidFill>
                <a:schemeClr val="bg1"/>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30</a:t>
            </a:fld>
            <a:endParaRPr lang="es-ES"/>
          </a:p>
        </p:txBody>
      </p:sp>
    </p:spTree>
    <p:extLst>
      <p:ext uri="{BB962C8B-B14F-4D97-AF65-F5344CB8AC3E}">
        <p14:creationId xmlns:p14="http://schemas.microsoft.com/office/powerpoint/2010/main" val="681686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3" name="CuadroTexto 2"/>
          <p:cNvSpPr txBox="1"/>
          <p:nvPr/>
        </p:nvSpPr>
        <p:spPr>
          <a:xfrm>
            <a:off x="125725" y="6259378"/>
            <a:ext cx="8911062" cy="553998"/>
          </a:xfrm>
          <a:prstGeom prst="rect">
            <a:avLst/>
          </a:prstGeom>
          <a:noFill/>
        </p:spPr>
        <p:txBody>
          <a:bodyPr wrap="square" rtlCol="0">
            <a:spAutoFit/>
          </a:bodyPr>
          <a:lstStyle/>
          <a:p>
            <a:r>
              <a:rPr lang="en-GB" sz="1000" dirty="0" smtClean="0"/>
              <a:t>[1] </a:t>
            </a:r>
            <a:r>
              <a:rPr lang="en-GB" sz="1000" dirty="0" err="1"/>
              <a:t>Tirilly</a:t>
            </a:r>
            <a:r>
              <a:rPr lang="en-GB" sz="1000" dirty="0"/>
              <a:t>, P., </a:t>
            </a:r>
            <a:r>
              <a:rPr lang="en-GB" sz="1000" dirty="0" err="1"/>
              <a:t>Claveau</a:t>
            </a:r>
            <a:r>
              <a:rPr lang="en-GB" sz="1000" dirty="0"/>
              <a:t>, V., and </a:t>
            </a:r>
            <a:r>
              <a:rPr lang="en-GB" sz="1000" dirty="0" err="1"/>
              <a:t>Gros</a:t>
            </a:r>
            <a:r>
              <a:rPr lang="en-GB" sz="1000" dirty="0"/>
              <a:t>, P. (2009). A review of </a:t>
            </a:r>
            <a:r>
              <a:rPr lang="en-GB" sz="1000" dirty="0" err="1"/>
              <a:t>weigthing</a:t>
            </a:r>
            <a:r>
              <a:rPr lang="en-GB" sz="1000" dirty="0"/>
              <a:t> schemes for bag of visual words image retrieval. Technical report, IRISA</a:t>
            </a:r>
            <a:r>
              <a:rPr lang="en-GB" sz="1000" dirty="0" smtClean="0"/>
              <a:t>.</a:t>
            </a:r>
          </a:p>
          <a:p>
            <a:r>
              <a:rPr lang="fr-FR" sz="1000" dirty="0"/>
              <a:t>[2] </a:t>
            </a:r>
            <a:r>
              <a:rPr lang="en-GB" sz="1000" dirty="0"/>
              <a:t>HD. Yang, S. L. (2007). Reconstruction of 3d human body pose from stereo image sequences based on top-down learning. Pattern Recognition, 40(11):3120–3131.</a:t>
            </a:r>
          </a:p>
          <a:p>
            <a:r>
              <a:rPr lang="en-US" sz="1000" dirty="0"/>
              <a:t>[3] </a:t>
            </a:r>
            <a:r>
              <a:rPr lang="en-US" sz="1000" dirty="0" err="1"/>
              <a:t>Shotton</a:t>
            </a:r>
            <a:r>
              <a:rPr lang="en-US" sz="1000" dirty="0"/>
              <a:t>, J</a:t>
            </a:r>
            <a:r>
              <a:rPr lang="en-US" sz="1000" dirty="0" smtClean="0"/>
              <a:t>. et al</a:t>
            </a:r>
            <a:r>
              <a:rPr lang="en-GB" sz="1000" dirty="0" smtClean="0"/>
              <a:t>. </a:t>
            </a:r>
            <a:r>
              <a:rPr lang="en-GB" sz="1000" dirty="0"/>
              <a:t>(2011). Real-time human pose recognition in parts from single depth </a:t>
            </a:r>
            <a:r>
              <a:rPr lang="fr-FR" sz="1000" dirty="0"/>
              <a:t>images. In CVPR, pages 1297–1304</a:t>
            </a:r>
            <a:r>
              <a:rPr lang="fr-FR" sz="1000" dirty="0" smtClean="0"/>
              <a:t>.</a:t>
            </a:r>
            <a:endParaRPr lang="en-GB" sz="1000" dirty="0"/>
          </a:p>
        </p:txBody>
      </p:sp>
      <p:sp>
        <p:nvSpPr>
          <p:cNvPr id="11" name="CuadroTexto 10"/>
          <p:cNvSpPr txBox="1"/>
          <p:nvPr/>
        </p:nvSpPr>
        <p:spPr>
          <a:xfrm>
            <a:off x="4615542" y="188640"/>
            <a:ext cx="4445913"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Multimodal representations</a:t>
            </a:r>
          </a:p>
        </p:txBody>
      </p:sp>
      <mc:AlternateContent xmlns:mc="http://schemas.openxmlformats.org/markup-compatibility/2006" xmlns:a14="http://schemas.microsoft.com/office/drawing/2010/main">
        <mc:Choice Requires="a14">
          <p:sp>
            <p:nvSpPr>
              <p:cNvPr id="12" name="CuadroTexto 11"/>
              <p:cNvSpPr txBox="1"/>
              <p:nvPr/>
            </p:nvSpPr>
            <p:spPr>
              <a:xfrm>
                <a:off x="323528" y="1412776"/>
                <a:ext cx="8424936" cy="3970318"/>
              </a:xfrm>
              <a:prstGeom prst="rect">
                <a:avLst/>
              </a:prstGeom>
              <a:noFill/>
            </p:spPr>
            <p:txBody>
              <a:bodyPr wrap="square" rtlCol="0">
                <a:spAutoFit/>
              </a:bodyPr>
              <a:lstStyle/>
              <a:p>
                <a:pPr marL="285750" indent="-285750" algn="just">
                  <a:buFont typeface="Arial" panose="020B0604020202020204" pitchFamily="34" charset="0"/>
                  <a:buChar char="•"/>
                </a:pPr>
                <a:r>
                  <a:rPr lang="en-GB" sz="2000" dirty="0" smtClean="0"/>
                  <a:t>Most </a:t>
                </a:r>
                <a:r>
                  <a:rPr lang="en-GB" sz="2000" dirty="0"/>
                  <a:t>approaches are based on classic computer vision techniques applied to RGB </a:t>
                </a:r>
                <a:r>
                  <a:rPr lang="en-GB" sz="2000" dirty="0" smtClean="0"/>
                  <a:t>data</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1</m:t>
                        </m:r>
                      </m:sup>
                    </m:sSup>
                  </m:oMath>
                </a14:m>
                <a:r>
                  <a:rPr lang="en-GB" sz="2000" dirty="0" smtClean="0"/>
                  <a:t>. However, extracting </a:t>
                </a:r>
                <a:r>
                  <a:rPr lang="en-US" sz="2000" dirty="0" smtClean="0"/>
                  <a:t>discriminative </a:t>
                </a:r>
                <a:r>
                  <a:rPr lang="en-US" sz="2000" dirty="0"/>
                  <a:t>information from standard image sequences is sometimes </a:t>
                </a:r>
                <a:r>
                  <a:rPr lang="en-US" sz="2000" dirty="0" smtClean="0"/>
                  <a:t>unreliable.</a:t>
                </a:r>
              </a:p>
              <a:p>
                <a:pPr marL="285750"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q"/>
                </a:pPr>
                <a:r>
                  <a:rPr lang="en-GB" dirty="0" smtClean="0"/>
                  <a:t>Compact </a:t>
                </a:r>
                <a:r>
                  <a:rPr lang="en-GB" dirty="0"/>
                  <a:t>multi-modal devices </a:t>
                </a:r>
                <a:r>
                  <a:rPr lang="en-GB" dirty="0" smtClean="0"/>
                  <a:t>allow </a:t>
                </a:r>
                <a:r>
                  <a:rPr lang="en-GB" dirty="0"/>
                  <a:t>3D </a:t>
                </a:r>
                <a:r>
                  <a:rPr lang="en-GB" dirty="0" smtClean="0"/>
                  <a:t>partial information </a:t>
                </a:r>
                <a:r>
                  <a:rPr lang="en-GB" dirty="0"/>
                  <a:t>to be obtained from the </a:t>
                </a:r>
                <a:r>
                  <a:rPr lang="en-GB" dirty="0" smtClean="0"/>
                  <a:t>scene</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2</m:t>
                        </m:r>
                      </m:sup>
                    </m:sSup>
                  </m:oMath>
                </a14:m>
                <a:r>
                  <a:rPr lang="en-GB" dirty="0" smtClean="0"/>
                  <a:t>: New descriptors combining RGB plus Depth (RGB-D) for HCI Apps:</a:t>
                </a:r>
              </a:p>
              <a:p>
                <a:pPr marL="742950" lvl="1" indent="-285750" algn="just">
                  <a:buFont typeface="Wingdings" panose="05000000000000000000" pitchFamily="2" charset="2"/>
                  <a:buChar char="q"/>
                </a:pPr>
                <a:endParaRPr lang="en-GB" sz="1000" dirty="0" smtClean="0"/>
              </a:p>
              <a:p>
                <a:pPr marL="1200150" lvl="2" indent="-285750" algn="just">
                  <a:buFont typeface="Wingdings" panose="05000000000000000000" pitchFamily="2" charset="2"/>
                  <a:buChar char="§"/>
                </a:pPr>
                <a:r>
                  <a:rPr lang="en-GB" sz="1600" dirty="0" smtClean="0"/>
                  <a:t>Inferring </a:t>
                </a:r>
                <a:r>
                  <a:rPr lang="en-GB" sz="1600" dirty="0"/>
                  <a:t>pixel label probabilities </a:t>
                </a:r>
                <a:r>
                  <a:rPr lang="en-GB" sz="1600" dirty="0" smtClean="0"/>
                  <a:t>from </a:t>
                </a:r>
                <a:r>
                  <a:rPr lang="en-GB" sz="1600" dirty="0"/>
                  <a:t>learned offsets of depth </a:t>
                </a:r>
                <a:r>
                  <a:rPr lang="en-GB" sz="1600" dirty="0" smtClean="0"/>
                  <a:t>features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3</m:t>
                        </m:r>
                      </m:sup>
                    </m:sSup>
                  </m:oMath>
                </a14:m>
                <a:r>
                  <a:rPr lang="en-GB" dirty="0" smtClean="0"/>
                  <a:t>.</a:t>
                </a:r>
              </a:p>
              <a:p>
                <a:pPr marL="285750" indent="-285750" algn="just">
                  <a:buFont typeface="Arial" panose="020B0604020202020204" pitchFamily="34" charset="0"/>
                  <a:buChar char="•"/>
                </a:pPr>
                <a:endParaRPr lang="en-GB" sz="2000" dirty="0" smtClean="0">
                  <a:latin typeface="+mj-lt"/>
                </a:endParaRPr>
              </a:p>
              <a:p>
                <a:pPr marL="285750" indent="-285750" algn="just">
                  <a:buFont typeface="Arial" panose="020B0604020202020204" pitchFamily="34" charset="0"/>
                  <a:buChar char="•"/>
                </a:pPr>
                <a:r>
                  <a:rPr lang="en-GB" sz="2000" dirty="0" smtClean="0">
                    <a:latin typeface="+mj-lt"/>
                  </a:rPr>
                  <a:t>As </a:t>
                </a:r>
                <a:r>
                  <a:rPr lang="en-GB" sz="2000" dirty="0">
                    <a:latin typeface="+mj-lt"/>
                  </a:rPr>
                  <a:t>an extension of </a:t>
                </a:r>
                <a:r>
                  <a:rPr lang="en-GB" sz="2000" dirty="0" err="1" smtClean="0">
                    <a:latin typeface="+mj-lt"/>
                  </a:rPr>
                  <a:t>BoVW</a:t>
                </a:r>
                <a:r>
                  <a:rPr lang="en-GB" sz="2000" dirty="0" smtClean="0">
                    <a:latin typeface="+mj-lt"/>
                  </a:rPr>
                  <a:t>, </a:t>
                </a:r>
                <a:r>
                  <a:rPr lang="en-GB" sz="2000" dirty="0">
                    <a:latin typeface="+mj-lt"/>
                  </a:rPr>
                  <a:t>these approaches </a:t>
                </a:r>
                <a:r>
                  <a:rPr lang="en-GB" sz="2000" dirty="0" smtClean="0">
                    <a:latin typeface="+mj-lt"/>
                  </a:rPr>
                  <a:t>attempt to benefit </a:t>
                </a:r>
                <a:r>
                  <a:rPr lang="en-GB" sz="2000" dirty="0">
                    <a:latin typeface="+mj-lt"/>
                  </a:rPr>
                  <a:t>from the multimodal fusion of visual and depth </a:t>
                </a:r>
                <a:r>
                  <a:rPr lang="en-GB" sz="2000" dirty="0" smtClean="0">
                    <a:latin typeface="+mj-lt"/>
                  </a:rPr>
                  <a:t>features.</a:t>
                </a:r>
              </a:p>
              <a:p>
                <a:pPr marL="742950" lvl="1" indent="-285750" algn="just">
                  <a:buFont typeface="Arial" panose="020B0604020202020204" pitchFamily="34" charset="0"/>
                  <a:buChar char="•"/>
                </a:pPr>
                <a:endParaRPr lang="en-GB" dirty="0" smtClean="0">
                  <a:latin typeface="+mj-lt"/>
                </a:endParaRPr>
              </a:p>
              <a:p>
                <a:pPr marL="266700" indent="-266700" algn="just">
                  <a:buFont typeface="Arial" panose="020B0604020202020204" pitchFamily="34" charset="0"/>
                  <a:buChar char="•"/>
                </a:pPr>
                <a:r>
                  <a:rPr lang="en-GB" sz="2000" dirty="0" smtClean="0">
                    <a:latin typeface="+mj-lt"/>
                  </a:rPr>
                  <a:t>This information </a:t>
                </a:r>
                <a:r>
                  <a:rPr lang="en-GB" sz="2000" dirty="0">
                    <a:latin typeface="+mj-lt"/>
                  </a:rPr>
                  <a:t>has been particularly exploited for </a:t>
                </a:r>
                <a:r>
                  <a:rPr lang="en-GB" sz="2000" dirty="0" smtClean="0">
                    <a:latin typeface="+mj-lt"/>
                  </a:rPr>
                  <a:t>human gesture recognition, body segmentation </a:t>
                </a:r>
                <a:r>
                  <a:rPr lang="en-GB" sz="2000" dirty="0">
                    <a:latin typeface="+mj-lt"/>
                  </a:rPr>
                  <a:t>and tracking</a:t>
                </a:r>
                <a:r>
                  <a:rPr lang="en-GB" sz="2000" dirty="0" smtClean="0">
                    <a:latin typeface="+mj-lt"/>
                  </a:rPr>
                  <a:t>.</a:t>
                </a:r>
              </a:p>
            </p:txBody>
          </p:sp>
        </mc:Choice>
        <mc:Fallback xmlns="">
          <p:sp>
            <p:nvSpPr>
              <p:cNvPr id="12" name="CuadroTexto 11"/>
              <p:cNvSpPr txBox="1">
                <a:spLocks noRot="1" noChangeAspect="1" noMove="1" noResize="1" noEditPoints="1" noAdjustHandles="1" noChangeArrowheads="1" noChangeShapeType="1" noTextEdit="1"/>
              </p:cNvSpPr>
              <p:nvPr/>
            </p:nvSpPr>
            <p:spPr>
              <a:xfrm>
                <a:off x="323528" y="1412776"/>
                <a:ext cx="8424936" cy="3970318"/>
              </a:xfrm>
              <a:prstGeom prst="rect">
                <a:avLst/>
              </a:prstGeom>
              <a:blipFill rotWithShape="0">
                <a:blip r:embed="rId8"/>
                <a:stretch>
                  <a:fillRect l="-651" t="-922" r="-796" b="-1843"/>
                </a:stretch>
              </a:blipFill>
            </p:spPr>
            <p:txBody>
              <a:bodyPr/>
              <a:lstStyle/>
              <a:p>
                <a:r>
                  <a:rPr lang="en-GB">
                    <a:noFill/>
                  </a:rPr>
                  <a:t> </a:t>
                </a:r>
              </a:p>
            </p:txBody>
          </p:sp>
        </mc:Fallback>
      </mc:AlternateContent>
      <p:sp>
        <p:nvSpPr>
          <p:cNvPr id="2" name="Marcador de número de diapositiva 1"/>
          <p:cNvSpPr>
            <a:spLocks noGrp="1"/>
          </p:cNvSpPr>
          <p:nvPr>
            <p:ph type="sldNum" sz="quarter" idx="12"/>
          </p:nvPr>
        </p:nvSpPr>
        <p:spPr>
          <a:xfrm>
            <a:off x="6553200" y="6520259"/>
            <a:ext cx="2133600" cy="365125"/>
          </a:xfrm>
        </p:spPr>
        <p:txBody>
          <a:bodyPr/>
          <a:lstStyle/>
          <a:p>
            <a:fld id="{28E7870A-D833-4620-871D-52D8AB644C76}" type="slidenum">
              <a:rPr lang="es-ES" smtClean="0"/>
              <a:pPr/>
              <a:t>31</a:t>
            </a:fld>
            <a:endParaRPr lang="es-ES" dirty="0"/>
          </a:p>
        </p:txBody>
      </p:sp>
      <p:sp>
        <p:nvSpPr>
          <p:cNvPr id="15" name="CuadroTexto 14"/>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6" name="CuadroTexto 15"/>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7" name="CuadroTexto 16"/>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27197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Gesture Representation</a:t>
            </a:r>
          </a:p>
        </p:txBody>
      </p:sp>
      <p:sp>
        <p:nvSpPr>
          <p:cNvPr id="9" name="CuadroTexto 8"/>
          <p:cNvSpPr txBox="1"/>
          <p:nvPr/>
        </p:nvSpPr>
        <p:spPr>
          <a:xfrm>
            <a:off x="323528" y="980728"/>
            <a:ext cx="8424936" cy="369332"/>
          </a:xfrm>
          <a:prstGeom prst="rect">
            <a:avLst/>
          </a:prstGeom>
          <a:noFill/>
        </p:spPr>
        <p:txBody>
          <a:bodyPr wrap="square" rtlCol="0">
            <a:spAutoFit/>
          </a:bodyPr>
          <a:lstStyle/>
          <a:p>
            <a:pPr marL="285750" indent="-285750" algn="just">
              <a:buFont typeface="Arial" panose="020B0604020202020204" pitchFamily="34" charset="0"/>
              <a:buChar char="•"/>
            </a:pPr>
            <a:r>
              <a:rPr lang="en-GB" dirty="0" err="1" smtClean="0"/>
              <a:t>BoVDW</a:t>
            </a:r>
            <a:r>
              <a:rPr lang="en-GB" dirty="0" smtClean="0"/>
              <a:t> approach: Merging RGB + Depth information by means of late fusion.</a:t>
            </a:r>
            <a:endParaRPr lang="en-GB" sz="1600" dirty="0" smtClean="0"/>
          </a:p>
        </p:txBody>
      </p:sp>
      <p:pic>
        <p:nvPicPr>
          <p:cNvPr id="4" name="Imagen 3"/>
          <p:cNvPicPr>
            <a:picLocks noChangeAspect="1"/>
          </p:cNvPicPr>
          <p:nvPr/>
        </p:nvPicPr>
        <p:blipFill>
          <a:blip r:embed="rId6"/>
          <a:stretch>
            <a:fillRect/>
          </a:stretch>
        </p:blipFill>
        <p:spPr>
          <a:xfrm>
            <a:off x="5004048" y="2520592"/>
            <a:ext cx="3331474" cy="2510676"/>
          </a:xfrm>
          <a:prstGeom prst="rect">
            <a:avLst/>
          </a:prstGeom>
        </p:spPr>
      </p:pic>
      <p:sp>
        <p:nvSpPr>
          <p:cNvPr id="13" name="CuadroTexto 12"/>
          <p:cNvSpPr txBox="1"/>
          <p:nvPr/>
        </p:nvSpPr>
        <p:spPr>
          <a:xfrm>
            <a:off x="72008" y="6148470"/>
            <a:ext cx="8892480" cy="707886"/>
          </a:xfrm>
          <a:prstGeom prst="rect">
            <a:avLst/>
          </a:prstGeom>
          <a:noFill/>
        </p:spPr>
        <p:txBody>
          <a:bodyPr wrap="square" rtlCol="0">
            <a:spAutoFit/>
          </a:bodyPr>
          <a:lstStyle/>
          <a:p>
            <a:r>
              <a:rPr lang="en-GB" sz="1000" dirty="0" smtClean="0"/>
              <a:t>[1</a:t>
            </a:r>
            <a:r>
              <a:rPr lang="en-GB" sz="1000" dirty="0"/>
              <a:t>] </a:t>
            </a:r>
            <a:r>
              <a:rPr lang="en-US" sz="1000" dirty="0"/>
              <a:t>Laptev, I. (2005). On space-time interest points. </a:t>
            </a:r>
            <a:r>
              <a:rPr lang="en-US" sz="1000" dirty="0" smtClean="0"/>
              <a:t>In IJCV, </a:t>
            </a:r>
            <a:r>
              <a:rPr lang="en-GB" sz="1000" dirty="0" smtClean="0"/>
              <a:t>64(2-3</a:t>
            </a:r>
            <a:r>
              <a:rPr lang="en-GB" sz="1000" dirty="0"/>
              <a:t>):107–123</a:t>
            </a:r>
            <a:r>
              <a:rPr lang="en-GB" sz="1000" dirty="0" smtClean="0"/>
              <a:t>.</a:t>
            </a:r>
          </a:p>
          <a:p>
            <a:r>
              <a:rPr lang="en-GB" sz="1000" dirty="0" smtClean="0"/>
              <a:t>[2] </a:t>
            </a:r>
            <a:r>
              <a:rPr lang="en-US" sz="1000" dirty="0" err="1"/>
              <a:t>Dalal</a:t>
            </a:r>
            <a:r>
              <a:rPr lang="en-US" sz="1000" dirty="0"/>
              <a:t>, N. and </a:t>
            </a:r>
            <a:r>
              <a:rPr lang="en-US" sz="1000" dirty="0" err="1"/>
              <a:t>Triggs</a:t>
            </a:r>
            <a:r>
              <a:rPr lang="en-US" sz="1000" dirty="0"/>
              <a:t>, B. (2005). Histograms of oriented gradients for human detection</a:t>
            </a:r>
            <a:r>
              <a:rPr lang="en-US" sz="1000" dirty="0" smtClean="0"/>
              <a:t>. </a:t>
            </a:r>
            <a:r>
              <a:rPr lang="en-GB" sz="1000" dirty="0" smtClean="0"/>
              <a:t>CVPR</a:t>
            </a:r>
            <a:r>
              <a:rPr lang="en-GB" sz="1000" dirty="0"/>
              <a:t>, 2:886–893</a:t>
            </a:r>
            <a:r>
              <a:rPr lang="en-GB" sz="1000" dirty="0" smtClean="0"/>
              <a:t>.</a:t>
            </a:r>
          </a:p>
          <a:p>
            <a:r>
              <a:rPr lang="en-GB" sz="1000" dirty="0" smtClean="0"/>
              <a:t>[3] </a:t>
            </a:r>
            <a:r>
              <a:rPr lang="en-US" sz="1000" dirty="0"/>
              <a:t>Laptev, I., </a:t>
            </a:r>
            <a:r>
              <a:rPr lang="en-US" sz="1000" dirty="0" err="1"/>
              <a:t>Marszalek</a:t>
            </a:r>
            <a:r>
              <a:rPr lang="en-US" sz="1000" dirty="0"/>
              <a:t>, M., </a:t>
            </a:r>
            <a:r>
              <a:rPr lang="en-US" sz="1000" dirty="0" err="1"/>
              <a:t>Schmid</a:t>
            </a:r>
            <a:r>
              <a:rPr lang="en-US" sz="1000" dirty="0"/>
              <a:t>, C., and </a:t>
            </a:r>
            <a:r>
              <a:rPr lang="en-US" sz="1000" dirty="0" err="1"/>
              <a:t>Rozenfeld</a:t>
            </a:r>
            <a:r>
              <a:rPr lang="en-US" sz="1000" dirty="0"/>
              <a:t>, B. (2008). Learning </a:t>
            </a:r>
            <a:r>
              <a:rPr lang="en-US" sz="1000" dirty="0" smtClean="0"/>
              <a:t>realistic human </a:t>
            </a:r>
            <a:r>
              <a:rPr lang="en-US" sz="1000" dirty="0"/>
              <a:t>actions from movies. In </a:t>
            </a:r>
            <a:r>
              <a:rPr lang="en-US" sz="1000" dirty="0" smtClean="0"/>
              <a:t>CVPR, pp. </a:t>
            </a:r>
            <a:r>
              <a:rPr lang="en-US" sz="1000" dirty="0"/>
              <a:t>1–8</a:t>
            </a:r>
            <a:r>
              <a:rPr lang="en-US" sz="1000" dirty="0" smtClean="0"/>
              <a:t>.</a:t>
            </a:r>
          </a:p>
          <a:p>
            <a:r>
              <a:rPr lang="en-US" sz="1000" dirty="0" smtClean="0"/>
              <a:t>[4] </a:t>
            </a:r>
            <a:r>
              <a:rPr lang="en-US" sz="1000" dirty="0" err="1"/>
              <a:t>Rusu</a:t>
            </a:r>
            <a:r>
              <a:rPr lang="en-US" sz="1000" dirty="0"/>
              <a:t>, R., </a:t>
            </a:r>
            <a:r>
              <a:rPr lang="en-US" sz="1000" dirty="0" err="1"/>
              <a:t>Bradski</a:t>
            </a:r>
            <a:r>
              <a:rPr lang="en-US" sz="1000" dirty="0"/>
              <a:t>, G., </a:t>
            </a:r>
            <a:r>
              <a:rPr lang="en-US" sz="1000" dirty="0" err="1"/>
              <a:t>Thibaux</a:t>
            </a:r>
            <a:r>
              <a:rPr lang="en-US" sz="1000" dirty="0"/>
              <a:t>, R., and Hsu, J. (2010). Fast 3d recognition and </a:t>
            </a:r>
            <a:r>
              <a:rPr lang="en-US" sz="1000" dirty="0" smtClean="0"/>
              <a:t>pose using </a:t>
            </a:r>
            <a:r>
              <a:rPr lang="en-US" sz="1000" dirty="0"/>
              <a:t>the viewpoint feature histogram. In </a:t>
            </a:r>
            <a:r>
              <a:rPr lang="en-GB" sz="1000" dirty="0" smtClean="0"/>
              <a:t>IROS, pp. </a:t>
            </a:r>
            <a:r>
              <a:rPr lang="en-GB" sz="1000" dirty="0"/>
              <a:t>2155 –</a:t>
            </a:r>
            <a:r>
              <a:rPr lang="en-GB" sz="1000" dirty="0" smtClean="0"/>
              <a:t>2162.</a:t>
            </a:r>
          </a:p>
        </p:txBody>
      </p:sp>
      <p:pic>
        <p:nvPicPr>
          <p:cNvPr id="8" name="Imagen 7"/>
          <p:cNvPicPr>
            <a:picLocks noChangeAspect="1"/>
          </p:cNvPicPr>
          <p:nvPr/>
        </p:nvPicPr>
        <p:blipFill>
          <a:blip r:embed="rId7"/>
          <a:stretch>
            <a:fillRect/>
          </a:stretch>
        </p:blipFill>
        <p:spPr>
          <a:xfrm>
            <a:off x="594278" y="2420888"/>
            <a:ext cx="2247273" cy="1487920"/>
          </a:xfrm>
          <a:prstGeom prst="rect">
            <a:avLst/>
          </a:prstGeom>
        </p:spPr>
      </p:pic>
      <p:pic>
        <p:nvPicPr>
          <p:cNvPr id="15" name="Imagen 14"/>
          <p:cNvPicPr>
            <a:picLocks noChangeAspect="1"/>
          </p:cNvPicPr>
          <p:nvPr/>
        </p:nvPicPr>
        <p:blipFill>
          <a:blip r:embed="rId8"/>
          <a:stretch>
            <a:fillRect/>
          </a:stretch>
        </p:blipFill>
        <p:spPr>
          <a:xfrm>
            <a:off x="395536" y="4298624"/>
            <a:ext cx="3952523" cy="1785010"/>
          </a:xfrm>
          <a:prstGeom prst="rect">
            <a:avLst/>
          </a:prstGeom>
        </p:spPr>
      </p:pic>
      <p:pic>
        <p:nvPicPr>
          <p:cNvPr id="16" name="Imagen 15"/>
          <p:cNvPicPr>
            <a:picLocks noChangeAspect="1"/>
          </p:cNvPicPr>
          <p:nvPr/>
        </p:nvPicPr>
        <p:blipFill>
          <a:blip r:embed="rId9"/>
          <a:stretch>
            <a:fillRect/>
          </a:stretch>
        </p:blipFill>
        <p:spPr>
          <a:xfrm>
            <a:off x="5004048" y="5157038"/>
            <a:ext cx="3301762" cy="504210"/>
          </a:xfrm>
          <a:prstGeom prst="rect">
            <a:avLst/>
          </a:prstGeom>
        </p:spPr>
      </p:pic>
      <p:pic>
        <p:nvPicPr>
          <p:cNvPr id="17" name="Imagen 16"/>
          <p:cNvPicPr>
            <a:picLocks noChangeAspect="1"/>
          </p:cNvPicPr>
          <p:nvPr/>
        </p:nvPicPr>
        <p:blipFill>
          <a:blip r:embed="rId10"/>
          <a:stretch>
            <a:fillRect/>
          </a:stretch>
        </p:blipFill>
        <p:spPr>
          <a:xfrm>
            <a:off x="5445649" y="5661248"/>
            <a:ext cx="2448272" cy="331969"/>
          </a:xfrm>
          <a:prstGeom prst="rect">
            <a:avLst/>
          </a:prstGeom>
        </p:spPr>
      </p:pic>
      <p:sp>
        <p:nvSpPr>
          <p:cNvPr id="20" name="Rectángulo 19"/>
          <p:cNvSpPr/>
          <p:nvPr/>
        </p:nvSpPr>
        <p:spPr>
          <a:xfrm>
            <a:off x="251520" y="4078443"/>
            <a:ext cx="4273516" cy="276999"/>
          </a:xfrm>
          <a:prstGeom prst="rect">
            <a:avLst/>
          </a:prstGeom>
        </p:spPr>
        <p:txBody>
          <a:bodyPr wrap="square">
            <a:spAutoFit/>
          </a:bodyPr>
          <a:lstStyle/>
          <a:p>
            <a:pPr algn="ctr"/>
            <a:r>
              <a:rPr lang="en-US" sz="1200" dirty="0" smtClean="0">
                <a:latin typeface="NimbusRomNo9L-Regu"/>
              </a:rPr>
              <a:t>Viewpoint </a:t>
            </a:r>
            <a:r>
              <a:rPr lang="en-US" sz="1200" dirty="0">
                <a:latin typeface="NimbusRomNo9L-Regu"/>
              </a:rPr>
              <a:t>Feature </a:t>
            </a:r>
            <a:r>
              <a:rPr lang="en-US" sz="1200" dirty="0" smtClean="0">
                <a:latin typeface="NimbusRomNo9L-Regu"/>
              </a:rPr>
              <a:t>Histogram and Camera </a:t>
            </a:r>
            <a:r>
              <a:rPr lang="en-US" sz="1200" dirty="0">
                <a:latin typeface="NimbusRomNo9L-Regu"/>
              </a:rPr>
              <a:t>Roll </a:t>
            </a:r>
            <a:r>
              <a:rPr lang="en-US" sz="1200" dirty="0" smtClean="0">
                <a:latin typeface="NimbusRomNo9L-Regu"/>
              </a:rPr>
              <a:t>Histogram</a:t>
            </a:r>
            <a:endParaRPr lang="en-GB" sz="1200" dirty="0"/>
          </a:p>
        </p:txBody>
      </p:sp>
      <p:pic>
        <p:nvPicPr>
          <p:cNvPr id="21" name="Imagen 20"/>
          <p:cNvPicPr>
            <a:picLocks noChangeAspect="1"/>
          </p:cNvPicPr>
          <p:nvPr/>
        </p:nvPicPr>
        <p:blipFill>
          <a:blip r:embed="rId11"/>
          <a:stretch>
            <a:fillRect/>
          </a:stretch>
        </p:blipFill>
        <p:spPr>
          <a:xfrm>
            <a:off x="2483768" y="3584907"/>
            <a:ext cx="1671115" cy="348149"/>
          </a:xfrm>
          <a:prstGeom prst="rect">
            <a:avLst/>
          </a:prstGeom>
        </p:spPr>
      </p:pic>
      <p:pic>
        <p:nvPicPr>
          <p:cNvPr id="22" name="Imagen 21"/>
          <p:cNvPicPr>
            <a:picLocks noChangeAspect="1"/>
          </p:cNvPicPr>
          <p:nvPr/>
        </p:nvPicPr>
        <p:blipFill>
          <a:blip r:embed="rId12"/>
          <a:stretch>
            <a:fillRect/>
          </a:stretch>
        </p:blipFill>
        <p:spPr>
          <a:xfrm>
            <a:off x="5004048" y="2521236"/>
            <a:ext cx="733425" cy="714375"/>
          </a:xfrm>
          <a:prstGeom prst="rect">
            <a:avLst/>
          </a:prstGeom>
        </p:spPr>
      </p:pic>
      <p:pic>
        <p:nvPicPr>
          <p:cNvPr id="27" name="Imagen 26"/>
          <p:cNvPicPr>
            <a:picLocks noChangeAspect="1"/>
          </p:cNvPicPr>
          <p:nvPr/>
        </p:nvPicPr>
        <p:blipFill>
          <a:blip r:embed="rId13"/>
          <a:stretch>
            <a:fillRect/>
          </a:stretch>
        </p:blipFill>
        <p:spPr>
          <a:xfrm>
            <a:off x="1136781" y="1499292"/>
            <a:ext cx="1035907" cy="669549"/>
          </a:xfrm>
          <a:prstGeom prst="rect">
            <a:avLst/>
          </a:prstGeom>
        </p:spPr>
      </p:pic>
      <p:pic>
        <p:nvPicPr>
          <p:cNvPr id="2" name="Imagen 1"/>
          <p:cNvPicPr>
            <a:picLocks noChangeAspect="1"/>
          </p:cNvPicPr>
          <p:nvPr/>
        </p:nvPicPr>
        <p:blipFill>
          <a:blip r:embed="rId14"/>
          <a:stretch>
            <a:fillRect/>
          </a:stretch>
        </p:blipFill>
        <p:spPr>
          <a:xfrm>
            <a:off x="2835397" y="1466542"/>
            <a:ext cx="1120946" cy="735047"/>
          </a:xfrm>
          <a:prstGeom prst="rect">
            <a:avLst/>
          </a:prstGeom>
        </p:spPr>
      </p:pic>
      <p:pic>
        <p:nvPicPr>
          <p:cNvPr id="5" name="Imagen 4"/>
          <p:cNvPicPr>
            <a:picLocks noChangeAspect="1"/>
          </p:cNvPicPr>
          <p:nvPr/>
        </p:nvPicPr>
        <p:blipFill>
          <a:blip r:embed="rId15"/>
          <a:stretch>
            <a:fillRect/>
          </a:stretch>
        </p:blipFill>
        <p:spPr>
          <a:xfrm>
            <a:off x="4584948" y="1463307"/>
            <a:ext cx="1152525" cy="752475"/>
          </a:xfrm>
          <a:prstGeom prst="rect">
            <a:avLst/>
          </a:prstGeom>
        </p:spPr>
      </p:pic>
      <p:pic>
        <p:nvPicPr>
          <p:cNvPr id="6" name="Imagen 5"/>
          <p:cNvPicPr>
            <a:picLocks noChangeAspect="1"/>
          </p:cNvPicPr>
          <p:nvPr/>
        </p:nvPicPr>
        <p:blipFill>
          <a:blip r:embed="rId16"/>
          <a:stretch>
            <a:fillRect/>
          </a:stretch>
        </p:blipFill>
        <p:spPr>
          <a:xfrm>
            <a:off x="6366078" y="1461814"/>
            <a:ext cx="1164356" cy="753968"/>
          </a:xfrm>
          <a:prstGeom prst="rect">
            <a:avLst/>
          </a:prstGeom>
        </p:spPr>
      </p:pic>
      <p:cxnSp>
        <p:nvCxnSpPr>
          <p:cNvPr id="23" name="Conector recto de flecha 22"/>
          <p:cNvCxnSpPr>
            <a:stCxn id="27" idx="3"/>
            <a:endCxn id="2" idx="1"/>
          </p:cNvCxnSpPr>
          <p:nvPr/>
        </p:nvCxnSpPr>
        <p:spPr>
          <a:xfrm flipV="1">
            <a:off x="2172688" y="1834066"/>
            <a:ext cx="66270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a:stCxn id="2" idx="3"/>
            <a:endCxn id="5" idx="1"/>
          </p:cNvCxnSpPr>
          <p:nvPr/>
        </p:nvCxnSpPr>
        <p:spPr>
          <a:xfrm>
            <a:off x="3956343" y="1834066"/>
            <a:ext cx="628605" cy="54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a:stCxn id="5" idx="3"/>
            <a:endCxn id="6" idx="1"/>
          </p:cNvCxnSpPr>
          <p:nvPr/>
        </p:nvCxnSpPr>
        <p:spPr>
          <a:xfrm flipV="1">
            <a:off x="5737473" y="1838798"/>
            <a:ext cx="628605" cy="7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a:blip r:embed="rId17"/>
          <a:stretch>
            <a:fillRect/>
          </a:stretch>
        </p:blipFill>
        <p:spPr>
          <a:xfrm>
            <a:off x="3222664" y="2208087"/>
            <a:ext cx="936104" cy="1370322"/>
          </a:xfrm>
          <a:prstGeom prst="rect">
            <a:avLst/>
          </a:prstGeom>
        </p:spPr>
      </p:pic>
      <p:sp>
        <p:nvSpPr>
          <p:cNvPr id="24" name="Marcador de número de diapositiva 23"/>
          <p:cNvSpPr>
            <a:spLocks noGrp="1"/>
          </p:cNvSpPr>
          <p:nvPr>
            <p:ph type="sldNum" sz="quarter" idx="12"/>
          </p:nvPr>
        </p:nvSpPr>
        <p:spPr/>
        <p:txBody>
          <a:bodyPr/>
          <a:lstStyle/>
          <a:p>
            <a:fld id="{28E7870A-D833-4620-871D-52D8AB644C76}" type="slidenum">
              <a:rPr lang="es-ES" smtClean="0"/>
              <a:pPr/>
              <a:t>32</a:t>
            </a:fld>
            <a:endParaRPr lang="es-ES" dirty="0"/>
          </a:p>
        </p:txBody>
      </p:sp>
    </p:spTree>
    <p:custDataLst>
      <p:tags r:id="rId1"/>
    </p:custDataLst>
    <p:extLst>
      <p:ext uri="{BB962C8B-B14F-4D97-AF65-F5344CB8AC3E}">
        <p14:creationId xmlns:p14="http://schemas.microsoft.com/office/powerpoint/2010/main" val="395523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4"/>
          <a:stretch>
            <a:fillRect/>
          </a:stretch>
        </p:blipFill>
        <p:spPr>
          <a:xfrm>
            <a:off x="3029898" y="4283731"/>
            <a:ext cx="738321" cy="218140"/>
          </a:xfrm>
          <a:prstGeom prst="rect">
            <a:avLst/>
          </a:prstGeom>
        </p:spPr>
      </p:pic>
      <p:sp>
        <p:nvSpPr>
          <p:cNvPr id="8" name="CuadroTexto 7"/>
          <p:cNvSpPr txBox="1"/>
          <p:nvPr/>
        </p:nvSpPr>
        <p:spPr>
          <a:xfrm>
            <a:off x="3788426" y="4256063"/>
            <a:ext cx="402032" cy="261610"/>
          </a:xfrm>
          <a:prstGeom prst="rect">
            <a:avLst/>
          </a:prstGeom>
          <a:noFill/>
        </p:spPr>
        <p:txBody>
          <a:bodyPr wrap="square" rtlCol="0">
            <a:spAutoFit/>
          </a:bodyPr>
          <a:lstStyle/>
          <a:p>
            <a:r>
              <a:rPr lang="en-GB" sz="1050" i="1" dirty="0" err="1" smtClean="0"/>
              <a:t>s.t.</a:t>
            </a:r>
            <a:endParaRPr lang="en-GB" sz="1050" i="1" dirty="0"/>
          </a:p>
        </p:txBody>
      </p:sp>
      <p:pic>
        <p:nvPicPr>
          <p:cNvPr id="25" name="Imagen 24"/>
          <p:cNvPicPr>
            <a:picLocks noChangeAspect="1"/>
          </p:cNvPicPr>
          <p:nvPr/>
        </p:nvPicPr>
        <p:blipFill>
          <a:blip r:embed="rId5"/>
          <a:stretch>
            <a:fillRect/>
          </a:stretch>
        </p:blipFill>
        <p:spPr>
          <a:xfrm>
            <a:off x="4117888" y="4277285"/>
            <a:ext cx="790362" cy="215065"/>
          </a:xfrm>
          <a:prstGeom prst="rect">
            <a:avLst/>
          </a:prstGeom>
        </p:spPr>
      </p:pic>
      <p:pic>
        <p:nvPicPr>
          <p:cNvPr id="28" name="Imagen 27"/>
          <p:cNvPicPr>
            <a:picLocks noChangeAspect="1"/>
          </p:cNvPicPr>
          <p:nvPr/>
        </p:nvPicPr>
        <p:blipFill>
          <a:blip r:embed="rId6"/>
          <a:stretch>
            <a:fillRect/>
          </a:stretch>
        </p:blipFill>
        <p:spPr>
          <a:xfrm>
            <a:off x="586793" y="1556792"/>
            <a:ext cx="3697175" cy="2757604"/>
          </a:xfrm>
          <a:prstGeom prst="rect">
            <a:avLst/>
          </a:prstGeom>
        </p:spPr>
      </p:pic>
      <p:pic>
        <p:nvPicPr>
          <p:cNvPr id="24" name="Imagen 23"/>
          <p:cNvPicPr>
            <a:picLocks noChangeAspect="1"/>
          </p:cNvPicPr>
          <p:nvPr/>
        </p:nvPicPr>
        <p:blipFill>
          <a:blip r:embed="rId7"/>
          <a:stretch>
            <a:fillRect/>
          </a:stretch>
        </p:blipFill>
        <p:spPr>
          <a:xfrm>
            <a:off x="588710" y="1549451"/>
            <a:ext cx="3695258" cy="2756174"/>
          </a:xfrm>
          <a:prstGeom prst="rect">
            <a:avLst/>
          </a:prstGeom>
        </p:spPr>
      </p:pic>
      <p:pic>
        <p:nvPicPr>
          <p:cNvPr id="39" name="Imagen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pic>
        <p:nvPicPr>
          <p:cNvPr id="10" name="9 Imagen" descr="degradado diapo.jpg"/>
          <p:cNvPicPr>
            <a:picLocks noChangeAspect="1"/>
          </p:cNvPicPr>
          <p:nvPr/>
        </p:nvPicPr>
        <p:blipFill>
          <a:blip r:embed="rId9"/>
          <a:stretch>
            <a:fillRect/>
          </a:stretch>
        </p:blipFill>
        <p:spPr>
          <a:xfrm>
            <a:off x="0" y="5879108"/>
            <a:ext cx="9144000" cy="978892"/>
          </a:xfrm>
          <a:prstGeom prst="rect">
            <a:avLst/>
          </a:prstGeom>
        </p:spPr>
      </p:pic>
      <p:sp>
        <p:nvSpPr>
          <p:cNvPr id="3" name="CuadroTexto 2"/>
          <p:cNvSpPr txBox="1"/>
          <p:nvPr/>
        </p:nvSpPr>
        <p:spPr>
          <a:xfrm>
            <a:off x="125725" y="6136838"/>
            <a:ext cx="8911062" cy="707886"/>
          </a:xfrm>
          <a:prstGeom prst="rect">
            <a:avLst/>
          </a:prstGeom>
          <a:noFill/>
        </p:spPr>
        <p:txBody>
          <a:bodyPr wrap="square" rtlCol="0">
            <a:spAutoFit/>
          </a:bodyPr>
          <a:lstStyle/>
          <a:p>
            <a:pPr algn="just"/>
            <a:r>
              <a:rPr lang="en-GB" sz="1000" dirty="0" smtClean="0"/>
              <a:t>[1] Parizeau</a:t>
            </a:r>
            <a:r>
              <a:rPr lang="en-GB" sz="1000" dirty="0"/>
              <a:t>, M. and </a:t>
            </a:r>
            <a:r>
              <a:rPr lang="en-GB" sz="1000" dirty="0" err="1"/>
              <a:t>Plamondon</a:t>
            </a:r>
            <a:r>
              <a:rPr lang="en-GB" sz="1000" dirty="0"/>
              <a:t>, R. (1990). A comparative analysis of regional correlation, dynamic time warping, and skeletal tree matching for signature verification. IEEE TPAMI, 12(7).</a:t>
            </a:r>
          </a:p>
          <a:p>
            <a:pPr algn="just"/>
            <a:r>
              <a:rPr lang="en-GB" sz="1000" dirty="0" smtClean="0"/>
              <a:t>[2] </a:t>
            </a:r>
            <a:r>
              <a:rPr lang="en-GB" sz="1000" dirty="0"/>
              <a:t>Reyes, M., Dominguez, G., and </a:t>
            </a:r>
            <a:r>
              <a:rPr lang="en-GB" sz="1000" dirty="0" err="1"/>
              <a:t>Escalera</a:t>
            </a:r>
            <a:r>
              <a:rPr lang="en-GB" sz="1000" dirty="0"/>
              <a:t>, S. (2011). Feature weighting in </a:t>
            </a:r>
            <a:r>
              <a:rPr lang="en-GB" sz="1000" dirty="0" smtClean="0"/>
              <a:t>dynamic time </a:t>
            </a:r>
            <a:r>
              <a:rPr lang="en-GB" sz="1000" dirty="0"/>
              <a:t>warping for gesture recognition in depth data. </a:t>
            </a:r>
            <a:r>
              <a:rPr lang="en-GB" sz="1000" dirty="0" smtClean="0"/>
              <a:t>ICCV Workshops, pp. </a:t>
            </a:r>
            <a:r>
              <a:rPr lang="en-GB" sz="1000" dirty="0"/>
              <a:t>1182–1188</a:t>
            </a:r>
            <a:r>
              <a:rPr lang="en-GB" sz="1000" dirty="0" smtClean="0"/>
              <a:t>.</a:t>
            </a:r>
          </a:p>
          <a:p>
            <a:pPr algn="just"/>
            <a:r>
              <a:rPr lang="fr-FR" sz="1000" dirty="0" smtClean="0"/>
              <a:t>[3] Zhou</a:t>
            </a:r>
            <a:r>
              <a:rPr lang="fr-FR" sz="1000" dirty="0"/>
              <a:t>, F., De la Torre </a:t>
            </a:r>
            <a:r>
              <a:rPr lang="fr-FR" sz="1000" dirty="0" err="1"/>
              <a:t>Frade</a:t>
            </a:r>
            <a:r>
              <a:rPr lang="fr-FR" sz="1000" dirty="0"/>
              <a:t>, F., and </a:t>
            </a:r>
            <a:r>
              <a:rPr lang="fr-FR" sz="1000" dirty="0" err="1"/>
              <a:t>Hodgins</a:t>
            </a:r>
            <a:r>
              <a:rPr lang="fr-FR" sz="1000" dirty="0"/>
              <a:t> , J. K. (2013). </a:t>
            </a:r>
            <a:r>
              <a:rPr lang="fr-FR" sz="1000" dirty="0" err="1"/>
              <a:t>Hierarchical</a:t>
            </a:r>
            <a:r>
              <a:rPr lang="fr-FR" sz="1000" dirty="0"/>
              <a:t> </a:t>
            </a:r>
            <a:r>
              <a:rPr lang="fr-FR" sz="1000" dirty="0" err="1" smtClean="0"/>
              <a:t>aligned</a:t>
            </a:r>
            <a:r>
              <a:rPr lang="fr-FR" sz="1000" dirty="0" smtClean="0"/>
              <a:t> </a:t>
            </a:r>
            <a:r>
              <a:rPr lang="en-GB" sz="1000" dirty="0" smtClean="0"/>
              <a:t>cluster </a:t>
            </a:r>
            <a:r>
              <a:rPr lang="en-GB" sz="1000" dirty="0"/>
              <a:t>analysis for temporal clustering of human motion. IEEE </a:t>
            </a:r>
            <a:r>
              <a:rPr lang="en-GB" sz="1000" dirty="0" smtClean="0"/>
              <a:t>T</a:t>
            </a:r>
            <a:r>
              <a:rPr lang="ca-ES" sz="1000" dirty="0" smtClean="0"/>
              <a:t>PAMI</a:t>
            </a:r>
            <a:r>
              <a:rPr lang="en-US" sz="1000" dirty="0" smtClean="0"/>
              <a:t>, </a:t>
            </a:r>
            <a:r>
              <a:rPr lang="en-US" sz="1000" dirty="0"/>
              <a:t>35(3):582–596.</a:t>
            </a:r>
            <a:endParaRPr lang="en-GB" sz="1000" dirty="0"/>
          </a:p>
        </p:txBody>
      </p:sp>
      <p:sp>
        <p:nvSpPr>
          <p:cNvPr id="11" name="CuadroTexto 10"/>
          <p:cNvSpPr txBox="1"/>
          <p:nvPr/>
        </p:nvSpPr>
        <p:spPr>
          <a:xfrm>
            <a:off x="4615542" y="109776"/>
            <a:ext cx="4445913" cy="830997"/>
          </a:xfrm>
          <a:prstGeom prst="rect">
            <a:avLst/>
          </a:prstGeom>
          <a:noFill/>
        </p:spPr>
        <p:txBody>
          <a:bodyPr wrap="square" rtlCol="0">
            <a:spAutoFit/>
          </a:bodyPr>
          <a:lstStyle/>
          <a:p>
            <a:pPr algn="ctr"/>
            <a:r>
              <a:rPr lang="en-GB" sz="2400" b="1" dirty="0" smtClean="0">
                <a:effectLst>
                  <a:outerShdw blurRad="38100" dist="38100" dir="2700000" algn="tl">
                    <a:srgbClr val="000000">
                      <a:alpha val="43137"/>
                    </a:srgbClr>
                  </a:outerShdw>
                </a:effectLst>
              </a:rPr>
              <a:t>Probabilistic Dynamic</a:t>
            </a:r>
          </a:p>
          <a:p>
            <a:pPr algn="ctr"/>
            <a:r>
              <a:rPr lang="en-GB" sz="2400" b="1" dirty="0" smtClean="0">
                <a:effectLst>
                  <a:outerShdw blurRad="38100" dist="38100" dir="2700000" algn="tl">
                    <a:srgbClr val="000000">
                      <a:alpha val="43137"/>
                    </a:srgbClr>
                  </a:outerShdw>
                </a:effectLst>
              </a:rPr>
              <a:t>Programming</a:t>
            </a:r>
          </a:p>
        </p:txBody>
      </p:sp>
      <p:sp>
        <p:nvSpPr>
          <p:cNvPr id="13" name="CuadroTexto 12"/>
          <p:cNvSpPr txBox="1"/>
          <p:nvPr/>
        </p:nvSpPr>
        <p:spPr>
          <a:xfrm>
            <a:off x="323528" y="912912"/>
            <a:ext cx="8424936"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latin typeface="+mj-lt"/>
              </a:rPr>
              <a:t>In the context </a:t>
            </a:r>
            <a:r>
              <a:rPr lang="en-GB" dirty="0">
                <a:latin typeface="+mj-lt"/>
              </a:rPr>
              <a:t>of </a:t>
            </a:r>
            <a:r>
              <a:rPr lang="en-GB" dirty="0" smtClean="0">
                <a:latin typeface="+mj-lt"/>
              </a:rPr>
              <a:t>gesture recognition, it is common the use of methods based on </a:t>
            </a:r>
            <a:r>
              <a:rPr lang="en-GB" i="1" dirty="0">
                <a:latin typeface="+mj-lt"/>
              </a:rPr>
              <a:t>dynamic </a:t>
            </a:r>
            <a:r>
              <a:rPr lang="en-GB" i="1" dirty="0" smtClean="0">
                <a:latin typeface="+mj-lt"/>
              </a:rPr>
              <a:t>programming</a:t>
            </a:r>
            <a:r>
              <a:rPr lang="en-GB" dirty="0" smtClean="0">
                <a:latin typeface="+mj-lt"/>
              </a:rPr>
              <a:t>, which breaks down a complex problem into a collection of simpler sub-problems.</a:t>
            </a:r>
          </a:p>
        </p:txBody>
      </p:sp>
      <p:pic>
        <p:nvPicPr>
          <p:cNvPr id="14" name="Imagen 13"/>
          <p:cNvPicPr>
            <a:picLocks noChangeAspect="1"/>
          </p:cNvPicPr>
          <p:nvPr/>
        </p:nvPicPr>
        <p:blipFill>
          <a:blip r:embed="rId10"/>
          <a:stretch>
            <a:fillRect/>
          </a:stretch>
        </p:blipFill>
        <p:spPr>
          <a:xfrm>
            <a:off x="4306936" y="1632836"/>
            <a:ext cx="4225504" cy="251732"/>
          </a:xfrm>
          <a:prstGeom prst="rect">
            <a:avLst/>
          </a:prstGeom>
        </p:spPr>
      </p:pic>
      <p:pic>
        <p:nvPicPr>
          <p:cNvPr id="17" name="Imagen 16"/>
          <p:cNvPicPr>
            <a:picLocks noChangeAspect="1"/>
          </p:cNvPicPr>
          <p:nvPr/>
        </p:nvPicPr>
        <p:blipFill>
          <a:blip r:embed="rId11"/>
          <a:stretch>
            <a:fillRect/>
          </a:stretch>
        </p:blipFill>
        <p:spPr>
          <a:xfrm>
            <a:off x="4805043" y="2486779"/>
            <a:ext cx="1245724" cy="222141"/>
          </a:xfrm>
          <a:prstGeom prst="rect">
            <a:avLst/>
          </a:prstGeom>
        </p:spPr>
      </p:pic>
      <p:pic>
        <p:nvPicPr>
          <p:cNvPr id="37" name="Imagen 36"/>
          <p:cNvPicPr>
            <a:picLocks noChangeAspect="1"/>
          </p:cNvPicPr>
          <p:nvPr/>
        </p:nvPicPr>
        <p:blipFill>
          <a:blip r:embed="rId12"/>
          <a:stretch>
            <a:fillRect/>
          </a:stretch>
        </p:blipFill>
        <p:spPr>
          <a:xfrm>
            <a:off x="4617160" y="3035288"/>
            <a:ext cx="1563959" cy="435759"/>
          </a:xfrm>
          <a:prstGeom prst="rect">
            <a:avLst/>
          </a:prstGeom>
        </p:spPr>
      </p:pic>
      <p:pic>
        <p:nvPicPr>
          <p:cNvPr id="5" name="Imagen 4"/>
          <p:cNvPicPr>
            <a:picLocks noChangeAspect="1"/>
          </p:cNvPicPr>
          <p:nvPr/>
        </p:nvPicPr>
        <p:blipFill>
          <a:blip r:embed="rId13"/>
          <a:stretch>
            <a:fillRect/>
          </a:stretch>
        </p:blipFill>
        <p:spPr>
          <a:xfrm>
            <a:off x="6567650" y="2095154"/>
            <a:ext cx="1695450" cy="1466850"/>
          </a:xfrm>
          <a:prstGeom prst="rect">
            <a:avLst/>
          </a:prstGeom>
        </p:spPr>
      </p:pic>
      <p:pic>
        <p:nvPicPr>
          <p:cNvPr id="6" name="Imagen 5"/>
          <p:cNvPicPr>
            <a:picLocks noChangeAspect="1"/>
          </p:cNvPicPr>
          <p:nvPr/>
        </p:nvPicPr>
        <p:blipFill>
          <a:blip r:embed="rId14"/>
          <a:stretch>
            <a:fillRect/>
          </a:stretch>
        </p:blipFill>
        <p:spPr>
          <a:xfrm>
            <a:off x="6569967" y="3770288"/>
            <a:ext cx="1943100" cy="971550"/>
          </a:xfrm>
          <a:prstGeom prst="rect">
            <a:avLst/>
          </a:prstGeom>
        </p:spPr>
      </p:pic>
      <p:sp>
        <p:nvSpPr>
          <p:cNvPr id="36" name="Flecha izquierda y derecha 35"/>
          <p:cNvSpPr/>
          <p:nvPr/>
        </p:nvSpPr>
        <p:spPr>
          <a:xfrm>
            <a:off x="5092081" y="4282639"/>
            <a:ext cx="1184377" cy="148792"/>
          </a:xfrm>
          <a:prstGeom prst="lef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adroTexto 3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41" name="CuadroTexto 40"/>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43" name="CuadroTexto 42"/>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44" name="CuadroTexto 43"/>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23" name="Marcador de número de diapositiva 23"/>
          <p:cNvSpPr>
            <a:spLocks noGrp="1"/>
          </p:cNvSpPr>
          <p:nvPr>
            <p:ph type="sldNum" sz="quarter" idx="12"/>
          </p:nvPr>
        </p:nvSpPr>
        <p:spPr>
          <a:xfrm>
            <a:off x="6553200" y="6240337"/>
            <a:ext cx="2133600" cy="365125"/>
          </a:xfrm>
        </p:spPr>
        <p:txBody>
          <a:bodyPr/>
          <a:lstStyle/>
          <a:p>
            <a:r>
              <a:rPr lang="es-ES" dirty="0" smtClean="0"/>
              <a:t>33</a:t>
            </a:r>
            <a:endParaRPr lang="es-ES" dirty="0"/>
          </a:p>
        </p:txBody>
      </p:sp>
      <p:sp>
        <p:nvSpPr>
          <p:cNvPr id="4" name="CuadroTexto 3"/>
          <p:cNvSpPr txBox="1"/>
          <p:nvPr/>
        </p:nvSpPr>
        <p:spPr>
          <a:xfrm>
            <a:off x="139123" y="4797152"/>
            <a:ext cx="7457213" cy="1338828"/>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Generative models allow to deal with the high </a:t>
            </a:r>
            <a:r>
              <a:rPr lang="en-GB" dirty="0"/>
              <a:t>variability due to environmental conditions among different domains:</a:t>
            </a:r>
          </a:p>
          <a:p>
            <a:pPr algn="just"/>
            <a:endParaRPr lang="en-GB" sz="100" dirty="0" smtClean="0"/>
          </a:p>
          <a:p>
            <a:pPr algn="just"/>
            <a:endParaRPr lang="en-GB" sz="100" dirty="0"/>
          </a:p>
          <a:p>
            <a:pPr algn="just"/>
            <a:endParaRPr lang="en-GB" sz="100" dirty="0"/>
          </a:p>
          <a:p>
            <a:pPr marL="742950" lvl="1" indent="-285750" algn="just">
              <a:buFont typeface="Wingdings" panose="05000000000000000000" pitchFamily="2" charset="2"/>
              <a:buChar char="q"/>
            </a:pPr>
            <a:r>
              <a:rPr lang="en-GB" sz="1400" dirty="0"/>
              <a:t>Wide range of human pose configurations, influence of background, continuity of human movements, spontaneity of human actions, speed, appearance of unexpected objects, illumination changes, partial/self occlusions, different points of view</a:t>
            </a:r>
            <a:r>
              <a:rPr lang="en-GB" sz="1400" dirty="0" smtClean="0"/>
              <a:t>…</a:t>
            </a:r>
            <a:endParaRPr lang="en-GB" sz="1400" dirty="0"/>
          </a:p>
        </p:txBody>
      </p:sp>
      <p:pic>
        <p:nvPicPr>
          <p:cNvPr id="29" name="Imagen 28"/>
          <p:cNvPicPr>
            <a:picLocks noChangeAspect="1"/>
          </p:cNvPicPr>
          <p:nvPr/>
        </p:nvPicPr>
        <p:blipFill>
          <a:blip r:embed="rId15"/>
          <a:stretch>
            <a:fillRect/>
          </a:stretch>
        </p:blipFill>
        <p:spPr>
          <a:xfrm>
            <a:off x="7596336" y="4918724"/>
            <a:ext cx="1400175" cy="1114425"/>
          </a:xfrm>
          <a:prstGeom prst="rect">
            <a:avLst/>
          </a:prstGeom>
        </p:spPr>
      </p:pic>
    </p:spTree>
    <p:custDataLst>
      <p:tags r:id="rId1"/>
    </p:custDataLst>
    <p:extLst>
      <p:ext uri="{BB962C8B-B14F-4D97-AF65-F5344CB8AC3E}">
        <p14:creationId xmlns:p14="http://schemas.microsoft.com/office/powerpoint/2010/main" val="111195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outVertical)">
                                      <p:cBhvr>
                                        <p:cTn id="29" dur="500"/>
                                        <p:tgtEl>
                                          <p:spTgt spid="24"/>
                                        </p:tgtEl>
                                      </p:cBhvr>
                                    </p:animEffect>
                                  </p:childTnLst>
                                </p:cTn>
                              </p:par>
                              <p:par>
                                <p:cTn id="30" presetID="16" presetClass="entr" presetSubtype="37"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Gesture Segmentation</a:t>
            </a:r>
          </a:p>
        </p:txBody>
      </p:sp>
      <p:pic>
        <p:nvPicPr>
          <p:cNvPr id="2" name="Imagen 1"/>
          <p:cNvPicPr>
            <a:picLocks noChangeAspect="1"/>
          </p:cNvPicPr>
          <p:nvPr/>
        </p:nvPicPr>
        <p:blipFill>
          <a:blip r:embed="rId5"/>
          <a:stretch>
            <a:fillRect/>
          </a:stretch>
        </p:blipFill>
        <p:spPr>
          <a:xfrm>
            <a:off x="771525" y="1484784"/>
            <a:ext cx="7600950" cy="4924425"/>
          </a:xfrm>
          <a:prstGeom prst="rect">
            <a:avLst/>
          </a:prstGeom>
        </p:spPr>
      </p:pic>
      <p:sp>
        <p:nvSpPr>
          <p:cNvPr id="4" name="CuadroTexto 3"/>
          <p:cNvSpPr txBox="1"/>
          <p:nvPr/>
        </p:nvSpPr>
        <p:spPr>
          <a:xfrm>
            <a:off x="1979712" y="1043444"/>
            <a:ext cx="5184576" cy="369332"/>
          </a:xfrm>
          <a:prstGeom prst="rect">
            <a:avLst/>
          </a:prstGeom>
          <a:noFill/>
        </p:spPr>
        <p:txBody>
          <a:bodyPr wrap="square" rtlCol="0">
            <a:spAutoFit/>
          </a:bodyPr>
          <a:lstStyle/>
          <a:p>
            <a:r>
              <a:rPr lang="en-GB" dirty="0" smtClean="0"/>
              <a:t>Probabilistic-based Dynamic Time Warping algorithm</a:t>
            </a:r>
            <a:endParaRPr lang="en-GB" dirty="0"/>
          </a:p>
        </p:txBody>
      </p:sp>
      <p:pic>
        <p:nvPicPr>
          <p:cNvPr id="7" name="Imagen 6"/>
          <p:cNvPicPr>
            <a:picLocks noChangeAspect="1"/>
          </p:cNvPicPr>
          <p:nvPr/>
        </p:nvPicPr>
        <p:blipFill>
          <a:blip r:embed="rId6"/>
          <a:stretch>
            <a:fillRect/>
          </a:stretch>
        </p:blipFill>
        <p:spPr>
          <a:xfrm>
            <a:off x="4564675" y="5082903"/>
            <a:ext cx="3648471" cy="942731"/>
          </a:xfrm>
          <a:prstGeom prst="rect">
            <a:avLst/>
          </a:prstGeom>
        </p:spPr>
      </p:pic>
      <p:sp>
        <p:nvSpPr>
          <p:cNvPr id="5" name="Marcador de número de diapositiva 4"/>
          <p:cNvSpPr>
            <a:spLocks noGrp="1"/>
          </p:cNvSpPr>
          <p:nvPr>
            <p:ph type="sldNum" sz="quarter" idx="12"/>
          </p:nvPr>
        </p:nvSpPr>
        <p:spPr/>
        <p:txBody>
          <a:bodyPr/>
          <a:lstStyle/>
          <a:p>
            <a:fld id="{28E7870A-D833-4620-871D-52D8AB644C76}" type="slidenum">
              <a:rPr lang="es-ES" smtClean="0"/>
              <a:pPr/>
              <a:t>34</a:t>
            </a:fld>
            <a:endParaRPr lang="es-ES"/>
          </a:p>
        </p:txBody>
      </p:sp>
    </p:spTree>
    <p:extLst>
      <p:ext uri="{BB962C8B-B14F-4D97-AF65-F5344CB8AC3E}">
        <p14:creationId xmlns:p14="http://schemas.microsoft.com/office/powerpoint/2010/main" val="4167716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sp>
        <p:nvSpPr>
          <p:cNvPr id="11" name="CuadroTexto 10"/>
          <p:cNvSpPr txBox="1"/>
          <p:nvPr/>
        </p:nvSpPr>
        <p:spPr>
          <a:xfrm>
            <a:off x="4615542" y="188640"/>
            <a:ext cx="4445913"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Generative Models</a:t>
            </a:r>
          </a:p>
        </p:txBody>
      </p:sp>
      <mc:AlternateContent xmlns:mc="http://schemas.openxmlformats.org/markup-compatibility/2006" xmlns:a14="http://schemas.microsoft.com/office/drawing/2010/main">
        <mc:Choice Requires="a14">
          <p:sp>
            <p:nvSpPr>
              <p:cNvPr id="12" name="CuadroTexto 11"/>
              <p:cNvSpPr txBox="1"/>
              <p:nvPr/>
            </p:nvSpPr>
            <p:spPr>
              <a:xfrm>
                <a:off x="323528" y="1052736"/>
                <a:ext cx="8424936" cy="4893647"/>
              </a:xfrm>
              <a:prstGeom prst="rect">
                <a:avLst/>
              </a:prstGeom>
              <a:noFill/>
            </p:spPr>
            <p:txBody>
              <a:bodyPr wrap="square" rtlCol="0">
                <a:spAutoFit/>
              </a:bodyPr>
              <a:lstStyle/>
              <a:p>
                <a:pPr marL="285750" indent="-285750" algn="just">
                  <a:buFont typeface="Arial" panose="020B0604020202020204" pitchFamily="34" charset="0"/>
                  <a:buChar char="•"/>
                </a:pPr>
                <a:endParaRPr lang="en-GB" dirty="0" smtClean="0"/>
              </a:p>
              <a:p>
                <a:pPr marL="285750" indent="-285750" algn="just">
                  <a:buFont typeface="Arial" panose="020B0604020202020204" pitchFamily="34" charset="0"/>
                  <a:buChar char="•"/>
                </a:pPr>
                <a:r>
                  <a:rPr lang="en-GB" dirty="0" smtClean="0"/>
                  <a:t>Especially used in temporal pattern recognition:</a:t>
                </a:r>
              </a:p>
              <a:p>
                <a:pPr marL="285750" indent="-285750" algn="just">
                  <a:buFont typeface="Arial" panose="020B0604020202020204" pitchFamily="34" charset="0"/>
                  <a:buChar char="•"/>
                </a:pPr>
                <a:endParaRPr lang="en-GB" dirty="0"/>
              </a:p>
              <a:p>
                <a:pPr marL="742950" lvl="1" indent="-285750" algn="just">
                  <a:buFont typeface="Wingdings" panose="05000000000000000000" pitchFamily="2" charset="2"/>
                  <a:buChar char="q"/>
                </a:pPr>
                <a:r>
                  <a:rPr lang="en-GB" sz="1600" dirty="0" smtClean="0">
                    <a:latin typeface="+mj-lt"/>
                  </a:rPr>
                  <a:t>Assume unobservable state variables that are inferred from observations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i="1">
                            <a:latin typeface="Cambria Math" panose="02040503050406030204" pitchFamily="18" charset="0"/>
                          </a:rPr>
                          <m:t>1</m:t>
                        </m:r>
                      </m:sup>
                    </m:sSup>
                  </m:oMath>
                </a14:m>
                <a:r>
                  <a:rPr lang="en-GB" sz="1600" dirty="0" smtClean="0">
                    <a:latin typeface="+mj-lt"/>
                  </a:rPr>
                  <a:t>.</a:t>
                </a:r>
              </a:p>
              <a:p>
                <a:pPr marL="285750" indent="-285750" algn="just">
                  <a:buFont typeface="Wingdings" panose="05000000000000000000" pitchFamily="2" charset="2"/>
                  <a:buChar char="q"/>
                </a:pPr>
                <a:endParaRPr lang="en-GB" sz="1000" dirty="0" smtClean="0">
                  <a:latin typeface="+mj-lt"/>
                </a:endParaRPr>
              </a:p>
              <a:p>
                <a:pPr marL="742950" lvl="1" indent="-285750" algn="just">
                  <a:buFont typeface="Wingdings" panose="05000000000000000000" pitchFamily="2" charset="2"/>
                  <a:buChar char="q"/>
                </a:pPr>
                <a:r>
                  <a:rPr lang="en-GB" sz="1600" dirty="0" smtClean="0">
                    <a:latin typeface="+mj-lt"/>
                  </a:rPr>
                  <a:t>Infer </a:t>
                </a:r>
                <a:r>
                  <a:rPr lang="en-GB" sz="1600" dirty="0">
                    <a:latin typeface="+mj-lt"/>
                  </a:rPr>
                  <a:t>about the </a:t>
                </a:r>
                <a:r>
                  <a:rPr lang="en-GB" sz="1600" dirty="0" smtClean="0">
                    <a:latin typeface="+mj-lt"/>
                  </a:rPr>
                  <a:t>properties </a:t>
                </a:r>
                <a:r>
                  <a:rPr lang="en-GB" sz="1600" dirty="0">
                    <a:latin typeface="+mj-lt"/>
                  </a:rPr>
                  <a:t>of </a:t>
                </a:r>
                <a:r>
                  <a:rPr lang="en-GB" sz="1600" dirty="0" smtClean="0">
                    <a:latin typeface="+mj-lt"/>
                  </a:rPr>
                  <a:t>sub-populations </a:t>
                </a:r>
                <a:r>
                  <a:rPr lang="en-GB" sz="1600" dirty="0">
                    <a:latin typeface="+mj-lt"/>
                  </a:rPr>
                  <a:t>given only observations on the pooled population, without sub-population identity information</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2</m:t>
                        </m:r>
                      </m:sup>
                    </m:sSup>
                  </m:oMath>
                </a14:m>
                <a:r>
                  <a:rPr lang="en-GB" sz="1600" dirty="0" smtClean="0">
                    <a:latin typeface="+mj-lt"/>
                  </a:rPr>
                  <a:t>.</a:t>
                </a:r>
              </a:p>
              <a:p>
                <a:pPr marL="742950" lvl="1" indent="-285750" algn="just">
                  <a:buFont typeface="Wingdings" panose="05000000000000000000" pitchFamily="2" charset="2"/>
                  <a:buChar char="q"/>
                </a:pPr>
                <a:endParaRPr lang="en-GB" sz="1000" dirty="0" smtClean="0">
                  <a:latin typeface="+mj-lt"/>
                </a:endParaRPr>
              </a:p>
              <a:p>
                <a:pPr marL="742950" lvl="1" indent="-285750" algn="just">
                  <a:buFont typeface="Wingdings" panose="05000000000000000000" pitchFamily="2" charset="2"/>
                  <a:buChar char="q"/>
                </a:pPr>
                <a:r>
                  <a:rPr lang="en-GB" sz="1600" dirty="0" smtClean="0">
                    <a:latin typeface="+mj-lt"/>
                  </a:rPr>
                  <a:t>Learn </a:t>
                </a:r>
                <a:r>
                  <a:rPr lang="en-GB" sz="1600" dirty="0">
                    <a:latin typeface="+mj-lt"/>
                  </a:rPr>
                  <a:t>a probability distribution over </a:t>
                </a:r>
                <a:r>
                  <a:rPr lang="en-GB" sz="1600" dirty="0" smtClean="0">
                    <a:latin typeface="+mj-lt"/>
                  </a:rPr>
                  <a:t>a set </a:t>
                </a:r>
                <a:r>
                  <a:rPr lang="en-GB" sz="1600" dirty="0">
                    <a:latin typeface="+mj-lt"/>
                  </a:rPr>
                  <a:t>of </a:t>
                </a:r>
                <a:r>
                  <a:rPr lang="en-GB" sz="1600" dirty="0" smtClean="0">
                    <a:latin typeface="+mj-lt"/>
                  </a:rPr>
                  <a:t>inputs from a stochastic artificial neural network</a:t>
                </a:r>
                <a14:m>
                  <m:oMath xmlns:m="http://schemas.openxmlformats.org/officeDocument/2006/math">
                    <m:sSup>
                      <m:sSupPr>
                        <m:ctrlPr>
                          <a:rPr lang="en-GB" sz="1400" i="1">
                            <a:latin typeface="Cambria Math" panose="02040503050406030204" pitchFamily="18" charset="0"/>
                          </a:rPr>
                        </m:ctrlPr>
                      </m:sSupPr>
                      <m:e>
                        <m:r>
                          <a:rPr lang="ca-ES" sz="1400" b="0" i="1">
                            <a:latin typeface="Cambria Math" panose="02040503050406030204" pitchFamily="18" charset="0"/>
                          </a:rPr>
                          <m:t> </m:t>
                        </m:r>
                        <m:r>
                          <a:rPr lang="en-GB" sz="1400" i="1">
                            <a:latin typeface="Cambria Math" panose="02040503050406030204" pitchFamily="18" charset="0"/>
                          </a:rPr>
                          <m:t> </m:t>
                        </m:r>
                      </m:e>
                      <m:sup>
                        <m:r>
                          <a:rPr lang="ca-ES" sz="1400" b="0" i="1" smtClean="0">
                            <a:latin typeface="Cambria Math" panose="02040503050406030204" pitchFamily="18" charset="0"/>
                          </a:rPr>
                          <m:t>3</m:t>
                        </m:r>
                      </m:sup>
                    </m:sSup>
                  </m:oMath>
                </a14:m>
                <a:r>
                  <a:rPr lang="en-GB" sz="1600" dirty="0">
                    <a:latin typeface="+mj-lt"/>
                  </a:rPr>
                  <a:t>.</a:t>
                </a:r>
                <a:endParaRPr lang="en-GB" sz="1600" dirty="0" smtClean="0">
                  <a:latin typeface="+mj-lt"/>
                </a:endParaRPr>
              </a:p>
              <a:p>
                <a:pPr marL="742950" lvl="1" indent="-285750" algn="just">
                  <a:buFont typeface="Wingdings" panose="05000000000000000000" pitchFamily="2" charset="2"/>
                  <a:buChar char="§"/>
                </a:pPr>
                <a:endParaRPr lang="en-GB" sz="1600" dirty="0">
                  <a:latin typeface="+mj-lt"/>
                </a:endParaRPr>
              </a:p>
              <a:p>
                <a:pPr lvl="1" algn="just"/>
                <a:endParaRPr lang="en-GB" sz="1600" dirty="0" smtClean="0">
                  <a:latin typeface="+mj-lt"/>
                </a:endParaRPr>
              </a:p>
              <a:p>
                <a:pPr lvl="1" algn="just"/>
                <a:endParaRPr lang="en-GB" sz="1600" dirty="0" smtClean="0">
                  <a:latin typeface="+mj-lt"/>
                </a:endParaRPr>
              </a:p>
              <a:p>
                <a:pPr lvl="1" algn="just"/>
                <a:endParaRPr lang="en-GB" sz="1600" dirty="0" smtClean="0">
                  <a:latin typeface="+mj-lt"/>
                </a:endParaRPr>
              </a:p>
              <a:p>
                <a:pPr marL="285750" indent="-285750" algn="just">
                  <a:buFont typeface="Arial" panose="020B0604020202020204" pitchFamily="34" charset="0"/>
                  <a:buChar char="•"/>
                </a:pPr>
                <a:endParaRPr lang="en-GB" dirty="0" smtClean="0"/>
              </a:p>
              <a:p>
                <a:pPr marL="285750" indent="-285750" algn="just">
                  <a:buFont typeface="Arial" panose="020B0604020202020204" pitchFamily="34" charset="0"/>
                  <a:buChar char="•"/>
                </a:pPr>
                <a:r>
                  <a:rPr lang="en-GB" dirty="0"/>
                  <a:t>High </a:t>
                </a:r>
                <a:r>
                  <a:rPr lang="en-GB" dirty="0" smtClean="0"/>
                  <a:t>variability </a:t>
                </a:r>
                <a:r>
                  <a:rPr lang="en-GB" dirty="0"/>
                  <a:t>due to environmental conditions among different </a:t>
                </a:r>
                <a:r>
                  <a:rPr lang="en-GB" dirty="0" smtClean="0"/>
                  <a:t>domains:</a:t>
                </a:r>
                <a:endParaRPr lang="en-GB" dirty="0"/>
              </a:p>
              <a:p>
                <a:pPr algn="just"/>
                <a:endParaRPr lang="en-GB" sz="1000" dirty="0"/>
              </a:p>
              <a:p>
                <a:pPr marL="742950" lvl="1" indent="-285750" algn="just">
                  <a:buFont typeface="Wingdings" panose="05000000000000000000" pitchFamily="2" charset="2"/>
                  <a:buChar char="§"/>
                </a:pPr>
                <a:r>
                  <a:rPr lang="en-GB" sz="1600" dirty="0"/>
                  <a:t>Wide range of human pose configurations, influence of background, continuity of human movements, spontaneity of human actions, speed, appearance of unexpected objects, illumination changes, </a:t>
                </a:r>
                <a:r>
                  <a:rPr lang="en-GB" sz="1600" dirty="0" smtClean="0"/>
                  <a:t>partial/self </a:t>
                </a:r>
                <a:r>
                  <a:rPr lang="en-GB" sz="1600" dirty="0"/>
                  <a:t>occlusions, different points of view</a:t>
                </a:r>
                <a:r>
                  <a:rPr lang="en-GB" sz="1600" dirty="0" smtClean="0"/>
                  <a:t>…</a:t>
                </a:r>
                <a:endParaRPr lang="en-GB" dirty="0" smtClean="0"/>
              </a:p>
            </p:txBody>
          </p:sp>
        </mc:Choice>
        <mc:Fallback xmlns="">
          <p:sp>
            <p:nvSpPr>
              <p:cNvPr id="12" name="CuadroTexto 11"/>
              <p:cNvSpPr txBox="1">
                <a:spLocks noRot="1" noChangeAspect="1" noMove="1" noResize="1" noEditPoints="1" noAdjustHandles="1" noChangeArrowheads="1" noChangeShapeType="1" noTextEdit="1"/>
              </p:cNvSpPr>
              <p:nvPr/>
            </p:nvSpPr>
            <p:spPr>
              <a:xfrm>
                <a:off x="323528" y="1052736"/>
                <a:ext cx="8424936" cy="4893647"/>
              </a:xfrm>
              <a:prstGeom prst="rect">
                <a:avLst/>
              </a:prstGeom>
              <a:blipFill rotWithShape="0">
                <a:blip r:embed="rId5"/>
                <a:stretch>
                  <a:fillRect l="-434" r="-434" b="-748"/>
                </a:stretch>
              </a:blipFill>
            </p:spPr>
            <p:txBody>
              <a:bodyPr/>
              <a:lstStyle/>
              <a:p>
                <a:r>
                  <a:rPr lang="en-GB">
                    <a:noFill/>
                  </a:rPr>
                  <a:t> </a:t>
                </a:r>
              </a:p>
            </p:txBody>
          </p:sp>
        </mc:Fallback>
      </mc:AlternateContent>
      <p:sp>
        <p:nvSpPr>
          <p:cNvPr id="14" name="CuadroTexto 13"/>
          <p:cNvSpPr txBox="1"/>
          <p:nvPr/>
        </p:nvSpPr>
        <p:spPr>
          <a:xfrm>
            <a:off x="125725" y="6093296"/>
            <a:ext cx="8911062" cy="707886"/>
          </a:xfrm>
          <a:prstGeom prst="rect">
            <a:avLst/>
          </a:prstGeom>
          <a:noFill/>
        </p:spPr>
        <p:txBody>
          <a:bodyPr wrap="square" rtlCol="0">
            <a:spAutoFit/>
          </a:bodyPr>
          <a:lstStyle/>
          <a:p>
            <a:pPr algn="just"/>
            <a:r>
              <a:rPr lang="en-GB" sz="1000" dirty="0" smtClean="0"/>
              <a:t>[1</a:t>
            </a:r>
            <a:r>
              <a:rPr lang="en-GB" sz="1000" dirty="0"/>
              <a:t>] </a:t>
            </a:r>
            <a:r>
              <a:rPr lang="en-GB" sz="1000" dirty="0" err="1"/>
              <a:t>Starner</a:t>
            </a:r>
            <a:r>
              <a:rPr lang="en-GB" sz="1000" dirty="0"/>
              <a:t>, T. and </a:t>
            </a:r>
            <a:r>
              <a:rPr lang="en-GB" sz="1000" dirty="0" err="1"/>
              <a:t>Pentland</a:t>
            </a:r>
            <a:r>
              <a:rPr lang="en-GB" sz="1000" dirty="0"/>
              <a:t>, A. (1995). Real-time </a:t>
            </a:r>
            <a:r>
              <a:rPr lang="en-GB" sz="1000" dirty="0" err="1"/>
              <a:t>american</a:t>
            </a:r>
            <a:r>
              <a:rPr lang="en-GB" sz="1000" dirty="0"/>
              <a:t> sign language recognition from video using hidden </a:t>
            </a:r>
            <a:r>
              <a:rPr lang="en-GB" sz="1000" dirty="0" err="1"/>
              <a:t>markov</a:t>
            </a:r>
            <a:r>
              <a:rPr lang="en-GB" sz="1000" dirty="0"/>
              <a:t> models. In Computer Vision. International Symposium on Perceptual </a:t>
            </a:r>
            <a:r>
              <a:rPr lang="en-GB" sz="1000" dirty="0" err="1"/>
              <a:t>Comput</a:t>
            </a:r>
            <a:r>
              <a:rPr lang="en-GB" sz="1000" dirty="0"/>
              <a:t>. Sect., MIT, Cambridge, pages=265–270</a:t>
            </a:r>
            <a:r>
              <a:rPr lang="en-GB" sz="1000" dirty="0" smtClean="0"/>
              <a:t>.</a:t>
            </a:r>
          </a:p>
          <a:p>
            <a:pPr algn="just"/>
            <a:r>
              <a:rPr lang="en-GB" sz="1000" dirty="0" smtClean="0"/>
              <a:t>[2</a:t>
            </a:r>
            <a:r>
              <a:rPr lang="en-GB" sz="1000" dirty="0"/>
              <a:t>] </a:t>
            </a:r>
            <a:r>
              <a:rPr lang="en-GB" sz="1000" dirty="0" err="1"/>
              <a:t>Figueiredo</a:t>
            </a:r>
            <a:r>
              <a:rPr lang="en-GB" sz="1000" dirty="0"/>
              <a:t>, </a:t>
            </a:r>
            <a:r>
              <a:rPr lang="en-GB" sz="1000" dirty="0" smtClean="0"/>
              <a:t>M.A.T. and Jain</a:t>
            </a:r>
            <a:r>
              <a:rPr lang="en-GB" sz="1000" dirty="0"/>
              <a:t>, A.K. (2002). </a:t>
            </a:r>
            <a:r>
              <a:rPr lang="en-GB" sz="1000" dirty="0" smtClean="0"/>
              <a:t>Unsupervised </a:t>
            </a:r>
            <a:r>
              <a:rPr lang="en-GB" sz="1000" dirty="0"/>
              <a:t>Learning of Finite Mixture Models". IEEE TPAMI 24(3): 381–396.</a:t>
            </a:r>
            <a:endParaRPr lang="en-GB" sz="1000" dirty="0" smtClean="0"/>
          </a:p>
          <a:p>
            <a:pPr algn="just"/>
            <a:r>
              <a:rPr lang="en-GB" sz="1000" dirty="0" smtClean="0"/>
              <a:t>[3</a:t>
            </a:r>
            <a:r>
              <a:rPr lang="en-GB" sz="1000" dirty="0"/>
              <a:t>] Hinton, G. E.; </a:t>
            </a:r>
            <a:r>
              <a:rPr lang="en-GB" sz="1000" dirty="0" err="1"/>
              <a:t>Salakhutdinov</a:t>
            </a:r>
            <a:r>
              <a:rPr lang="en-GB" sz="1000" dirty="0"/>
              <a:t>, R. R. (2006). Reducing the Dimensionality of Data with Neural Networks. Science 313(5786): 504–507</a:t>
            </a:r>
          </a:p>
        </p:txBody>
      </p:sp>
      <p:grpSp>
        <p:nvGrpSpPr>
          <p:cNvPr id="6" name="Grupo 5"/>
          <p:cNvGrpSpPr/>
          <p:nvPr/>
        </p:nvGrpSpPr>
        <p:grpSpPr>
          <a:xfrm>
            <a:off x="3635896" y="3394695"/>
            <a:ext cx="3528392" cy="1114425"/>
            <a:chOff x="3635896" y="3394695"/>
            <a:chExt cx="3528392" cy="1114425"/>
          </a:xfrm>
        </p:grpSpPr>
        <p:pic>
          <p:nvPicPr>
            <p:cNvPr id="4" name="Imagen 3"/>
            <p:cNvPicPr>
              <a:picLocks noChangeAspect="1"/>
            </p:cNvPicPr>
            <p:nvPr/>
          </p:nvPicPr>
          <p:blipFill>
            <a:blip r:embed="rId6"/>
            <a:stretch>
              <a:fillRect/>
            </a:stretch>
          </p:blipFill>
          <p:spPr>
            <a:xfrm>
              <a:off x="3635896" y="3394695"/>
              <a:ext cx="1400175" cy="1114425"/>
            </a:xfrm>
            <a:prstGeom prst="rect">
              <a:avLst/>
            </a:prstGeom>
          </p:spPr>
        </p:pic>
        <p:sp>
          <p:nvSpPr>
            <p:cNvPr id="5" name="CuadroTexto 4"/>
            <p:cNvSpPr txBox="1"/>
            <p:nvPr/>
          </p:nvSpPr>
          <p:spPr>
            <a:xfrm>
              <a:off x="4996086" y="3453909"/>
              <a:ext cx="2168202" cy="738664"/>
            </a:xfrm>
            <a:prstGeom prst="rect">
              <a:avLst/>
            </a:prstGeom>
            <a:noFill/>
          </p:spPr>
          <p:txBody>
            <a:bodyPr wrap="square" rtlCol="0">
              <a:spAutoFit/>
            </a:bodyPr>
            <a:lstStyle/>
            <a:p>
              <a:r>
                <a:rPr lang="en-US" sz="1400" dirty="0" smtClean="0"/>
                <a:t>Observable</a:t>
              </a:r>
            </a:p>
            <a:p>
              <a:endParaRPr lang="en-US" sz="1400" dirty="0"/>
            </a:p>
            <a:p>
              <a:r>
                <a:rPr lang="en-US" sz="1400" dirty="0" smtClean="0"/>
                <a:t>Hidden (latent)</a:t>
              </a:r>
              <a:endParaRPr lang="en-US" sz="1400" dirty="0"/>
            </a:p>
          </p:txBody>
        </p:sp>
      </p:grpSp>
      <p:sp>
        <p:nvSpPr>
          <p:cNvPr id="2" name="Marcador de número de diapositiva 1"/>
          <p:cNvSpPr>
            <a:spLocks noGrp="1"/>
          </p:cNvSpPr>
          <p:nvPr>
            <p:ph type="sldNum" sz="quarter" idx="12"/>
          </p:nvPr>
        </p:nvSpPr>
        <p:spPr/>
        <p:txBody>
          <a:bodyPr/>
          <a:lstStyle/>
          <a:p>
            <a:fld id="{28E7870A-D833-4620-871D-52D8AB644C76}" type="slidenum">
              <a:rPr lang="es-ES" smtClean="0"/>
              <a:pPr/>
              <a:t>35</a:t>
            </a:fld>
            <a:endParaRPr lang="es-ES"/>
          </a:p>
        </p:txBody>
      </p:sp>
      <p:sp>
        <p:nvSpPr>
          <p:cNvPr id="17" name="CuadroTexto 16"/>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2" name="CuadroTexto 21"/>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24" name="CuadroTexto 23"/>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3676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Gesture Segmentation</a:t>
            </a:r>
          </a:p>
        </p:txBody>
      </p:sp>
      <p:sp>
        <p:nvSpPr>
          <p:cNvPr id="9" name="CuadroTexto 8"/>
          <p:cNvSpPr txBox="1"/>
          <p:nvPr/>
        </p:nvSpPr>
        <p:spPr>
          <a:xfrm>
            <a:off x="323528" y="1043444"/>
            <a:ext cx="8424936" cy="369332"/>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Generative models learned in PDTW handle the variance present in data.</a:t>
            </a:r>
            <a:endParaRPr lang="en-GB" sz="1600" dirty="0" smtClean="0"/>
          </a:p>
        </p:txBody>
      </p:sp>
      <p:pic>
        <p:nvPicPr>
          <p:cNvPr id="8" name="Imagen 7"/>
          <p:cNvPicPr>
            <a:picLocks noChangeAspect="1"/>
          </p:cNvPicPr>
          <p:nvPr/>
        </p:nvPicPr>
        <p:blipFill>
          <a:blip r:embed="rId6"/>
          <a:stretch>
            <a:fillRect/>
          </a:stretch>
        </p:blipFill>
        <p:spPr>
          <a:xfrm>
            <a:off x="3635896" y="1538504"/>
            <a:ext cx="5476875" cy="4286250"/>
          </a:xfrm>
          <a:prstGeom prst="rect">
            <a:avLst/>
          </a:prstGeom>
        </p:spPr>
      </p:pic>
      <p:pic>
        <p:nvPicPr>
          <p:cNvPr id="28" name="Imagen 27"/>
          <p:cNvPicPr>
            <a:picLocks noChangeAspect="1"/>
          </p:cNvPicPr>
          <p:nvPr/>
        </p:nvPicPr>
        <p:blipFill>
          <a:blip r:embed="rId7"/>
          <a:stretch>
            <a:fillRect/>
          </a:stretch>
        </p:blipFill>
        <p:spPr>
          <a:xfrm>
            <a:off x="6252279" y="4730775"/>
            <a:ext cx="2143125" cy="590550"/>
          </a:xfrm>
          <a:prstGeom prst="rect">
            <a:avLst/>
          </a:prstGeom>
        </p:spPr>
      </p:pic>
      <p:pic>
        <p:nvPicPr>
          <p:cNvPr id="29" name="Imagen 28"/>
          <p:cNvPicPr>
            <a:picLocks noChangeAspect="1"/>
          </p:cNvPicPr>
          <p:nvPr/>
        </p:nvPicPr>
        <p:blipFill>
          <a:blip r:embed="rId8"/>
          <a:stretch>
            <a:fillRect/>
          </a:stretch>
        </p:blipFill>
        <p:spPr>
          <a:xfrm>
            <a:off x="6071775" y="5335839"/>
            <a:ext cx="2762250" cy="485775"/>
          </a:xfrm>
          <a:prstGeom prst="rect">
            <a:avLst/>
          </a:prstGeom>
        </p:spPr>
      </p:pic>
      <p:pic>
        <p:nvPicPr>
          <p:cNvPr id="30" name="Imagen 29"/>
          <p:cNvPicPr>
            <a:picLocks noChangeAspect="1"/>
          </p:cNvPicPr>
          <p:nvPr/>
        </p:nvPicPr>
        <p:blipFill>
          <a:blip r:embed="rId9"/>
          <a:stretch>
            <a:fillRect/>
          </a:stretch>
        </p:blipFill>
        <p:spPr>
          <a:xfrm>
            <a:off x="6381338" y="5807100"/>
            <a:ext cx="2000250" cy="400050"/>
          </a:xfrm>
          <a:prstGeom prst="rect">
            <a:avLst/>
          </a:prstGeom>
        </p:spPr>
      </p:pic>
      <p:pic>
        <p:nvPicPr>
          <p:cNvPr id="34" name="Imagen 33"/>
          <p:cNvPicPr>
            <a:picLocks noChangeAspect="1"/>
          </p:cNvPicPr>
          <p:nvPr/>
        </p:nvPicPr>
        <p:blipFill>
          <a:blip r:embed="rId10"/>
          <a:stretch>
            <a:fillRect/>
          </a:stretch>
        </p:blipFill>
        <p:spPr>
          <a:xfrm>
            <a:off x="2483768" y="5877272"/>
            <a:ext cx="2485364" cy="489541"/>
          </a:xfrm>
          <a:prstGeom prst="rect">
            <a:avLst/>
          </a:prstGeom>
        </p:spPr>
      </p:pic>
      <p:pic>
        <p:nvPicPr>
          <p:cNvPr id="13" name="Imagen 12"/>
          <p:cNvPicPr>
            <a:picLocks noChangeAspect="1"/>
          </p:cNvPicPr>
          <p:nvPr/>
        </p:nvPicPr>
        <p:blipFill>
          <a:blip r:embed="rId11"/>
          <a:stretch>
            <a:fillRect/>
          </a:stretch>
        </p:blipFill>
        <p:spPr>
          <a:xfrm>
            <a:off x="221487" y="1538504"/>
            <a:ext cx="4229100" cy="4171950"/>
          </a:xfrm>
          <a:prstGeom prst="rect">
            <a:avLst/>
          </a:prstGeom>
        </p:spPr>
      </p:pic>
      <p:sp>
        <p:nvSpPr>
          <p:cNvPr id="16" name="CuadroTexto 15"/>
          <p:cNvSpPr txBox="1"/>
          <p:nvPr/>
        </p:nvSpPr>
        <p:spPr>
          <a:xfrm>
            <a:off x="72008" y="6453336"/>
            <a:ext cx="8892480" cy="400110"/>
          </a:xfrm>
          <a:prstGeom prst="rect">
            <a:avLst/>
          </a:prstGeom>
          <a:noFill/>
        </p:spPr>
        <p:txBody>
          <a:bodyPr wrap="square" rtlCol="0">
            <a:spAutoFit/>
          </a:bodyPr>
          <a:lstStyle/>
          <a:p>
            <a:r>
              <a:rPr lang="en-GB" sz="1000" dirty="0" smtClean="0"/>
              <a:t>[1</a:t>
            </a:r>
            <a:r>
              <a:rPr lang="en-GB" sz="1000" dirty="0"/>
              <a:t>] </a:t>
            </a:r>
            <a:r>
              <a:rPr lang="en-US" sz="1000" dirty="0"/>
              <a:t>Yu, </a:t>
            </a:r>
            <a:r>
              <a:rPr lang="en-US" sz="1000" dirty="0" err="1"/>
              <a:t>Guoshen</a:t>
            </a:r>
            <a:r>
              <a:rPr lang="en-US" sz="1000" dirty="0"/>
              <a:t> (2012). "Solving Inverse Problems with Piecewise Linear Estimators: From Gaussian Mixture Models to Structured Sparsity". </a:t>
            </a:r>
            <a:r>
              <a:rPr lang="en-US" sz="1000" i="1" dirty="0"/>
              <a:t>IEEE Transactions on Image Processing</a:t>
            </a:r>
            <a:r>
              <a:rPr lang="en-US" sz="1000" dirty="0"/>
              <a:t> 21 (5): 2481–2499.</a:t>
            </a:r>
            <a:endParaRPr lang="en-GB" sz="1000" dirty="0" smtClean="0"/>
          </a:p>
        </p:txBody>
      </p:sp>
      <p:sp>
        <p:nvSpPr>
          <p:cNvPr id="2" name="Marcador de número de diapositiva 1"/>
          <p:cNvSpPr>
            <a:spLocks noGrp="1"/>
          </p:cNvSpPr>
          <p:nvPr>
            <p:ph type="sldNum" sz="quarter" idx="12"/>
          </p:nvPr>
        </p:nvSpPr>
        <p:spPr>
          <a:xfrm>
            <a:off x="6553200" y="6520259"/>
            <a:ext cx="2133600" cy="365125"/>
          </a:xfrm>
        </p:spPr>
        <p:txBody>
          <a:bodyPr/>
          <a:lstStyle/>
          <a:p>
            <a:fld id="{28E7870A-D833-4620-871D-52D8AB644C76}" type="slidenum">
              <a:rPr lang="es-ES" smtClean="0"/>
              <a:pPr/>
              <a:t>36</a:t>
            </a:fld>
            <a:endParaRPr lang="es-ES" dirty="0"/>
          </a:p>
        </p:txBody>
      </p:sp>
    </p:spTree>
    <p:custDataLst>
      <p:tags r:id="rId1"/>
    </p:custDataLst>
    <p:extLst>
      <p:ext uri="{BB962C8B-B14F-4D97-AF65-F5344CB8AC3E}">
        <p14:creationId xmlns:p14="http://schemas.microsoft.com/office/powerpoint/2010/main" val="3056860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86339" y="160387"/>
            <a:ext cx="968535" cy="300082"/>
          </a:xfrm>
          <a:prstGeom prst="rect">
            <a:avLst/>
          </a:prstGeom>
          <a:noFill/>
        </p:spPr>
        <p:txBody>
          <a:bodyPr wrap="none" rtlCol="0">
            <a:spAutoFit/>
          </a:bodyPr>
          <a:lstStyle/>
          <a:p>
            <a:pPr algn="ctr"/>
            <a:r>
              <a:rPr lang="en-GB" sz="1350" b="1">
                <a:solidFill>
                  <a:schemeClr val="bg1">
                    <a:lumMod val="85000"/>
                  </a:schemeClr>
                </a:solidFill>
                <a:effectLst>
                  <a:outerShdw blurRad="38100" dist="38100" dir="2700000" algn="tl">
                    <a:srgbClr val="000000">
                      <a:alpha val="43137"/>
                    </a:srgbClr>
                  </a:outerShdw>
                </a:effectLst>
              </a:rPr>
              <a:t>Conclusion</a:t>
            </a: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Data - CGD</a:t>
            </a:r>
          </a:p>
        </p:txBody>
      </p:sp>
      <p:sp>
        <p:nvSpPr>
          <p:cNvPr id="13" name="CuadroTexto 12"/>
          <p:cNvSpPr txBox="1"/>
          <p:nvPr/>
        </p:nvSpPr>
        <p:spPr>
          <a:xfrm>
            <a:off x="72008" y="6581669"/>
            <a:ext cx="8892480" cy="246221"/>
          </a:xfrm>
          <a:prstGeom prst="rect">
            <a:avLst/>
          </a:prstGeom>
          <a:noFill/>
        </p:spPr>
        <p:txBody>
          <a:bodyPr wrap="square" rtlCol="0">
            <a:spAutoFit/>
          </a:bodyPr>
          <a:lstStyle/>
          <a:p>
            <a:r>
              <a:rPr lang="en-GB" sz="1000" dirty="0" smtClean="0"/>
              <a:t>[1</a:t>
            </a:r>
            <a:r>
              <a:rPr lang="en-GB" sz="1000" dirty="0"/>
              <a:t>] </a:t>
            </a:r>
            <a:r>
              <a:rPr lang="en-GB" sz="1000" dirty="0" err="1"/>
              <a:t>Guyon</a:t>
            </a:r>
            <a:r>
              <a:rPr lang="en-GB" sz="1000" dirty="0"/>
              <a:t>, I., </a:t>
            </a:r>
            <a:r>
              <a:rPr lang="en-GB" sz="1000" dirty="0" err="1"/>
              <a:t>Athitsos</a:t>
            </a:r>
            <a:r>
              <a:rPr lang="en-GB" sz="1000" dirty="0"/>
              <a:t>, V., </a:t>
            </a:r>
            <a:r>
              <a:rPr lang="en-GB" sz="1000" dirty="0" err="1"/>
              <a:t>Jangyodsuk</a:t>
            </a:r>
            <a:r>
              <a:rPr lang="en-GB" sz="1000" dirty="0"/>
              <a:t>, P., and Escalante, H. J. (2014). The </a:t>
            </a:r>
            <a:r>
              <a:rPr lang="en-GB" sz="1000" dirty="0" err="1"/>
              <a:t>chalearn</a:t>
            </a:r>
            <a:r>
              <a:rPr lang="en-GB" sz="1000" dirty="0"/>
              <a:t> gesture dataset </a:t>
            </a:r>
            <a:r>
              <a:rPr lang="en-GB" sz="1000" dirty="0" smtClean="0"/>
              <a:t>(CGD 2011</a:t>
            </a:r>
            <a:r>
              <a:rPr lang="en-GB" sz="1000" dirty="0"/>
              <a:t>). Machine Vision and Applications, 25(8):1929–1951</a:t>
            </a:r>
            <a:r>
              <a:rPr lang="en-GB" sz="1000" dirty="0" smtClean="0"/>
              <a:t>.</a:t>
            </a:r>
          </a:p>
        </p:txBody>
      </p:sp>
      <mc:AlternateContent xmlns:mc="http://schemas.openxmlformats.org/markup-compatibility/2006" xmlns:a14="http://schemas.microsoft.com/office/drawing/2010/main">
        <mc:Choice Requires="a14">
          <p:sp>
            <p:nvSpPr>
              <p:cNvPr id="28" name="CuadroTexto 27"/>
              <p:cNvSpPr txBox="1"/>
              <p:nvPr/>
            </p:nvSpPr>
            <p:spPr>
              <a:xfrm>
                <a:off x="323528" y="1085249"/>
                <a:ext cx="8424936" cy="4585871"/>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Challenge Gesture Dataset (CGD)</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i="1">
                            <a:latin typeface="Cambria Math" panose="02040503050406030204" pitchFamily="18" charset="0"/>
                          </a:rPr>
                          <m:t>1</m:t>
                        </m:r>
                      </m:sup>
                    </m:sSup>
                  </m:oMath>
                </a14:m>
                <a:r>
                  <a:rPr lang="en-GB" dirty="0" smtClean="0"/>
                  <a:t> of </a:t>
                </a:r>
                <a:r>
                  <a:rPr lang="en-GB" dirty="0"/>
                  <a:t>50,000 </a:t>
                </a:r>
                <a:r>
                  <a:rPr lang="en-GB" dirty="0" smtClean="0"/>
                  <a:t>gesture video sequences.</a:t>
                </a:r>
              </a:p>
              <a:p>
                <a:pPr marL="742950" lvl="1" indent="-285750" algn="just">
                  <a:buFont typeface="Arial" panose="020B0604020202020204" pitchFamily="34" charset="0"/>
                  <a:buChar char="•"/>
                </a:pPr>
                <a:endParaRPr lang="en-GB" sz="1000" dirty="0" smtClean="0"/>
              </a:p>
              <a:p>
                <a:pPr marL="742950" lvl="1" indent="-285750" algn="just">
                  <a:buFont typeface="Wingdings" panose="05000000000000000000" pitchFamily="2" charset="2"/>
                  <a:buChar char="q"/>
                </a:pPr>
                <a:r>
                  <a:rPr lang="en-GB" sz="1600" dirty="0" smtClean="0"/>
                  <a:t>Single user in front of a fixed camera.</a:t>
                </a:r>
              </a:p>
              <a:p>
                <a:pPr marL="742950" lvl="1" indent="-285750" algn="just">
                  <a:buFont typeface="Wingdings" panose="05000000000000000000" pitchFamily="2" charset="2"/>
                  <a:buChar char="q"/>
                </a:pPr>
                <a:r>
                  <a:rPr lang="en-GB" sz="1600" dirty="0" smtClean="0"/>
                  <a:t>Images </a:t>
                </a:r>
                <a:r>
                  <a:rPr lang="en-GB" sz="1600" dirty="0"/>
                  <a:t>are captured by the </a:t>
                </a:r>
                <a:r>
                  <a:rPr lang="en-GB" sz="1600" dirty="0" smtClean="0"/>
                  <a:t>Kinect</a:t>
                </a:r>
                <a:r>
                  <a:rPr lang="en-GB" sz="1600" dirty="0"/>
                  <a:t>™</a:t>
                </a:r>
                <a:r>
                  <a:rPr lang="en-GB" sz="1600" dirty="0" smtClean="0"/>
                  <a:t> </a:t>
                </a:r>
                <a:r>
                  <a:rPr lang="en-GB" sz="1600" dirty="0"/>
                  <a:t>device providing both RGB and depth </a:t>
                </a:r>
                <a:r>
                  <a:rPr lang="en-GB" sz="1600" dirty="0" smtClean="0"/>
                  <a:t>images.</a:t>
                </a:r>
                <a:endParaRPr lang="en-GB" sz="1000" dirty="0" smtClean="0"/>
              </a:p>
              <a:p>
                <a:pPr marL="742950" lvl="1" indent="-285750" algn="just">
                  <a:buFont typeface="Wingdings" panose="05000000000000000000" pitchFamily="2" charset="2"/>
                  <a:buChar char="q"/>
                </a:pPr>
                <a:r>
                  <a:rPr lang="en-GB" sz="1600" dirty="0"/>
                  <a:t>20 development batches with a manually tagged gesture </a:t>
                </a:r>
                <a:r>
                  <a:rPr lang="en-GB" sz="1600" dirty="0" smtClean="0"/>
                  <a:t>segmentation:</a:t>
                </a:r>
              </a:p>
              <a:p>
                <a:pPr marL="742950" lvl="1" indent="-285750" algn="just">
                  <a:buFont typeface="Wingdings" panose="05000000000000000000" pitchFamily="2" charset="2"/>
                  <a:buChar char="q"/>
                </a:pPr>
                <a:endParaRPr lang="en-GB" sz="1000" dirty="0" smtClean="0"/>
              </a:p>
              <a:p>
                <a:pPr marL="1200150" lvl="2" indent="-285750" algn="just">
                  <a:buFont typeface="Wingdings" panose="05000000000000000000" pitchFamily="2" charset="2"/>
                  <a:buChar char="§"/>
                </a:pPr>
                <a:r>
                  <a:rPr lang="en-GB" sz="1400" dirty="0" smtClean="0"/>
                  <a:t>100 recorded gestures grouped in sequences of 1-5 gestures performed by the same user.</a:t>
                </a:r>
              </a:p>
              <a:p>
                <a:pPr marL="1200150" lvl="2" indent="-285750" algn="just">
                  <a:buFont typeface="Wingdings" panose="05000000000000000000" pitchFamily="2" charset="2"/>
                  <a:buChar char="§"/>
                </a:pPr>
                <a:r>
                  <a:rPr lang="en-GB" sz="1400" dirty="0" smtClean="0"/>
                  <a:t>Different lexicon of 8-15 unique gestures and just one training sample per gesture is provided, categorized in 9 (10) classes:</a:t>
                </a:r>
              </a:p>
              <a:p>
                <a:pPr marL="1200150" lvl="2" indent="-285750" algn="just">
                  <a:buFont typeface="Wingdings" panose="05000000000000000000" pitchFamily="2" charset="2"/>
                  <a:buChar char="§"/>
                </a:pPr>
                <a:endParaRPr lang="en-GB" sz="1000" dirty="0" smtClean="0"/>
              </a:p>
              <a:p>
                <a:pPr marL="1657350" lvl="3" indent="-285750" algn="just">
                  <a:buFont typeface="Wingdings" panose="05000000000000000000" pitchFamily="2" charset="2"/>
                  <a:buChar char="§"/>
                </a:pPr>
                <a:r>
                  <a:rPr lang="en-GB" sz="1400" dirty="0" smtClean="0"/>
                  <a:t>Body language gestures (scratching your head, crossing your arms, etc.).</a:t>
                </a:r>
              </a:p>
              <a:p>
                <a:pPr marL="1657350" lvl="3" indent="-285750" algn="just">
                  <a:buFont typeface="Wingdings" panose="05000000000000000000" pitchFamily="2" charset="2"/>
                  <a:buChar char="§"/>
                </a:pPr>
                <a:r>
                  <a:rPr lang="en-GB" sz="1400" dirty="0" smtClean="0"/>
                  <a:t>Gesticulations (performed to accompany speech).</a:t>
                </a:r>
              </a:p>
              <a:p>
                <a:pPr marL="1657350" lvl="3" indent="-285750" algn="just">
                  <a:buFont typeface="Wingdings" panose="05000000000000000000" pitchFamily="2" charset="2"/>
                  <a:buChar char="§"/>
                </a:pPr>
                <a:r>
                  <a:rPr lang="en-GB" sz="1400" dirty="0" smtClean="0"/>
                  <a:t>Illustrators (like Italian gestures).</a:t>
                </a:r>
              </a:p>
              <a:p>
                <a:pPr marL="1657350" lvl="3" indent="-285750" algn="just">
                  <a:buFont typeface="Wingdings" panose="05000000000000000000" pitchFamily="2" charset="2"/>
                  <a:buChar char="§"/>
                </a:pPr>
                <a:r>
                  <a:rPr lang="en-GB" sz="1400" dirty="0" smtClean="0"/>
                  <a:t>Emblems (like Indian Mudras).</a:t>
                </a:r>
              </a:p>
              <a:p>
                <a:pPr marL="1657350" lvl="3" indent="-285750" algn="just">
                  <a:buFont typeface="Wingdings" panose="05000000000000000000" pitchFamily="2" charset="2"/>
                  <a:buChar char="§"/>
                </a:pPr>
                <a:r>
                  <a:rPr lang="en-GB" sz="1400" dirty="0" smtClean="0"/>
                  <a:t>Signs (from sign languages for the deaf).</a:t>
                </a:r>
              </a:p>
              <a:p>
                <a:pPr marL="1657350" lvl="3" indent="-285750" algn="just">
                  <a:buFont typeface="Wingdings" panose="05000000000000000000" pitchFamily="2" charset="2"/>
                  <a:buChar char="§"/>
                </a:pPr>
                <a:r>
                  <a:rPr lang="en-GB" sz="1400" dirty="0" smtClean="0"/>
                  <a:t>Signals (diving signals, </a:t>
                </a:r>
                <a:r>
                  <a:rPr lang="en-GB" sz="1400" dirty="0" err="1" smtClean="0"/>
                  <a:t>mashalling</a:t>
                </a:r>
                <a:r>
                  <a:rPr lang="en-GB" sz="1400" dirty="0" smtClean="0"/>
                  <a:t> signals to guide machinery or vehicle, etc.).</a:t>
                </a:r>
              </a:p>
              <a:p>
                <a:pPr marL="1657350" lvl="3" indent="-285750" algn="just">
                  <a:buFont typeface="Wingdings" panose="05000000000000000000" pitchFamily="2" charset="2"/>
                  <a:buChar char="§"/>
                </a:pPr>
                <a:r>
                  <a:rPr lang="en-GB" sz="1400" dirty="0" smtClean="0"/>
                  <a:t>Actions (like drinking or writing).</a:t>
                </a:r>
              </a:p>
              <a:p>
                <a:pPr marL="1657350" lvl="3" indent="-285750" algn="just">
                  <a:buFont typeface="Wingdings" panose="05000000000000000000" pitchFamily="2" charset="2"/>
                  <a:buChar char="§"/>
                </a:pPr>
                <a:r>
                  <a:rPr lang="en-GB" sz="1400" dirty="0" smtClean="0"/>
                  <a:t>Pantomimes (gestures made to mimic actions).</a:t>
                </a:r>
              </a:p>
              <a:p>
                <a:pPr marL="1657350" lvl="3" indent="-285750" algn="just">
                  <a:buFont typeface="Wingdings" panose="05000000000000000000" pitchFamily="2" charset="2"/>
                  <a:buChar char="§"/>
                </a:pPr>
                <a:r>
                  <a:rPr lang="en-GB" sz="1400" dirty="0" smtClean="0"/>
                  <a:t>Dance postures.</a:t>
                </a:r>
              </a:p>
              <a:p>
                <a:pPr marL="1657350" lvl="3" indent="-285750" algn="just">
                  <a:buFont typeface="Wingdings" panose="05000000000000000000" pitchFamily="2" charset="2"/>
                  <a:buChar char="§"/>
                </a:pPr>
                <a:endParaRPr lang="en-GB" sz="1400" dirty="0" smtClean="0"/>
              </a:p>
              <a:p>
                <a:pPr marL="1657350" lvl="3" indent="-285750" algn="just">
                  <a:buFont typeface="Wingdings" panose="05000000000000000000" pitchFamily="2" charset="2"/>
                  <a:buChar char="§"/>
                </a:pPr>
                <a:r>
                  <a:rPr lang="en-GB" sz="1400" b="1" dirty="0" smtClean="0"/>
                  <a:t>~1800 Idle gesture </a:t>
                </a:r>
                <a:r>
                  <a:rPr lang="en-GB" sz="1400" dirty="0" smtClean="0"/>
                  <a:t>in between (for temporal segmentation).</a:t>
                </a:r>
                <a:endParaRPr lang="en-GB" sz="1400" b="1" dirty="0"/>
              </a:p>
            </p:txBody>
          </p:sp>
        </mc:Choice>
        <mc:Fallback xmlns="">
          <p:sp>
            <p:nvSpPr>
              <p:cNvPr id="28" name="CuadroTexto 27"/>
              <p:cNvSpPr txBox="1">
                <a:spLocks noRot="1" noChangeAspect="1" noMove="1" noResize="1" noEditPoints="1" noAdjustHandles="1" noChangeArrowheads="1" noChangeShapeType="1" noTextEdit="1"/>
              </p:cNvSpPr>
              <p:nvPr/>
            </p:nvSpPr>
            <p:spPr>
              <a:xfrm>
                <a:off x="323528" y="1085249"/>
                <a:ext cx="8424936" cy="4585871"/>
              </a:xfrm>
              <a:prstGeom prst="rect">
                <a:avLst/>
              </a:prstGeom>
              <a:blipFill rotWithShape="0">
                <a:blip r:embed="rId8"/>
                <a:stretch>
                  <a:fillRect l="-434" t="-665" r="-217" b="-532"/>
                </a:stretch>
              </a:blipFill>
            </p:spPr>
            <p:txBody>
              <a:bodyPr/>
              <a:lstStyle/>
              <a:p>
                <a:r>
                  <a:rPr lang="en-GB">
                    <a:noFill/>
                  </a:rPr>
                  <a:t> </a:t>
                </a:r>
              </a:p>
            </p:txBody>
          </p:sp>
        </mc:Fallback>
      </mc:AlternateContent>
      <p:sp>
        <p:nvSpPr>
          <p:cNvPr id="2" name="Marcador de número de diapositiva 1"/>
          <p:cNvSpPr>
            <a:spLocks noGrp="1"/>
          </p:cNvSpPr>
          <p:nvPr>
            <p:ph type="sldNum" sz="quarter" idx="12"/>
          </p:nvPr>
        </p:nvSpPr>
        <p:spPr/>
        <p:txBody>
          <a:bodyPr/>
          <a:lstStyle/>
          <a:p>
            <a:fld id="{28E7870A-D833-4620-871D-52D8AB644C76}" type="slidenum">
              <a:rPr lang="es-ES" smtClean="0"/>
              <a:pPr/>
              <a:t>37</a:t>
            </a:fld>
            <a:endParaRPr lang="es-ES" dirty="0"/>
          </a:p>
        </p:txBody>
      </p:sp>
    </p:spTree>
    <p:custDataLst>
      <p:tags r:id="rId1"/>
    </p:custDataLst>
    <p:extLst>
      <p:ext uri="{BB962C8B-B14F-4D97-AF65-F5344CB8AC3E}">
        <p14:creationId xmlns:p14="http://schemas.microsoft.com/office/powerpoint/2010/main" val="3615984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8">
                                            <p:txEl>
                                              <p:pRg st="16" end="1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
                                            <p:txEl>
                                              <p:pRg st="17" end="1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86339" y="160387"/>
            <a:ext cx="968535" cy="300082"/>
          </a:xfrm>
          <a:prstGeom prst="rect">
            <a:avLst/>
          </a:prstGeom>
          <a:noFill/>
        </p:spPr>
        <p:txBody>
          <a:bodyPr wrap="none" rtlCol="0">
            <a:spAutoFit/>
          </a:bodyPr>
          <a:lstStyle/>
          <a:p>
            <a:pPr algn="ctr"/>
            <a:r>
              <a:rPr lang="en-GB" sz="1350" b="1">
                <a:solidFill>
                  <a:schemeClr val="bg1">
                    <a:lumMod val="85000"/>
                  </a:schemeClr>
                </a:solidFill>
                <a:effectLst>
                  <a:outerShdw blurRad="38100" dist="38100" dir="2700000" algn="tl">
                    <a:srgbClr val="000000">
                      <a:alpha val="43137"/>
                    </a:srgbClr>
                  </a:outerShdw>
                </a:effectLst>
              </a:rPr>
              <a:t>Conclusion</a:t>
            </a: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PDTW and </a:t>
            </a:r>
            <a:r>
              <a:rPr lang="en-GB" sz="2800" b="1" dirty="0" err="1" smtClean="0">
                <a:effectLst>
                  <a:outerShdw blurRad="38100" dist="38100" dir="2700000" algn="tl">
                    <a:srgbClr val="000000">
                      <a:alpha val="43137"/>
                    </a:srgbClr>
                  </a:outerShdw>
                </a:effectLst>
              </a:rPr>
              <a:t>BoVDW</a:t>
            </a:r>
            <a:endParaRPr lang="en-GB" sz="2800" b="1" dirty="0" smtClean="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9" name="CuadroTexto 8"/>
              <p:cNvSpPr txBox="1"/>
              <p:nvPr/>
            </p:nvSpPr>
            <p:spPr>
              <a:xfrm>
                <a:off x="323528" y="1042278"/>
                <a:ext cx="8424936" cy="5539978"/>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Address the problem of continuous human gesture recognition:</a:t>
                </a:r>
              </a:p>
              <a:p>
                <a:pPr marL="742950" lvl="1" indent="-285750" algn="just">
                  <a:buFont typeface="Arial" panose="020B0604020202020204" pitchFamily="34" charset="0"/>
                  <a:buChar char="•"/>
                </a:pPr>
                <a:endParaRPr lang="en-GB" sz="1000" dirty="0" smtClean="0"/>
              </a:p>
              <a:p>
                <a:pPr marL="742950" lvl="1" indent="-285750" algn="just">
                  <a:buFont typeface="Wingdings" panose="05000000000000000000" pitchFamily="2" charset="2"/>
                  <a:buChar char="q"/>
                </a:pPr>
                <a:r>
                  <a:rPr lang="en-GB" sz="1600" dirty="0" smtClean="0"/>
                  <a:t>Recognize idle (or reference) gestures performed between gestures.</a:t>
                </a:r>
              </a:p>
              <a:p>
                <a:pPr marL="742950" lvl="1" indent="-285750" algn="just">
                  <a:buFont typeface="Wingdings" panose="05000000000000000000" pitchFamily="2" charset="2"/>
                  <a:buChar char="q"/>
                </a:pPr>
                <a:endParaRPr lang="en-GB" sz="1000" dirty="0" smtClean="0"/>
              </a:p>
              <a:p>
                <a:pPr marL="1200150" lvl="2" indent="-285750" algn="just">
                  <a:buFont typeface="Wingdings" panose="05000000000000000000" pitchFamily="2" charset="2"/>
                  <a:buChar char="§"/>
                </a:pPr>
                <a:r>
                  <a:rPr lang="en-GB" sz="1400" dirty="0" smtClean="0"/>
                  <a:t>Gesture Segmentation: Probability-based Dynamic Time Warping (PDTW).</a:t>
                </a:r>
              </a:p>
              <a:p>
                <a:pPr marL="1200150" lvl="2" indent="-285750" algn="just">
                  <a:buFont typeface="Wingdings" panose="05000000000000000000" pitchFamily="2" charset="2"/>
                  <a:buChar char="§"/>
                </a:pPr>
                <a:r>
                  <a:rPr lang="en-GB" sz="1400" dirty="0" smtClean="0"/>
                  <a:t>Gesture Representation: Bag of Visual and Depth Words (</a:t>
                </a:r>
                <a:r>
                  <a:rPr lang="en-GB" sz="1400" dirty="0" err="1" smtClean="0"/>
                  <a:t>BoVDW</a:t>
                </a:r>
                <a:r>
                  <a:rPr lang="en-GB" sz="1400" dirty="0" smtClean="0"/>
                  <a:t>).</a:t>
                </a:r>
              </a:p>
              <a:p>
                <a:pPr marL="742950" lvl="1" indent="-285750" algn="just">
                  <a:buFont typeface="Wingdings" panose="05000000000000000000" pitchFamily="2" charset="2"/>
                  <a:buChar char="q"/>
                </a:pPr>
                <a:endParaRPr lang="en-GB" sz="1600" dirty="0" smtClean="0"/>
              </a:p>
              <a:p>
                <a:pPr marL="742950" lvl="1" indent="-285750" algn="just">
                  <a:buFont typeface="Wingdings" panose="05000000000000000000" pitchFamily="2" charset="2"/>
                  <a:buChar char="q"/>
                </a:pPr>
                <a:endParaRPr lang="en-GB" sz="1600" dirty="0"/>
              </a:p>
              <a:p>
                <a:pPr marL="742950" lvl="1" indent="-285750" algn="just">
                  <a:buFont typeface="Wingdings" panose="05000000000000000000" pitchFamily="2" charset="2"/>
                  <a:buChar char="q"/>
                </a:pPr>
                <a:endParaRPr lang="en-GB" sz="1600" dirty="0" smtClean="0"/>
              </a:p>
              <a:p>
                <a:pPr marL="742950" lvl="1" indent="-285750" algn="just">
                  <a:buFont typeface="Wingdings" panose="05000000000000000000" pitchFamily="2" charset="2"/>
                  <a:buChar char="q"/>
                </a:pPr>
                <a:endParaRPr lang="en-GB" sz="1600" dirty="0"/>
              </a:p>
              <a:p>
                <a:pPr marL="742950" lvl="1" indent="-285750" algn="just">
                  <a:buFont typeface="Wingdings" panose="05000000000000000000" pitchFamily="2" charset="2"/>
                  <a:buChar char="q"/>
                </a:pPr>
                <a:endParaRPr lang="en-GB" sz="1600" dirty="0" smtClean="0"/>
              </a:p>
              <a:p>
                <a:pPr marL="742950" lvl="1" indent="-285750" algn="just">
                  <a:buFont typeface="Wingdings" panose="05000000000000000000" pitchFamily="2" charset="2"/>
                  <a:buChar char="q"/>
                </a:pPr>
                <a:endParaRPr lang="en-GB" sz="1600" dirty="0"/>
              </a:p>
              <a:p>
                <a:pPr marL="742950" lvl="1" indent="-285750" algn="just">
                  <a:buFont typeface="Wingdings" panose="05000000000000000000" pitchFamily="2" charset="2"/>
                  <a:buChar char="q"/>
                </a:pPr>
                <a:endParaRPr lang="en-GB" sz="1600" dirty="0" smtClean="0"/>
              </a:p>
              <a:p>
                <a:pPr marL="742950" lvl="1" indent="-285750" algn="just">
                  <a:buFont typeface="Wingdings" panose="05000000000000000000" pitchFamily="2" charset="2"/>
                  <a:buChar char="q"/>
                </a:pPr>
                <a:endParaRPr lang="en-GB" sz="1600" dirty="0"/>
              </a:p>
              <a:p>
                <a:pPr marL="742950" lvl="1" indent="-285750" algn="just">
                  <a:buFont typeface="Wingdings" panose="05000000000000000000" pitchFamily="2" charset="2"/>
                  <a:buChar char="q"/>
                </a:pPr>
                <a:endParaRPr lang="en-GB" sz="1600" dirty="0" smtClean="0"/>
              </a:p>
              <a:p>
                <a:pPr marL="742950" lvl="1" indent="-285750" algn="just">
                  <a:buFont typeface="Wingdings" panose="05000000000000000000" pitchFamily="2" charset="2"/>
                  <a:buChar char="q"/>
                </a:pPr>
                <a:endParaRPr lang="en-GB" sz="1600" dirty="0"/>
              </a:p>
              <a:p>
                <a:pPr marL="742950" lvl="1" indent="-285750" algn="just">
                  <a:buFont typeface="Wingdings" panose="05000000000000000000" pitchFamily="2" charset="2"/>
                  <a:buChar char="q"/>
                </a:pPr>
                <a:endParaRPr lang="en-GB" sz="1600" dirty="0" smtClean="0"/>
              </a:p>
              <a:p>
                <a:pPr marL="742950" lvl="1" indent="-285750" algn="just">
                  <a:buFont typeface="Wingdings" panose="05000000000000000000" pitchFamily="2" charset="2"/>
                  <a:buChar char="q"/>
                </a:pPr>
                <a:endParaRPr lang="en-GB" sz="1600" dirty="0"/>
              </a:p>
              <a:p>
                <a:pPr marL="742950" lvl="1" indent="-285750" algn="just">
                  <a:buFont typeface="Wingdings" panose="05000000000000000000" pitchFamily="2" charset="2"/>
                  <a:buChar char="q"/>
                </a:pPr>
                <a:endParaRPr lang="en-GB" sz="1600" dirty="0" smtClean="0"/>
              </a:p>
              <a:p>
                <a:pPr marL="742950" lvl="1" indent="-285750" algn="just">
                  <a:buFont typeface="Wingdings" panose="05000000000000000000" pitchFamily="2" charset="2"/>
                  <a:buChar char="q"/>
                </a:pPr>
                <a:r>
                  <a:rPr lang="en-GB" sz="1600" dirty="0" smtClean="0"/>
                  <a:t>The </a:t>
                </a:r>
                <a:r>
                  <a:rPr lang="en-GB" sz="1600" dirty="0"/>
                  <a:t>experiments are performed </a:t>
                </a:r>
                <a:r>
                  <a:rPr lang="en-GB" sz="1600" dirty="0" smtClean="0"/>
                  <a:t>using </a:t>
                </a:r>
                <a:r>
                  <a:rPr lang="en-GB" sz="1600" dirty="0"/>
                  <a:t>the public dataset provided by the </a:t>
                </a:r>
                <a:r>
                  <a:rPr lang="en-GB" sz="1600" dirty="0" err="1"/>
                  <a:t>ChaLearn</a:t>
                </a:r>
                <a:r>
                  <a:rPr lang="en-GB" sz="1600" dirty="0"/>
                  <a:t> Gesture Challenge</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i="1">
                            <a:latin typeface="Cambria Math" panose="02040503050406030204" pitchFamily="18" charset="0"/>
                          </a:rPr>
                          <m:t>1</m:t>
                        </m:r>
                      </m:sup>
                    </m:sSup>
                  </m:oMath>
                </a14:m>
                <a:r>
                  <a:rPr lang="en-GB" sz="1600" dirty="0" smtClean="0"/>
                  <a:t>.</a:t>
                </a:r>
              </a:p>
              <a:p>
                <a:pPr marL="742950" lvl="1" indent="-285750" algn="just">
                  <a:buFont typeface="Wingdings" panose="05000000000000000000" pitchFamily="2" charset="2"/>
                  <a:buChar char="q"/>
                </a:pPr>
                <a:endParaRPr lang="en-GB" sz="1000" dirty="0" smtClean="0"/>
              </a:p>
              <a:p>
                <a:pPr marL="742950" lvl="1" indent="-285750" algn="just">
                  <a:buFont typeface="Wingdings" panose="05000000000000000000" pitchFamily="2" charset="2"/>
                  <a:buChar char="q"/>
                </a:pPr>
                <a:r>
                  <a:rPr lang="en-GB" sz="1600" dirty="0"/>
                  <a:t>Standard </a:t>
                </a:r>
                <a:r>
                  <a:rPr lang="en-GB" sz="1600" dirty="0" err="1"/>
                  <a:t>BoVW</a:t>
                </a:r>
                <a:r>
                  <a:rPr lang="en-GB" sz="1600" dirty="0"/>
                  <a:t> model and early fusion are compared </a:t>
                </a:r>
                <a:r>
                  <a:rPr lang="en-GB" sz="1600" dirty="0" smtClean="0"/>
                  <a:t>to the proposed  </a:t>
                </a:r>
                <a:r>
                  <a:rPr lang="en-GB" sz="1600" dirty="0"/>
                  <a:t>late </a:t>
                </a:r>
                <a:r>
                  <a:rPr lang="en-GB" sz="1600" dirty="0" smtClean="0"/>
                  <a:t>fusion.</a:t>
                </a:r>
                <a:endParaRPr lang="en-GB" sz="1600" dirty="0"/>
              </a:p>
            </p:txBody>
          </p:sp>
        </mc:Choice>
        <mc:Fallback xmlns="">
          <p:sp>
            <p:nvSpPr>
              <p:cNvPr id="9" name="CuadroTexto 8"/>
              <p:cNvSpPr txBox="1">
                <a:spLocks noRot="1" noChangeAspect="1" noMove="1" noResize="1" noEditPoints="1" noAdjustHandles="1" noChangeArrowheads="1" noChangeShapeType="1" noTextEdit="1"/>
              </p:cNvSpPr>
              <p:nvPr/>
            </p:nvSpPr>
            <p:spPr>
              <a:xfrm>
                <a:off x="323528" y="1042278"/>
                <a:ext cx="8424936" cy="5539978"/>
              </a:xfrm>
              <a:prstGeom prst="rect">
                <a:avLst/>
              </a:prstGeom>
              <a:blipFill rotWithShape="0">
                <a:blip r:embed="rId8"/>
                <a:stretch>
                  <a:fillRect l="-434" t="-660" r="-434"/>
                </a:stretch>
              </a:blipFill>
            </p:spPr>
            <p:txBody>
              <a:bodyPr/>
              <a:lstStyle/>
              <a:p>
                <a:r>
                  <a:rPr lang="en-GB">
                    <a:noFill/>
                  </a:rPr>
                  <a:t> </a:t>
                </a:r>
              </a:p>
            </p:txBody>
          </p:sp>
        </mc:Fallback>
      </mc:AlternateContent>
      <p:pic>
        <p:nvPicPr>
          <p:cNvPr id="2" name="Imagen 1"/>
          <p:cNvPicPr>
            <a:picLocks noChangeAspect="1"/>
          </p:cNvPicPr>
          <p:nvPr/>
        </p:nvPicPr>
        <p:blipFill>
          <a:blip r:embed="rId9"/>
          <a:stretch>
            <a:fillRect/>
          </a:stretch>
        </p:blipFill>
        <p:spPr>
          <a:xfrm>
            <a:off x="2193714" y="2564904"/>
            <a:ext cx="4756572" cy="2820333"/>
          </a:xfrm>
          <a:prstGeom prst="rect">
            <a:avLst/>
          </a:prstGeom>
        </p:spPr>
      </p:pic>
      <p:sp>
        <p:nvSpPr>
          <p:cNvPr id="13" name="CuadroTexto 12"/>
          <p:cNvSpPr txBox="1"/>
          <p:nvPr/>
        </p:nvSpPr>
        <p:spPr>
          <a:xfrm>
            <a:off x="72008" y="6567155"/>
            <a:ext cx="8892480" cy="246221"/>
          </a:xfrm>
          <a:prstGeom prst="rect">
            <a:avLst/>
          </a:prstGeom>
          <a:noFill/>
        </p:spPr>
        <p:txBody>
          <a:bodyPr wrap="square" rtlCol="0">
            <a:spAutoFit/>
          </a:bodyPr>
          <a:lstStyle/>
          <a:p>
            <a:r>
              <a:rPr lang="en-GB" sz="1000" dirty="0" smtClean="0"/>
              <a:t>[1</a:t>
            </a:r>
            <a:r>
              <a:rPr lang="en-GB" sz="1000" dirty="0"/>
              <a:t>] </a:t>
            </a:r>
            <a:r>
              <a:rPr lang="en-GB" sz="1000" dirty="0" err="1"/>
              <a:t>Guyon</a:t>
            </a:r>
            <a:r>
              <a:rPr lang="en-GB" sz="1000" dirty="0"/>
              <a:t>, I., </a:t>
            </a:r>
            <a:r>
              <a:rPr lang="en-GB" sz="1000" dirty="0" err="1"/>
              <a:t>Athitsos</a:t>
            </a:r>
            <a:r>
              <a:rPr lang="en-GB" sz="1000" dirty="0"/>
              <a:t>, V., </a:t>
            </a:r>
            <a:r>
              <a:rPr lang="en-GB" sz="1000" dirty="0" err="1"/>
              <a:t>Jangyodsuk</a:t>
            </a:r>
            <a:r>
              <a:rPr lang="en-GB" sz="1000" dirty="0"/>
              <a:t>, P., and Escalante, H. J. (2014). The </a:t>
            </a:r>
            <a:r>
              <a:rPr lang="en-GB" sz="1000" dirty="0" err="1"/>
              <a:t>chalearn</a:t>
            </a:r>
            <a:r>
              <a:rPr lang="en-GB" sz="1000" dirty="0"/>
              <a:t> gesture dataset (CGD 2011). Machine Vision and Applications, 25(8):1929–1951.</a:t>
            </a:r>
            <a:endParaRPr lang="en-GB" sz="1000" dirty="0" smtClean="0"/>
          </a:p>
        </p:txBody>
      </p:sp>
      <p:sp>
        <p:nvSpPr>
          <p:cNvPr id="4" name="Marcador de número de diapositiva 3"/>
          <p:cNvSpPr>
            <a:spLocks noGrp="1"/>
          </p:cNvSpPr>
          <p:nvPr>
            <p:ph type="sldNum" sz="quarter" idx="12"/>
          </p:nvPr>
        </p:nvSpPr>
        <p:spPr/>
        <p:txBody>
          <a:bodyPr/>
          <a:lstStyle/>
          <a:p>
            <a:fld id="{28E7870A-D833-4620-871D-52D8AB644C76}" type="slidenum">
              <a:rPr lang="es-ES" smtClean="0"/>
              <a:pPr/>
              <a:t>38</a:t>
            </a:fld>
            <a:endParaRPr lang="es-ES"/>
          </a:p>
        </p:txBody>
      </p:sp>
    </p:spTree>
    <p:custDataLst>
      <p:tags r:id="rId1"/>
    </p:custDataLst>
    <p:extLst>
      <p:ext uri="{BB962C8B-B14F-4D97-AF65-F5344CB8AC3E}">
        <p14:creationId xmlns:p14="http://schemas.microsoft.com/office/powerpoint/2010/main" val="85604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9" end="1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Temporal Segmentation</a:t>
            </a:r>
          </a:p>
        </p:txBody>
      </p:sp>
      <p:sp>
        <p:nvSpPr>
          <p:cNvPr id="28" name="CuadroTexto 27"/>
          <p:cNvSpPr txBox="1"/>
          <p:nvPr/>
        </p:nvSpPr>
        <p:spPr>
          <a:xfrm>
            <a:off x="323528" y="1204297"/>
            <a:ext cx="8424936" cy="3323987"/>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Each idle gesture sequence is described </a:t>
            </a:r>
            <a:r>
              <a:rPr lang="en-GB" dirty="0"/>
              <a:t>using a </a:t>
            </a:r>
            <a:r>
              <a:rPr lang="en-GB" dirty="0" smtClean="0"/>
              <a:t>grid approach of HOGHOF descriptor, and a random projection for reducing dimensionality.</a:t>
            </a:r>
          </a:p>
          <a:p>
            <a:pPr marL="285750" indent="-285750" algn="just">
              <a:buFont typeface="Arial" panose="020B0604020202020204" pitchFamily="34" charset="0"/>
              <a:buChar char="•"/>
            </a:pPr>
            <a:r>
              <a:rPr lang="en-GB" dirty="0" smtClean="0"/>
              <a:t>Ten-fold cross validation strategy using 180 idle gestures as validation data:</a:t>
            </a:r>
          </a:p>
          <a:p>
            <a:pPr marL="285750" indent="-285750" algn="just">
              <a:buFont typeface="Arial" panose="020B0604020202020204" pitchFamily="34" charset="0"/>
              <a:buChar char="•"/>
            </a:pPr>
            <a:endParaRPr lang="en-GB" sz="1000" dirty="0" smtClean="0"/>
          </a:p>
          <a:p>
            <a:pPr marL="742950" lvl="1" indent="-285750" algn="just">
              <a:buFont typeface="Wingdings" panose="05000000000000000000" pitchFamily="2" charset="2"/>
              <a:buChar char="q"/>
            </a:pPr>
            <a:r>
              <a:rPr lang="en-GB" sz="1600" dirty="0" smtClean="0"/>
              <a:t>Chosen DTW cost threshold     by maximizing the overlap.</a:t>
            </a:r>
          </a:p>
          <a:p>
            <a:pPr marL="742950" lvl="1" indent="-285750" algn="just">
              <a:buFont typeface="Wingdings" panose="05000000000000000000" pitchFamily="2" charset="2"/>
              <a:buChar char="q"/>
            </a:pPr>
            <a:r>
              <a:rPr lang="en-GB" sz="1600" dirty="0" smtClean="0"/>
              <a:t>Chosen </a:t>
            </a:r>
            <a:r>
              <a:rPr lang="en-GB" sz="1600" dirty="0"/>
              <a:t>G</a:t>
            </a:r>
            <a:r>
              <a:rPr lang="en-GB" sz="1600" dirty="0" smtClean="0"/>
              <a:t>aussian components </a:t>
            </a:r>
            <a:r>
              <a:rPr lang="en-GB" sz="1600" i="1" dirty="0" smtClean="0"/>
              <a:t>G</a:t>
            </a:r>
            <a:r>
              <a:rPr lang="en-GB" sz="1600" dirty="0" smtClean="0"/>
              <a:t> for the GMM by means of 10-fold CV.</a:t>
            </a:r>
          </a:p>
          <a:p>
            <a:pPr marL="742950" lvl="1" indent="-285750" algn="just">
              <a:buFont typeface="Wingdings" panose="05000000000000000000" pitchFamily="2" charset="2"/>
              <a:buChar char="q"/>
            </a:pPr>
            <a:r>
              <a:rPr lang="en-GB" sz="1600" dirty="0" smtClean="0"/>
              <a:t>Baum-Welch algorithm for training an HMM:</a:t>
            </a:r>
          </a:p>
          <a:p>
            <a:pPr marL="742950" lvl="1" indent="-285750" algn="just">
              <a:buFont typeface="Wingdings" panose="05000000000000000000" pitchFamily="2" charset="2"/>
              <a:buChar char="q"/>
            </a:pPr>
            <a:endParaRPr lang="en-GB" sz="1000" dirty="0" smtClean="0"/>
          </a:p>
          <a:p>
            <a:pPr marL="1200150" lvl="2" indent="-285750" algn="just">
              <a:buFont typeface="Wingdings" panose="05000000000000000000" pitchFamily="2" charset="2"/>
              <a:buChar char="§"/>
            </a:pPr>
            <a:r>
              <a:rPr lang="en-GB" sz="1600" dirty="0" smtClean="0"/>
              <a:t>Vocabulary computed using </a:t>
            </a:r>
            <a:r>
              <a:rPr lang="en-GB" sz="1600" i="1" dirty="0" smtClean="0"/>
              <a:t>k</a:t>
            </a:r>
            <a:r>
              <a:rPr lang="en-GB" sz="1600" dirty="0" smtClean="0"/>
              <a:t>-means over idle gestures.</a:t>
            </a:r>
          </a:p>
          <a:p>
            <a:pPr marL="1200150" lvl="2" indent="-285750" algn="just">
              <a:buFont typeface="Wingdings" panose="05000000000000000000" pitchFamily="2" charset="2"/>
              <a:buChar char="§"/>
            </a:pPr>
            <a:r>
              <a:rPr lang="en-GB" sz="1600" dirty="0" smtClean="0"/>
              <a:t>Empirically set hidden states.</a:t>
            </a:r>
          </a:p>
          <a:p>
            <a:pPr marL="742950" lvl="1" indent="-285750" algn="just">
              <a:buFont typeface="Wingdings" panose="05000000000000000000" pitchFamily="2" charset="2"/>
              <a:buChar char="q"/>
            </a:pPr>
            <a:endParaRPr lang="en-GB" sz="1000" dirty="0"/>
          </a:p>
          <a:p>
            <a:pPr marL="285750" indent="-285750" algn="just">
              <a:buFont typeface="Arial" panose="020B0604020202020204" pitchFamily="34" charset="0"/>
              <a:buChar char="•"/>
            </a:pPr>
            <a:r>
              <a:rPr lang="en-GB" dirty="0"/>
              <a:t>Recognition is performed with temporal sliding windows of different wide </a:t>
            </a:r>
            <a:r>
              <a:rPr lang="en-GB" dirty="0" smtClean="0"/>
              <a:t>sizes, based on the idle gesture samples length variability.</a:t>
            </a:r>
          </a:p>
          <a:p>
            <a:pPr marL="742950" lvl="1" indent="-285750" algn="just">
              <a:buFont typeface="Arial" panose="020B0604020202020204" pitchFamily="34" charset="0"/>
              <a:buChar char="•"/>
            </a:pPr>
            <a:endParaRPr lang="en-GB" sz="1000" dirty="0"/>
          </a:p>
        </p:txBody>
      </p:sp>
      <p:pic>
        <p:nvPicPr>
          <p:cNvPr id="2" name="Imagen 1"/>
          <p:cNvPicPr>
            <a:picLocks noChangeAspect="1"/>
          </p:cNvPicPr>
          <p:nvPr/>
        </p:nvPicPr>
        <p:blipFill>
          <a:blip r:embed="rId6"/>
          <a:stretch>
            <a:fillRect/>
          </a:stretch>
        </p:blipFill>
        <p:spPr>
          <a:xfrm>
            <a:off x="1857233" y="4789742"/>
            <a:ext cx="5429533" cy="1087530"/>
          </a:xfrm>
          <a:prstGeom prst="rect">
            <a:avLst/>
          </a:prstGeom>
        </p:spPr>
      </p:pic>
      <p:pic>
        <p:nvPicPr>
          <p:cNvPr id="4" name="Imagen 3"/>
          <p:cNvPicPr>
            <a:picLocks noChangeAspect="1"/>
          </p:cNvPicPr>
          <p:nvPr/>
        </p:nvPicPr>
        <p:blipFill>
          <a:blip r:embed="rId7"/>
          <a:stretch>
            <a:fillRect/>
          </a:stretch>
        </p:blipFill>
        <p:spPr>
          <a:xfrm>
            <a:off x="3465229" y="2180980"/>
            <a:ext cx="172482" cy="279258"/>
          </a:xfrm>
          <a:prstGeom prst="rect">
            <a:avLst/>
          </a:prstGeom>
        </p:spPr>
      </p:pic>
      <p:sp>
        <p:nvSpPr>
          <p:cNvPr id="5" name="Marcador de número de diapositiva 4"/>
          <p:cNvSpPr>
            <a:spLocks noGrp="1"/>
          </p:cNvSpPr>
          <p:nvPr>
            <p:ph type="sldNum" sz="quarter" idx="12"/>
          </p:nvPr>
        </p:nvSpPr>
        <p:spPr/>
        <p:txBody>
          <a:bodyPr/>
          <a:lstStyle/>
          <a:p>
            <a:fld id="{28E7870A-D833-4620-871D-52D8AB644C76}" type="slidenum">
              <a:rPr lang="es-ES" smtClean="0"/>
              <a:pPr/>
              <a:t>39</a:t>
            </a:fld>
            <a:endParaRPr lang="es-ES"/>
          </a:p>
        </p:txBody>
      </p:sp>
    </p:spTree>
    <p:custDataLst>
      <p:tags r:id="rId1"/>
    </p:custDataLst>
    <p:extLst>
      <p:ext uri="{BB962C8B-B14F-4D97-AF65-F5344CB8AC3E}">
        <p14:creationId xmlns:p14="http://schemas.microsoft.com/office/powerpoint/2010/main" val="3556929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sp>
        <p:nvSpPr>
          <p:cNvPr id="2" name="CuadroTexto 1"/>
          <p:cNvSpPr txBox="1"/>
          <p:nvPr/>
        </p:nvSpPr>
        <p:spPr>
          <a:xfrm>
            <a:off x="5148064" y="188640"/>
            <a:ext cx="3456384"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Motivation</a:t>
            </a:r>
            <a:endParaRPr lang="en-GB" sz="2800" b="1" dirty="0">
              <a:effectLst>
                <a:outerShdw blurRad="38100" dist="38100" dir="2700000" algn="tl">
                  <a:srgbClr val="000000">
                    <a:alpha val="43137"/>
                  </a:srgbClr>
                </a:outerShdw>
              </a:effectLst>
            </a:endParaRPr>
          </a:p>
        </p:txBody>
      </p:sp>
      <p:sp>
        <p:nvSpPr>
          <p:cNvPr id="9" name="CuadroTexto 8"/>
          <p:cNvSpPr txBox="1"/>
          <p:nvPr/>
        </p:nvSpPr>
        <p:spPr>
          <a:xfrm>
            <a:off x="683568" y="1125905"/>
            <a:ext cx="7920880" cy="461665"/>
          </a:xfrm>
          <a:prstGeom prst="rect">
            <a:avLst/>
          </a:prstGeom>
          <a:noFill/>
        </p:spPr>
        <p:txBody>
          <a:bodyPr wrap="square" rtlCol="0">
            <a:spAutoFit/>
          </a:bodyPr>
          <a:lstStyle/>
          <a:p>
            <a:pPr algn="ctr"/>
            <a:r>
              <a:rPr lang="en-GB" sz="2400" dirty="0" smtClean="0"/>
              <a:t>The </a:t>
            </a:r>
            <a:r>
              <a:rPr lang="en-GB" sz="2400" dirty="0"/>
              <a:t>composition of </a:t>
            </a:r>
            <a:r>
              <a:rPr lang="en-GB" sz="2400" dirty="0" smtClean="0"/>
              <a:t>parts is what forms the whole object.</a:t>
            </a:r>
            <a:endParaRPr lang="en-GB" sz="2200" dirty="0"/>
          </a:p>
        </p:txBody>
      </p:sp>
      <p:pic>
        <p:nvPicPr>
          <p:cNvPr id="22" name="Imagen 21"/>
          <p:cNvPicPr>
            <a:picLocks noChangeAspect="1"/>
          </p:cNvPicPr>
          <p:nvPr/>
        </p:nvPicPr>
        <p:blipFill>
          <a:blip r:embed="rId6"/>
          <a:stretch>
            <a:fillRect/>
          </a:stretch>
        </p:blipFill>
        <p:spPr>
          <a:xfrm>
            <a:off x="2697535" y="2106720"/>
            <a:ext cx="2638425" cy="3714750"/>
          </a:xfrm>
          <a:prstGeom prst="rect">
            <a:avLst/>
          </a:prstGeom>
        </p:spPr>
      </p:pic>
      <p:pic>
        <p:nvPicPr>
          <p:cNvPr id="23" name="Imagen 22"/>
          <p:cNvPicPr>
            <a:picLocks noChangeAspect="1"/>
          </p:cNvPicPr>
          <p:nvPr/>
        </p:nvPicPr>
        <p:blipFill>
          <a:blip r:embed="rId7"/>
          <a:stretch>
            <a:fillRect/>
          </a:stretch>
        </p:blipFill>
        <p:spPr>
          <a:xfrm>
            <a:off x="395536" y="2071090"/>
            <a:ext cx="2295525" cy="3495675"/>
          </a:xfrm>
          <a:prstGeom prst="rect">
            <a:avLst/>
          </a:prstGeom>
        </p:spPr>
      </p:pic>
      <p:cxnSp>
        <p:nvCxnSpPr>
          <p:cNvPr id="25" name="Conector recto 24"/>
          <p:cNvCxnSpPr/>
          <p:nvPr/>
        </p:nvCxnSpPr>
        <p:spPr>
          <a:xfrm>
            <a:off x="2000009" y="2365086"/>
            <a:ext cx="726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38875" y="6093362"/>
            <a:ext cx="1755609" cy="261610"/>
          </a:xfrm>
          <a:prstGeom prst="rect">
            <a:avLst/>
          </a:prstGeom>
        </p:spPr>
        <p:txBody>
          <a:bodyPr wrap="none">
            <a:spAutoFit/>
          </a:bodyPr>
          <a:lstStyle/>
          <a:p>
            <a:r>
              <a:rPr lang="en-GB" sz="1100" dirty="0" smtClean="0">
                <a:latin typeface="NimbusRomNo9L-Regu"/>
                <a:hlinkClick r:id="rId8"/>
              </a:rPr>
              <a:t>http://vision.stanford.edu</a:t>
            </a:r>
            <a:endParaRPr lang="en-GB" sz="1100" dirty="0"/>
          </a:p>
        </p:txBody>
      </p:sp>
      <p:sp>
        <p:nvSpPr>
          <p:cNvPr id="4" name="Marcador de número de diapositiva 3"/>
          <p:cNvSpPr>
            <a:spLocks noGrp="1"/>
          </p:cNvSpPr>
          <p:nvPr>
            <p:ph type="sldNum" sz="quarter" idx="12"/>
          </p:nvPr>
        </p:nvSpPr>
        <p:spPr/>
        <p:txBody>
          <a:bodyPr/>
          <a:lstStyle/>
          <a:p>
            <a:fld id="{28E7870A-D833-4620-871D-52D8AB644C76}" type="slidenum">
              <a:rPr lang="es-ES" smtClean="0"/>
              <a:pPr/>
              <a:t>4</a:t>
            </a:fld>
            <a:endParaRPr lang="es-ES"/>
          </a:p>
        </p:txBody>
      </p:sp>
      <p:pic>
        <p:nvPicPr>
          <p:cNvPr id="6" name="Imagen 5"/>
          <p:cNvPicPr>
            <a:picLocks noChangeAspect="1"/>
          </p:cNvPicPr>
          <p:nvPr/>
        </p:nvPicPr>
        <p:blipFill>
          <a:blip r:embed="rId9"/>
          <a:stretch>
            <a:fillRect/>
          </a:stretch>
        </p:blipFill>
        <p:spPr>
          <a:xfrm>
            <a:off x="5845446" y="4234193"/>
            <a:ext cx="2718880" cy="1618490"/>
          </a:xfrm>
          <a:prstGeom prst="rect">
            <a:avLst/>
          </a:prstGeom>
        </p:spPr>
      </p:pic>
      <p:pic>
        <p:nvPicPr>
          <p:cNvPr id="7" name="Imagen 6"/>
          <p:cNvPicPr>
            <a:picLocks noChangeAspect="1"/>
          </p:cNvPicPr>
          <p:nvPr/>
        </p:nvPicPr>
        <p:blipFill>
          <a:blip r:embed="rId10"/>
          <a:stretch>
            <a:fillRect/>
          </a:stretch>
        </p:blipFill>
        <p:spPr>
          <a:xfrm>
            <a:off x="5680886" y="2564314"/>
            <a:ext cx="1524000" cy="1295400"/>
          </a:xfrm>
          <a:prstGeom prst="rect">
            <a:avLst/>
          </a:prstGeom>
        </p:spPr>
      </p:pic>
      <p:pic>
        <p:nvPicPr>
          <p:cNvPr id="8" name="Imagen 7"/>
          <p:cNvPicPr>
            <a:picLocks noChangeAspect="1"/>
          </p:cNvPicPr>
          <p:nvPr/>
        </p:nvPicPr>
        <p:blipFill>
          <a:blip r:embed="rId11"/>
          <a:stretch>
            <a:fillRect/>
          </a:stretch>
        </p:blipFill>
        <p:spPr>
          <a:xfrm>
            <a:off x="7268027" y="1916832"/>
            <a:ext cx="1530935" cy="1941504"/>
          </a:xfrm>
          <a:prstGeom prst="rect">
            <a:avLst/>
          </a:prstGeom>
        </p:spPr>
      </p:pic>
      <p:sp>
        <p:nvSpPr>
          <p:cNvPr id="16" name="Rectángulo 15"/>
          <p:cNvSpPr/>
          <p:nvPr/>
        </p:nvSpPr>
        <p:spPr>
          <a:xfrm>
            <a:off x="6641047" y="6093362"/>
            <a:ext cx="1968809" cy="261610"/>
          </a:xfrm>
          <a:prstGeom prst="rect">
            <a:avLst/>
          </a:prstGeom>
        </p:spPr>
        <p:txBody>
          <a:bodyPr wrap="none">
            <a:spAutoFit/>
          </a:bodyPr>
          <a:lstStyle/>
          <a:p>
            <a:r>
              <a:rPr lang="en-GB" sz="1100" dirty="0">
                <a:latin typeface="NimbusRomNo9L-Regu"/>
                <a:hlinkClick r:id="rId12"/>
              </a:rPr>
              <a:t>http://</a:t>
            </a:r>
            <a:r>
              <a:rPr lang="en-GB" sz="1100" dirty="0" smtClean="0">
                <a:latin typeface="NimbusRomNo9L-Regu"/>
                <a:hlinkClick r:id="rId12"/>
              </a:rPr>
              <a:t>www.python-course.eu</a:t>
            </a:r>
            <a:endParaRPr lang="en-GB" sz="1100" dirty="0"/>
          </a:p>
        </p:txBody>
      </p:sp>
    </p:spTree>
    <p:custDataLst>
      <p:tags r:id="rId1"/>
    </p:custDataLst>
    <p:extLst>
      <p:ext uri="{BB962C8B-B14F-4D97-AF65-F5344CB8AC3E}">
        <p14:creationId xmlns:p14="http://schemas.microsoft.com/office/powerpoint/2010/main" val="2986618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698087" y="18864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Temporal Segmentation</a:t>
            </a:r>
          </a:p>
        </p:txBody>
      </p:sp>
      <p:pic>
        <p:nvPicPr>
          <p:cNvPr id="5" name="Imagen 4"/>
          <p:cNvPicPr>
            <a:picLocks noChangeAspect="1"/>
          </p:cNvPicPr>
          <p:nvPr/>
        </p:nvPicPr>
        <p:blipFill>
          <a:blip r:embed="rId5"/>
          <a:stretch>
            <a:fillRect/>
          </a:stretch>
        </p:blipFill>
        <p:spPr>
          <a:xfrm>
            <a:off x="1727684" y="1340768"/>
            <a:ext cx="5688632" cy="4926761"/>
          </a:xfrm>
          <a:prstGeom prst="rect">
            <a:avLst/>
          </a:prstGeom>
        </p:spPr>
      </p:pic>
      <p:sp>
        <p:nvSpPr>
          <p:cNvPr id="2" name="Marcador de número de diapositiva 1"/>
          <p:cNvSpPr>
            <a:spLocks noGrp="1"/>
          </p:cNvSpPr>
          <p:nvPr>
            <p:ph type="sldNum" sz="quarter" idx="12"/>
          </p:nvPr>
        </p:nvSpPr>
        <p:spPr/>
        <p:txBody>
          <a:bodyPr/>
          <a:lstStyle/>
          <a:p>
            <a:fld id="{28E7870A-D833-4620-871D-52D8AB644C76}" type="slidenum">
              <a:rPr lang="es-ES" smtClean="0"/>
              <a:pPr/>
              <a:t>40</a:t>
            </a:fld>
            <a:endParaRPr lang="es-ES"/>
          </a:p>
        </p:txBody>
      </p:sp>
    </p:spTree>
    <p:extLst>
      <p:ext uri="{BB962C8B-B14F-4D97-AF65-F5344CB8AC3E}">
        <p14:creationId xmlns:p14="http://schemas.microsoft.com/office/powerpoint/2010/main" val="169423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698087" y="188640"/>
            <a:ext cx="4320480" cy="523220"/>
          </a:xfrm>
          <a:prstGeom prst="rect">
            <a:avLst/>
          </a:prstGeom>
          <a:noFill/>
        </p:spPr>
        <p:txBody>
          <a:bodyPr wrap="square" rtlCol="0">
            <a:spAutoFit/>
          </a:bodyPr>
          <a:lstStyle/>
          <a:p>
            <a:pPr algn="ctr"/>
            <a:r>
              <a:rPr lang="en-GB" sz="2800" b="1" dirty="0" err="1" smtClean="0">
                <a:effectLst>
                  <a:outerShdw blurRad="38100" dist="38100" dir="2700000" algn="tl">
                    <a:srgbClr val="000000">
                      <a:alpha val="43137"/>
                    </a:srgbClr>
                  </a:outerShdw>
                </a:effectLst>
              </a:rPr>
              <a:t>BoVDW</a:t>
            </a:r>
            <a:r>
              <a:rPr lang="en-GB" sz="2800" b="1" dirty="0" smtClean="0">
                <a:effectLst>
                  <a:outerShdw blurRad="38100" dist="38100" dir="2700000" algn="tl">
                    <a:srgbClr val="000000">
                      <a:alpha val="43137"/>
                    </a:srgbClr>
                  </a:outerShdw>
                </a:effectLst>
              </a:rPr>
              <a:t> classification</a:t>
            </a:r>
          </a:p>
        </p:txBody>
      </p:sp>
      <p:sp>
        <p:nvSpPr>
          <p:cNvPr id="28" name="CuadroTexto 27"/>
          <p:cNvSpPr txBox="1"/>
          <p:nvPr/>
        </p:nvSpPr>
        <p:spPr>
          <a:xfrm>
            <a:off x="323528" y="1346572"/>
            <a:ext cx="8424936" cy="2154436"/>
          </a:xfrm>
          <a:prstGeom prst="rect">
            <a:avLst/>
          </a:prstGeom>
          <a:noFill/>
        </p:spPr>
        <p:txBody>
          <a:bodyPr wrap="square" rtlCol="0">
            <a:spAutoFit/>
          </a:bodyPr>
          <a:lstStyle/>
          <a:p>
            <a:pPr marL="263525" indent="-263525" algn="just">
              <a:buFont typeface="Arial" panose="020B0604020202020204" pitchFamily="34" charset="0"/>
              <a:buChar char="•"/>
            </a:pPr>
            <a:r>
              <a:rPr lang="en-GB" dirty="0" smtClean="0"/>
              <a:t>Empirically set </a:t>
            </a:r>
            <a:r>
              <a:rPr lang="en-GB" i="1" dirty="0" smtClean="0"/>
              <a:t>V, </a:t>
            </a:r>
            <a:r>
              <a:rPr lang="en-GB" dirty="0" smtClean="0"/>
              <a:t>                      , and    .</a:t>
            </a:r>
          </a:p>
          <a:p>
            <a:pPr marL="263525" indent="-263525" algn="just">
              <a:buFont typeface="Arial" panose="020B0604020202020204" pitchFamily="34" charset="0"/>
              <a:buChar char="•"/>
            </a:pPr>
            <a:r>
              <a:rPr lang="en-GB" dirty="0" smtClean="0"/>
              <a:t>Mean </a:t>
            </a:r>
            <a:r>
              <a:rPr lang="en-GB" dirty="0" err="1" smtClean="0"/>
              <a:t>Levenshtein</a:t>
            </a:r>
            <a:r>
              <a:rPr lang="en-GB" dirty="0" smtClean="0"/>
              <a:t> Distance (MLD) </a:t>
            </a:r>
          </a:p>
          <a:p>
            <a:pPr marL="263525" indent="-263525" algn="just">
              <a:tabLst>
                <a:tab pos="263525" algn="l"/>
              </a:tabLst>
            </a:pPr>
            <a:r>
              <a:rPr lang="en-GB" dirty="0" smtClean="0"/>
              <a:t>	over all gesture sequences.</a:t>
            </a:r>
          </a:p>
          <a:p>
            <a:pPr marL="263525" indent="-263525" algn="just">
              <a:buFont typeface="Arial" panose="020B0604020202020204" pitchFamily="34" charset="0"/>
              <a:buChar char="•"/>
              <a:tabLst>
                <a:tab pos="263525" algn="l"/>
              </a:tabLst>
            </a:pPr>
            <a:endParaRPr lang="en-GB" sz="1600" dirty="0" smtClean="0"/>
          </a:p>
          <a:p>
            <a:pPr marL="263525" indent="-263525" algn="just">
              <a:buFont typeface="Arial" panose="020B0604020202020204" pitchFamily="34" charset="0"/>
              <a:buChar char="•"/>
              <a:tabLst>
                <a:tab pos="263525" algn="l"/>
              </a:tabLst>
            </a:pPr>
            <a:r>
              <a:rPr lang="en-GB" sz="1600" dirty="0" smtClean="0"/>
              <a:t>Late fusion of best descriptors </a:t>
            </a:r>
          </a:p>
          <a:p>
            <a:pPr marL="263525" indent="-263525" algn="just">
              <a:tabLst>
                <a:tab pos="263525" algn="l"/>
              </a:tabLst>
            </a:pPr>
            <a:r>
              <a:rPr lang="en-GB" sz="1600" dirty="0" smtClean="0"/>
              <a:t>	HOG, HOF and VFHCRH</a:t>
            </a:r>
            <a:r>
              <a:rPr lang="en-GB" sz="1600" dirty="0">
                <a:sym typeface="Wingdings" panose="05000000000000000000" pitchFamily="2" charset="2"/>
              </a:rPr>
              <a:t>:</a:t>
            </a:r>
            <a:endParaRPr lang="en-GB" sz="1600" dirty="0" smtClean="0">
              <a:sym typeface="Wingdings" panose="05000000000000000000" pitchFamily="2" charset="2"/>
            </a:endParaRPr>
          </a:p>
          <a:p>
            <a:pPr marL="263525" indent="-263525" algn="just">
              <a:tabLst>
                <a:tab pos="263525" algn="l"/>
              </a:tabLst>
            </a:pPr>
            <a:endParaRPr lang="en-GB" sz="1600" b="1" dirty="0" smtClean="0">
              <a:sym typeface="Wingdings" panose="05000000000000000000" pitchFamily="2" charset="2"/>
            </a:endParaRPr>
          </a:p>
          <a:p>
            <a:pPr marL="263525" indent="-263525" algn="just">
              <a:tabLst>
                <a:tab pos="263525" algn="l"/>
              </a:tabLst>
            </a:pPr>
            <a:r>
              <a:rPr lang="en-GB" sz="1600" b="1" dirty="0">
                <a:sym typeface="Wingdings" panose="05000000000000000000" pitchFamily="2" charset="2"/>
              </a:rPr>
              <a:t>	</a:t>
            </a:r>
            <a:r>
              <a:rPr lang="en-GB" sz="1600" b="1" dirty="0" smtClean="0">
                <a:sym typeface="Wingdings" panose="05000000000000000000" pitchFamily="2" charset="2"/>
              </a:rPr>
              <a:t>2-LF MLD:</a:t>
            </a:r>
            <a:r>
              <a:rPr lang="en-GB" sz="1600" b="1" dirty="0" smtClean="0"/>
              <a:t> 0.2714</a:t>
            </a:r>
            <a:r>
              <a:rPr lang="en-GB" sz="1600" dirty="0"/>
              <a:t> </a:t>
            </a:r>
            <a:r>
              <a:rPr lang="en-GB" sz="1600" dirty="0" smtClean="0"/>
              <a:t>; </a:t>
            </a:r>
            <a:r>
              <a:rPr lang="en-GB" sz="1600" b="1" dirty="0" smtClean="0"/>
              <a:t>3</a:t>
            </a:r>
            <a:r>
              <a:rPr lang="en-GB" sz="1600" b="1" dirty="0" smtClean="0">
                <a:sym typeface="Wingdings" panose="05000000000000000000" pitchFamily="2" charset="2"/>
              </a:rPr>
              <a:t>-LF </a:t>
            </a:r>
            <a:r>
              <a:rPr lang="en-GB" sz="1600" b="1" dirty="0">
                <a:sym typeface="Wingdings" panose="05000000000000000000" pitchFamily="2" charset="2"/>
              </a:rPr>
              <a:t>MLD:</a:t>
            </a:r>
            <a:r>
              <a:rPr lang="en-GB" sz="1600" b="1" dirty="0"/>
              <a:t> </a:t>
            </a:r>
            <a:r>
              <a:rPr lang="en-GB" sz="1600" b="1" dirty="0" smtClean="0"/>
              <a:t>0.2662</a:t>
            </a:r>
            <a:r>
              <a:rPr lang="en-GB" sz="1600" dirty="0" smtClean="0"/>
              <a:t> </a:t>
            </a:r>
            <a:endParaRPr lang="en-GB" sz="1600" dirty="0"/>
          </a:p>
        </p:txBody>
      </p:sp>
      <p:pic>
        <p:nvPicPr>
          <p:cNvPr id="4" name="Imagen 3"/>
          <p:cNvPicPr>
            <a:picLocks noChangeAspect="1"/>
          </p:cNvPicPr>
          <p:nvPr/>
        </p:nvPicPr>
        <p:blipFill>
          <a:blip r:embed="rId6"/>
          <a:stretch>
            <a:fillRect/>
          </a:stretch>
        </p:blipFill>
        <p:spPr>
          <a:xfrm>
            <a:off x="4282813" y="1942043"/>
            <a:ext cx="4093698" cy="1126917"/>
          </a:xfrm>
          <a:prstGeom prst="rect">
            <a:avLst/>
          </a:prstGeom>
        </p:spPr>
      </p:pic>
      <p:pic>
        <p:nvPicPr>
          <p:cNvPr id="15" name="Imagen 14"/>
          <p:cNvPicPr>
            <a:picLocks noChangeAspect="1"/>
          </p:cNvPicPr>
          <p:nvPr/>
        </p:nvPicPr>
        <p:blipFill>
          <a:blip r:embed="rId7"/>
          <a:stretch>
            <a:fillRect/>
          </a:stretch>
        </p:blipFill>
        <p:spPr>
          <a:xfrm>
            <a:off x="533756" y="3645024"/>
            <a:ext cx="8076487" cy="2618114"/>
          </a:xfrm>
          <a:prstGeom prst="rect">
            <a:avLst/>
          </a:prstGeom>
        </p:spPr>
      </p:pic>
      <p:pic>
        <p:nvPicPr>
          <p:cNvPr id="5" name="Imagen 4"/>
          <p:cNvPicPr>
            <a:picLocks noChangeAspect="1"/>
          </p:cNvPicPr>
          <p:nvPr/>
        </p:nvPicPr>
        <p:blipFill>
          <a:blip r:embed="rId8"/>
          <a:stretch>
            <a:fillRect/>
          </a:stretch>
        </p:blipFill>
        <p:spPr>
          <a:xfrm>
            <a:off x="2284073" y="1413317"/>
            <a:ext cx="1152525" cy="285750"/>
          </a:xfrm>
          <a:prstGeom prst="rect">
            <a:avLst/>
          </a:prstGeom>
        </p:spPr>
      </p:pic>
      <p:pic>
        <p:nvPicPr>
          <p:cNvPr id="6" name="Imagen 5"/>
          <p:cNvPicPr>
            <a:picLocks noChangeAspect="1"/>
          </p:cNvPicPr>
          <p:nvPr/>
        </p:nvPicPr>
        <p:blipFill>
          <a:blip r:embed="rId9"/>
          <a:stretch>
            <a:fillRect/>
          </a:stretch>
        </p:blipFill>
        <p:spPr>
          <a:xfrm>
            <a:off x="3945369" y="1443693"/>
            <a:ext cx="161925" cy="228600"/>
          </a:xfrm>
          <a:prstGeom prst="rect">
            <a:avLst/>
          </a:prstGeom>
        </p:spPr>
      </p:pic>
      <p:sp>
        <p:nvSpPr>
          <p:cNvPr id="16" name="CuadroTexto 15"/>
          <p:cNvSpPr txBox="1"/>
          <p:nvPr/>
        </p:nvSpPr>
        <p:spPr>
          <a:xfrm>
            <a:off x="72008" y="6582231"/>
            <a:ext cx="8892480" cy="246221"/>
          </a:xfrm>
          <a:prstGeom prst="rect">
            <a:avLst/>
          </a:prstGeom>
          <a:noFill/>
        </p:spPr>
        <p:txBody>
          <a:bodyPr wrap="square" rtlCol="0">
            <a:spAutoFit/>
          </a:bodyPr>
          <a:lstStyle/>
          <a:p>
            <a:r>
              <a:rPr lang="en-GB" sz="1000" dirty="0" smtClean="0"/>
              <a:t>[1</a:t>
            </a:r>
            <a:r>
              <a:rPr lang="en-GB" sz="1000" dirty="0"/>
              <a:t>] </a:t>
            </a:r>
            <a:r>
              <a:rPr lang="en-GB" sz="1000" dirty="0" err="1"/>
              <a:t>Guyon</a:t>
            </a:r>
            <a:r>
              <a:rPr lang="en-GB" sz="1000" dirty="0"/>
              <a:t>, I., </a:t>
            </a:r>
            <a:r>
              <a:rPr lang="en-GB" sz="1000" dirty="0" err="1"/>
              <a:t>Athitsos</a:t>
            </a:r>
            <a:r>
              <a:rPr lang="en-GB" sz="1000" dirty="0"/>
              <a:t>, V., </a:t>
            </a:r>
            <a:r>
              <a:rPr lang="en-GB" sz="1000" dirty="0" err="1"/>
              <a:t>Jangyodsuk</a:t>
            </a:r>
            <a:r>
              <a:rPr lang="en-GB" sz="1000" dirty="0"/>
              <a:t>, P., and Escalante, H. J. (2014). The </a:t>
            </a:r>
            <a:r>
              <a:rPr lang="en-GB" sz="1000" dirty="0" err="1"/>
              <a:t>chalearn</a:t>
            </a:r>
            <a:r>
              <a:rPr lang="en-GB" sz="1000" dirty="0"/>
              <a:t> gesture dataset </a:t>
            </a:r>
            <a:r>
              <a:rPr lang="en-GB" sz="1000" dirty="0" smtClean="0"/>
              <a:t>(CGD 2011</a:t>
            </a:r>
            <a:r>
              <a:rPr lang="en-GB" sz="1000" dirty="0"/>
              <a:t>). Machine Vision and Applications, 25(8):1929–1951</a:t>
            </a:r>
            <a:r>
              <a:rPr lang="en-GB" sz="1000" dirty="0" smtClean="0"/>
              <a:t>.</a:t>
            </a: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41</a:t>
            </a:fld>
            <a:endParaRPr lang="es-ES"/>
          </a:p>
        </p:txBody>
      </p:sp>
      <p:sp>
        <p:nvSpPr>
          <p:cNvPr id="17" name="CuadroTexto 16"/>
          <p:cNvSpPr txBox="1"/>
          <p:nvPr/>
        </p:nvSpPr>
        <p:spPr>
          <a:xfrm>
            <a:off x="3761619" y="6240709"/>
            <a:ext cx="1620759" cy="276999"/>
          </a:xfrm>
          <a:prstGeom prst="rect">
            <a:avLst/>
          </a:prstGeom>
          <a:noFill/>
        </p:spPr>
        <p:txBody>
          <a:bodyPr wrap="square" rtlCol="0">
            <a:spAutoFit/>
          </a:bodyPr>
          <a:lstStyle/>
          <a:p>
            <a:r>
              <a:rPr lang="en-GB" sz="1200" dirty="0" smtClean="0"/>
              <a:t>Development Batch</a:t>
            </a:r>
            <a:endParaRPr lang="en-GB" sz="1200" dirty="0"/>
          </a:p>
        </p:txBody>
      </p:sp>
      <p:sp>
        <p:nvSpPr>
          <p:cNvPr id="20" name="CuadroTexto 19"/>
          <p:cNvSpPr txBox="1"/>
          <p:nvPr/>
        </p:nvSpPr>
        <p:spPr>
          <a:xfrm rot="16200000">
            <a:off x="2184" y="4705174"/>
            <a:ext cx="669109" cy="276999"/>
          </a:xfrm>
          <a:prstGeom prst="rect">
            <a:avLst/>
          </a:prstGeom>
          <a:noFill/>
        </p:spPr>
        <p:txBody>
          <a:bodyPr wrap="square" rtlCol="0">
            <a:spAutoFit/>
          </a:bodyPr>
          <a:lstStyle/>
          <a:p>
            <a:r>
              <a:rPr lang="en-GB" sz="1200" dirty="0" smtClean="0"/>
              <a:t>Scores</a:t>
            </a:r>
            <a:endParaRPr lang="en-GB" sz="1200" dirty="0"/>
          </a:p>
        </p:txBody>
      </p:sp>
    </p:spTree>
    <p:custDataLst>
      <p:tags r:id="rId1"/>
    </p:custDataLst>
    <p:extLst>
      <p:ext uri="{BB962C8B-B14F-4D97-AF65-F5344CB8AC3E}">
        <p14:creationId xmlns:p14="http://schemas.microsoft.com/office/powerpoint/2010/main" val="2406665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708049258"/>
              </p:ext>
            </p:extLst>
          </p:nvPr>
        </p:nvGraphicFramePr>
        <p:xfrm>
          <a:off x="-2324" y="2204864"/>
          <a:ext cx="9146323" cy="2805844"/>
        </p:xfrm>
        <a:graphic>
          <a:graphicData uri="http://schemas.openxmlformats.org/presentationml/2006/ole">
            <mc:AlternateContent xmlns:mc="http://schemas.openxmlformats.org/markup-compatibility/2006">
              <mc:Choice xmlns:v="urn:schemas-microsoft-com:vml" Requires="v">
                <p:oleObj spid="_x0000_s3237" r:id="rId6" imgW="3187080" imgH="977760" progId="">
                  <p:embed/>
                </p:oleObj>
              </mc:Choice>
              <mc:Fallback>
                <p:oleObj r:id="rId6" imgW="3187080" imgH="977760" progId="">
                  <p:embed/>
                  <p:pic>
                    <p:nvPicPr>
                      <p:cNvPr id="0" name=""/>
                      <p:cNvPicPr/>
                      <p:nvPr/>
                    </p:nvPicPr>
                    <p:blipFill>
                      <a:blip r:embed="rId7"/>
                      <a:stretch>
                        <a:fillRect/>
                      </a:stretch>
                    </p:blipFill>
                    <p:spPr>
                      <a:xfrm>
                        <a:off x="-2324" y="2204864"/>
                        <a:ext cx="9146323" cy="2805844"/>
                      </a:xfrm>
                      <a:prstGeom prst="rect">
                        <a:avLst/>
                      </a:prstGeom>
                    </p:spPr>
                  </p:pic>
                </p:oleObj>
              </mc:Fallback>
            </mc:AlternateContent>
          </a:graphicData>
        </a:graphic>
      </p:graphicFrame>
      <p:sp>
        <p:nvSpPr>
          <p:cNvPr id="9" name="CuadroTexto 8"/>
          <p:cNvSpPr txBox="1"/>
          <p:nvPr/>
        </p:nvSpPr>
        <p:spPr>
          <a:xfrm>
            <a:off x="843841" y="2822956"/>
            <a:ext cx="7453991" cy="1569660"/>
          </a:xfrm>
          <a:prstGeom prst="rect">
            <a:avLst/>
          </a:prstGeom>
          <a:noFill/>
        </p:spPr>
        <p:txBody>
          <a:bodyPr wrap="square" rtlCol="0">
            <a:spAutoFit/>
          </a:bodyPr>
          <a:lstStyle/>
          <a:p>
            <a:pPr algn="ctr"/>
            <a:r>
              <a:rPr lang="en-GB" sz="4800" b="1" dirty="0" smtClean="0">
                <a:solidFill>
                  <a:schemeClr val="bg1"/>
                </a:solidFill>
                <a:effectLst>
                  <a:outerShdw blurRad="38100" dist="38100" dir="2700000" algn="tl">
                    <a:srgbClr val="000000">
                      <a:alpha val="43137"/>
                    </a:srgbClr>
                  </a:outerShdw>
                </a:effectLst>
              </a:rPr>
              <a:t>Evolving Dynamic Representations</a:t>
            </a:r>
            <a:endParaRPr lang="en-GB" sz="4800" b="1" dirty="0">
              <a:solidFill>
                <a:schemeClr val="bg1"/>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42</a:t>
            </a:fld>
            <a:endParaRPr lang="es-ES"/>
          </a:p>
        </p:txBody>
      </p:sp>
    </p:spTree>
    <p:extLst>
      <p:ext uri="{BB962C8B-B14F-4D97-AF65-F5344CB8AC3E}">
        <p14:creationId xmlns:p14="http://schemas.microsoft.com/office/powerpoint/2010/main" val="985649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3" name="CuadroTexto 2"/>
          <p:cNvSpPr txBox="1"/>
          <p:nvPr/>
        </p:nvSpPr>
        <p:spPr>
          <a:xfrm>
            <a:off x="125725" y="5805264"/>
            <a:ext cx="8911062" cy="1015663"/>
          </a:xfrm>
          <a:prstGeom prst="rect">
            <a:avLst/>
          </a:prstGeom>
          <a:noFill/>
        </p:spPr>
        <p:txBody>
          <a:bodyPr wrap="square" rtlCol="0">
            <a:spAutoFit/>
          </a:bodyPr>
          <a:lstStyle/>
          <a:p>
            <a:pPr algn="just"/>
            <a:r>
              <a:rPr lang="en-GB" sz="1000" dirty="0" smtClean="0"/>
              <a:t>[1</a:t>
            </a:r>
            <a:r>
              <a:rPr lang="en-GB" sz="1000" dirty="0"/>
              <a:t>] </a:t>
            </a:r>
            <a:r>
              <a:rPr lang="en-GB" sz="1000" dirty="0" err="1"/>
              <a:t>Moeslund</a:t>
            </a:r>
            <a:r>
              <a:rPr lang="en-GB" sz="1000" dirty="0"/>
              <a:t>, T., Hilton, T., Kruger, A., and </a:t>
            </a:r>
            <a:r>
              <a:rPr lang="en-GB" sz="1000" dirty="0" err="1"/>
              <a:t>Sigal</a:t>
            </a:r>
            <a:r>
              <a:rPr lang="en-GB" sz="1000" dirty="0"/>
              <a:t>, V. (2011). Visual Analysis of Humans, Looking at People. Springer</a:t>
            </a:r>
            <a:r>
              <a:rPr lang="en-GB" sz="1000" dirty="0" smtClean="0"/>
              <a:t>.</a:t>
            </a:r>
          </a:p>
          <a:p>
            <a:r>
              <a:rPr lang="en-GB" sz="1000" dirty="0" smtClean="0"/>
              <a:t>[2] </a:t>
            </a:r>
            <a:r>
              <a:rPr lang="en-US" sz="1000" dirty="0" err="1"/>
              <a:t>Mitra</a:t>
            </a:r>
            <a:r>
              <a:rPr lang="en-US" sz="1000" dirty="0"/>
              <a:t>, S. and Acharya, T. (2007). Gesture recognition: A survey. Trans. on </a:t>
            </a:r>
            <a:r>
              <a:rPr lang="en-US" sz="1000" dirty="0" smtClean="0"/>
              <a:t>SMC-C</a:t>
            </a:r>
            <a:r>
              <a:rPr lang="en-US" sz="1000" dirty="0"/>
              <a:t>, 37(3):311–324</a:t>
            </a:r>
            <a:r>
              <a:rPr lang="en-US" sz="1000" dirty="0" smtClean="0"/>
              <a:t>.</a:t>
            </a:r>
          </a:p>
          <a:p>
            <a:r>
              <a:rPr lang="en-US" sz="1000" dirty="0" smtClean="0"/>
              <a:t>[3] </a:t>
            </a:r>
            <a:r>
              <a:rPr lang="en-US" sz="1000" dirty="0" err="1"/>
              <a:t>Bobick</a:t>
            </a:r>
            <a:r>
              <a:rPr lang="en-US" sz="1000" dirty="0"/>
              <a:t>, A. and Davis, J. (2001). The recognition of human movement using </a:t>
            </a:r>
            <a:r>
              <a:rPr lang="en-US" sz="1000" dirty="0" smtClean="0"/>
              <a:t>temporal </a:t>
            </a:r>
            <a:r>
              <a:rPr lang="en-GB" sz="1000" dirty="0" smtClean="0"/>
              <a:t>templates</a:t>
            </a:r>
            <a:r>
              <a:rPr lang="en-GB" sz="1000" dirty="0"/>
              <a:t>. IEEE </a:t>
            </a:r>
            <a:r>
              <a:rPr lang="en-GB" sz="1000" dirty="0" smtClean="0"/>
              <a:t>TPAMI, </a:t>
            </a:r>
            <a:r>
              <a:rPr lang="en-GB" sz="1000" dirty="0"/>
              <a:t>23(3):</a:t>
            </a:r>
            <a:r>
              <a:rPr lang="en-GB" sz="1000" dirty="0" smtClean="0"/>
              <a:t>257–267.</a:t>
            </a:r>
          </a:p>
          <a:p>
            <a:r>
              <a:rPr lang="en-US" sz="1000" dirty="0" smtClean="0"/>
              <a:t>[4] Wang</a:t>
            </a:r>
            <a:r>
              <a:rPr lang="en-US" sz="1000" dirty="0"/>
              <a:t>, L., </a:t>
            </a:r>
            <a:r>
              <a:rPr lang="en-US" sz="1000" dirty="0" err="1"/>
              <a:t>Qiao</a:t>
            </a:r>
            <a:r>
              <a:rPr lang="en-US" sz="1000" dirty="0"/>
              <a:t>, Y., , and Tang, X. (</a:t>
            </a:r>
            <a:r>
              <a:rPr lang="en-US" sz="1000" dirty="0" smtClean="0"/>
              <a:t>2014). </a:t>
            </a:r>
            <a:r>
              <a:rPr lang="en-US" sz="1000" dirty="0"/>
              <a:t>Video action detection with </a:t>
            </a:r>
            <a:r>
              <a:rPr lang="en-US" sz="1000" dirty="0" smtClean="0"/>
              <a:t>relational </a:t>
            </a:r>
            <a:r>
              <a:rPr lang="en-GB" sz="1000" dirty="0" smtClean="0"/>
              <a:t>dynamic-</a:t>
            </a:r>
            <a:r>
              <a:rPr lang="en-GB" sz="1000" dirty="0" err="1" smtClean="0"/>
              <a:t>poselets</a:t>
            </a:r>
            <a:r>
              <a:rPr lang="en-GB" sz="1000" dirty="0"/>
              <a:t>. In </a:t>
            </a:r>
            <a:r>
              <a:rPr lang="en-GB" sz="1000" dirty="0" smtClean="0"/>
              <a:t>ECCV.</a:t>
            </a:r>
          </a:p>
          <a:p>
            <a:r>
              <a:rPr lang="en-GB" sz="1000" dirty="0" smtClean="0"/>
              <a:t>[5</a:t>
            </a:r>
            <a:r>
              <a:rPr lang="en-GB" sz="1000" dirty="0"/>
              <a:t>] </a:t>
            </a:r>
            <a:r>
              <a:rPr lang="en-GB" sz="1000" dirty="0" err="1"/>
              <a:t>Malgireddy</a:t>
            </a:r>
            <a:r>
              <a:rPr lang="en-GB" sz="1000" dirty="0"/>
              <a:t>, </a:t>
            </a:r>
            <a:r>
              <a:rPr lang="en-GB" sz="1000" dirty="0" smtClean="0"/>
              <a:t>et al. </a:t>
            </a:r>
            <a:r>
              <a:rPr lang="en-GB" sz="1000" dirty="0"/>
              <a:t>(2011). A shared parameter model for gesture and sub-gesture analysis. In </a:t>
            </a:r>
            <a:r>
              <a:rPr lang="en-GB" sz="1000" dirty="0" smtClean="0"/>
              <a:t>Combinatorial Image Analysis, vol. 6636</a:t>
            </a:r>
            <a:r>
              <a:rPr lang="en-GB" sz="1000" dirty="0"/>
              <a:t>, </a:t>
            </a:r>
            <a:r>
              <a:rPr lang="en-GB" sz="1000" dirty="0" smtClean="0"/>
              <a:t>pp. </a:t>
            </a:r>
            <a:r>
              <a:rPr lang="en-GB" sz="1000" dirty="0"/>
              <a:t>483–493</a:t>
            </a:r>
            <a:r>
              <a:rPr lang="en-GB" sz="1000" dirty="0" smtClean="0"/>
              <a:t>.</a:t>
            </a:r>
          </a:p>
          <a:p>
            <a:r>
              <a:rPr lang="en-US" sz="1000" dirty="0" smtClean="0"/>
              <a:t>[6] </a:t>
            </a:r>
            <a:r>
              <a:rPr lang="en-US" sz="1000" dirty="0" err="1" smtClean="0"/>
              <a:t>Chaaraoui</a:t>
            </a:r>
            <a:r>
              <a:rPr lang="en-US" sz="1000" dirty="0"/>
              <a:t>, A. and </a:t>
            </a:r>
            <a:r>
              <a:rPr lang="en-US" sz="1000" dirty="0" err="1"/>
              <a:t>Florez-Revuelta</a:t>
            </a:r>
            <a:r>
              <a:rPr lang="en-US" sz="1000" dirty="0"/>
              <a:t>, F. (2014). Adaptive human action recognition </a:t>
            </a:r>
            <a:r>
              <a:rPr lang="en-US" sz="1000" dirty="0" smtClean="0"/>
              <a:t>with an </a:t>
            </a:r>
            <a:r>
              <a:rPr lang="en-US" sz="1000" dirty="0"/>
              <a:t>evolving bag of key poses. IEEE </a:t>
            </a:r>
            <a:r>
              <a:rPr lang="en-US" sz="1000" dirty="0" smtClean="0"/>
              <a:t>TAMD, </a:t>
            </a:r>
            <a:r>
              <a:rPr lang="en-GB" sz="1000" dirty="0" smtClean="0"/>
              <a:t>6(2</a:t>
            </a:r>
            <a:r>
              <a:rPr lang="en-GB" sz="1000" dirty="0"/>
              <a:t>):139–152.</a:t>
            </a:r>
          </a:p>
        </p:txBody>
      </p:sp>
      <mc:AlternateContent xmlns:mc="http://schemas.openxmlformats.org/markup-compatibility/2006" xmlns:a14="http://schemas.microsoft.com/office/drawing/2010/main">
        <mc:Choice Requires="a14">
          <p:sp>
            <p:nvSpPr>
              <p:cNvPr id="13" name="CuadroTexto 12"/>
              <p:cNvSpPr txBox="1"/>
              <p:nvPr/>
            </p:nvSpPr>
            <p:spPr>
              <a:xfrm>
                <a:off x="323528" y="1052736"/>
                <a:ext cx="8424936" cy="3265253"/>
              </a:xfrm>
              <a:prstGeom prst="rect">
                <a:avLst/>
              </a:prstGeom>
              <a:noFill/>
            </p:spPr>
            <p:txBody>
              <a:bodyPr wrap="square" rtlCol="0">
                <a:spAutoFit/>
              </a:bodyPr>
              <a:lstStyle/>
              <a:p>
                <a:pPr marL="285750" indent="-285750" algn="just">
                  <a:buFont typeface="Arial" panose="020B0604020202020204" pitchFamily="34" charset="0"/>
                  <a:buChar char="•"/>
                </a:pPr>
                <a:r>
                  <a:rPr lang="en-GB" dirty="0">
                    <a:latin typeface="+mj-lt"/>
                  </a:rPr>
                  <a:t>L</a:t>
                </a:r>
                <a:r>
                  <a:rPr lang="en-GB" dirty="0" smtClean="0">
                    <a:latin typeface="+mj-lt"/>
                  </a:rPr>
                  <a:t>andmark tasks of the so called Looking at People field: the </a:t>
                </a:r>
                <a:r>
                  <a:rPr lang="en-GB" dirty="0">
                    <a:latin typeface="+mj-lt"/>
                  </a:rPr>
                  <a:t>visual analysis of </a:t>
                </a:r>
                <a:r>
                  <a:rPr lang="en-GB" dirty="0" smtClean="0">
                    <a:latin typeface="+mj-lt"/>
                  </a:rPr>
                  <a:t>humans</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1</m:t>
                        </m:r>
                      </m:sup>
                    </m:sSup>
                  </m:oMath>
                </a14:m>
                <a:r>
                  <a:rPr lang="en-GB" dirty="0" smtClean="0">
                    <a:latin typeface="+mj-lt"/>
                  </a:rPr>
                  <a:t>. </a:t>
                </a:r>
              </a:p>
              <a:p>
                <a:pPr marL="285750" indent="-285750" algn="just">
                  <a:buFont typeface="Arial" panose="020B0604020202020204" pitchFamily="34" charset="0"/>
                  <a:buChar char="•"/>
                </a:pPr>
                <a:endParaRPr lang="en-GB" dirty="0">
                  <a:latin typeface="+mj-lt"/>
                </a:endParaRPr>
              </a:p>
              <a:p>
                <a:pPr marL="285750" indent="-285750" algn="just">
                  <a:buFont typeface="Arial" panose="020B0604020202020204" pitchFamily="34" charset="0"/>
                  <a:buChar char="•"/>
                </a:pPr>
                <a:r>
                  <a:rPr lang="en-US" dirty="0"/>
                  <a:t>Exponential growth on </a:t>
                </a:r>
                <a:r>
                  <a:rPr lang="en-US" dirty="0" smtClean="0"/>
                  <a:t>research, </a:t>
                </a:r>
                <a:r>
                  <a:rPr lang="en-GB" dirty="0" smtClean="0">
                    <a:latin typeface="+mj-lt"/>
                  </a:rPr>
                  <a:t>with a variety of methods proposed from the nineties, since the release of low-cost multimodal sensors</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2</m:t>
                        </m:r>
                      </m:sup>
                    </m:sSup>
                  </m:oMath>
                </a14:m>
                <a:r>
                  <a:rPr lang="en-GB" dirty="0" smtClean="0">
                    <a:latin typeface="+mj-lt"/>
                  </a:rPr>
                  <a:t>.</a:t>
                </a:r>
              </a:p>
              <a:p>
                <a:pPr marL="285750" indent="-285750" algn="just">
                  <a:buFont typeface="Arial" panose="020B0604020202020204" pitchFamily="34" charset="0"/>
                  <a:buChar char="•"/>
                </a:pPr>
                <a:endParaRPr lang="en-GB" dirty="0" smtClean="0">
                  <a:latin typeface="+mj-lt"/>
                </a:endParaRPr>
              </a:p>
              <a:p>
                <a:pPr marL="285750" indent="-285750" algn="just">
                  <a:buFont typeface="Arial" panose="020B0604020202020204" pitchFamily="34" charset="0"/>
                  <a:buChar char="•"/>
                </a:pPr>
                <a:r>
                  <a:rPr lang="en-US" dirty="0">
                    <a:latin typeface="+mj-lt"/>
                  </a:rPr>
                  <a:t>Traditional methods were based on </a:t>
                </a:r>
                <a:r>
                  <a:rPr lang="en-US" dirty="0" smtClean="0">
                    <a:latin typeface="+mj-lt"/>
                  </a:rPr>
                  <a:t>temporal templates</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3</m:t>
                        </m:r>
                      </m:sup>
                    </m:sSup>
                  </m:oMath>
                </a14:m>
                <a:r>
                  <a:rPr lang="en-US" dirty="0" smtClean="0">
                    <a:latin typeface="+mj-lt"/>
                  </a:rPr>
                  <a:t>, </a:t>
                </a:r>
                <a:r>
                  <a:rPr lang="en-US" dirty="0">
                    <a:latin typeface="+mj-lt"/>
                  </a:rPr>
                  <a:t>sequence alignment or statistical </a:t>
                </a:r>
                <a:r>
                  <a:rPr lang="en-US" dirty="0" smtClean="0">
                    <a:latin typeface="+mj-lt"/>
                  </a:rPr>
                  <a:t>sequential modeling. They approach the problem in a </a:t>
                </a:r>
                <a:r>
                  <a:rPr lang="en-US" i="1" dirty="0" smtClean="0">
                    <a:latin typeface="+mj-lt"/>
                  </a:rPr>
                  <a:t>holistic</a:t>
                </a:r>
                <a:r>
                  <a:rPr lang="en-US" dirty="0" smtClean="0">
                    <a:latin typeface="+mj-lt"/>
                  </a:rPr>
                  <a:t> way.</a:t>
                </a:r>
                <a:endParaRPr lang="en-GB" dirty="0" smtClean="0">
                  <a:latin typeface="+mj-lt"/>
                </a:endParaRPr>
              </a:p>
              <a:p>
                <a:pPr marL="285750" indent="-285750" algn="just">
                  <a:buFont typeface="Arial" panose="020B0604020202020204" pitchFamily="34" charset="0"/>
                  <a:buChar char="•"/>
                </a:pPr>
                <a:endParaRPr lang="en-GB" sz="1000" dirty="0" smtClean="0">
                  <a:latin typeface="+mj-lt"/>
                </a:endParaRPr>
              </a:p>
              <a:p>
                <a:pPr marL="742950" lvl="1" indent="-285750" algn="just">
                  <a:buFont typeface="Wingdings" panose="05000000000000000000" pitchFamily="2" charset="2"/>
                  <a:buChar char="q"/>
                </a:pPr>
                <a:r>
                  <a:rPr lang="en-GB" sz="1600" dirty="0" smtClean="0">
                    <a:latin typeface="+mj-lt"/>
                  </a:rPr>
                  <a:t>Inspiration of part-based techniques: dynamic-</a:t>
                </a:r>
                <a:r>
                  <a:rPr lang="en-GB" sz="1600" dirty="0" err="1" smtClean="0">
                    <a:latin typeface="+mj-lt"/>
                  </a:rPr>
                  <a:t>poselets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4</m:t>
                        </m:r>
                      </m:sup>
                    </m:sSup>
                  </m:oMath>
                </a14:m>
                <a:r>
                  <a:rPr lang="en-GB" sz="1600" dirty="0" smtClean="0">
                    <a:latin typeface="+mj-lt"/>
                  </a:rPr>
                  <a:t>, sub-gestures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5</m:t>
                        </m:r>
                      </m:sup>
                    </m:sSup>
                  </m:oMath>
                </a14:m>
                <a:r>
                  <a:rPr lang="en-GB" sz="1600" dirty="0" smtClean="0">
                    <a:latin typeface="+mj-lt"/>
                  </a:rPr>
                  <a:t>. </a:t>
                </a:r>
              </a:p>
              <a:p>
                <a:pPr marL="285750" indent="-285750" algn="just">
                  <a:buFont typeface="Arial" panose="020B0604020202020204" pitchFamily="34" charset="0"/>
                  <a:buChar char="•"/>
                </a:pPr>
                <a:endParaRPr lang="en-GB" dirty="0" smtClean="0">
                  <a:latin typeface="+mj-lt"/>
                </a:endParaRPr>
              </a:p>
              <a:p>
                <a:pPr marL="285750" indent="-285750" algn="just">
                  <a:buFont typeface="Arial" panose="020B0604020202020204" pitchFamily="34" charset="0"/>
                  <a:buChar char="•"/>
                </a:pPr>
                <a:r>
                  <a:rPr lang="en-US" dirty="0"/>
                  <a:t>E</a:t>
                </a:r>
                <a:r>
                  <a:rPr lang="en-US" dirty="0" smtClean="0"/>
                  <a:t>volutionary </a:t>
                </a:r>
                <a:r>
                  <a:rPr lang="en-US" dirty="0"/>
                  <a:t>algorithms have been also developed for </a:t>
                </a:r>
                <a:r>
                  <a:rPr lang="en-US" dirty="0" smtClean="0"/>
                  <a:t>key-frame extraction</a:t>
                </a:r>
                <a14:m>
                  <m:oMath xmlns:m="http://schemas.openxmlformats.org/officeDocument/2006/math">
                    <m:sSup>
                      <m:sSupPr>
                        <m:ctrlPr>
                          <a:rPr lang="en-GB" sz="1600" i="1" smtClean="0">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6</m:t>
                        </m:r>
                      </m:sup>
                    </m:sSup>
                  </m:oMath>
                </a14:m>
                <a:r>
                  <a:rPr lang="en-US" dirty="0" smtClean="0"/>
                  <a:t>:</a:t>
                </a:r>
              </a:p>
            </p:txBody>
          </p:sp>
        </mc:Choice>
        <mc:Fallback xmlns="">
          <p:sp>
            <p:nvSpPr>
              <p:cNvPr id="13" name="CuadroTexto 12"/>
              <p:cNvSpPr txBox="1">
                <a:spLocks noRot="1" noChangeAspect="1" noMove="1" noResize="1" noEditPoints="1" noAdjustHandles="1" noChangeArrowheads="1" noChangeShapeType="1" noTextEdit="1"/>
              </p:cNvSpPr>
              <p:nvPr/>
            </p:nvSpPr>
            <p:spPr>
              <a:xfrm>
                <a:off x="323528" y="1052736"/>
                <a:ext cx="8424936" cy="3265253"/>
              </a:xfrm>
              <a:prstGeom prst="rect">
                <a:avLst/>
              </a:prstGeom>
              <a:blipFill rotWithShape="0">
                <a:blip r:embed="rId8"/>
                <a:stretch>
                  <a:fillRect l="-434" t="-1121" r="-651" b="-2056"/>
                </a:stretch>
              </a:blipFill>
            </p:spPr>
            <p:txBody>
              <a:bodyPr/>
              <a:lstStyle/>
              <a:p>
                <a:r>
                  <a:rPr lang="en-GB">
                    <a:noFill/>
                  </a:rPr>
                  <a:t> </a:t>
                </a:r>
              </a:p>
            </p:txBody>
          </p:sp>
        </mc:Fallback>
      </mc:AlternateContent>
      <p:graphicFrame>
        <p:nvGraphicFramePr>
          <p:cNvPr id="2" name="Tabla 1"/>
          <p:cNvGraphicFramePr>
            <a:graphicFrameLocks noGrp="1"/>
          </p:cNvGraphicFramePr>
          <p:nvPr>
            <p:extLst>
              <p:ext uri="{D42A27DB-BD31-4B8C-83A1-F6EECF244321}">
                <p14:modId xmlns:p14="http://schemas.microsoft.com/office/powerpoint/2010/main" val="3032877285"/>
              </p:ext>
            </p:extLst>
          </p:nvPr>
        </p:nvGraphicFramePr>
        <p:xfrm>
          <a:off x="-3" y="4437112"/>
          <a:ext cx="9144002" cy="1152128"/>
        </p:xfrm>
        <a:graphic>
          <a:graphicData uri="http://schemas.openxmlformats.org/drawingml/2006/table">
            <a:tbl>
              <a:tblPr firstRow="1" bandRow="1">
                <a:tableStyleId>{073A0DAA-6AF3-43AB-8588-CEC1D06C72B9}</a:tableStyleId>
              </a:tblPr>
              <a:tblGrid>
                <a:gridCol w="4572001"/>
                <a:gridCol w="4572001"/>
              </a:tblGrid>
              <a:tr h="410448">
                <a:tc>
                  <a:txBody>
                    <a:bodyPr/>
                    <a:lstStyle/>
                    <a:p>
                      <a:pPr algn="ctr"/>
                      <a:r>
                        <a:rPr lang="en-GB" dirty="0" smtClean="0"/>
                        <a:t>Bag of Key Poses (</a:t>
                      </a:r>
                      <a:r>
                        <a:rPr lang="en-GB" dirty="0" err="1" smtClean="0"/>
                        <a:t>BoKP</a:t>
                      </a:r>
                      <a:r>
                        <a:rPr lang="en-GB" dirty="0" smtClean="0"/>
                        <a:t>)</a:t>
                      </a:r>
                      <a:endParaRPr lang="en-GB" dirty="0"/>
                    </a:p>
                  </a:txBody>
                  <a:tcPr/>
                </a:tc>
                <a:tc>
                  <a:txBody>
                    <a:bodyPr/>
                    <a:lstStyle/>
                    <a:p>
                      <a:pPr algn="ctr"/>
                      <a:r>
                        <a:rPr lang="en-GB" dirty="0" smtClean="0"/>
                        <a:t>Bag of Sub-Gestures (</a:t>
                      </a:r>
                      <a:r>
                        <a:rPr lang="en-GB" dirty="0" err="1" smtClean="0"/>
                        <a:t>BoSG</a:t>
                      </a:r>
                      <a:r>
                        <a:rPr lang="en-GB" dirty="0" smtClean="0"/>
                        <a:t>)</a:t>
                      </a:r>
                      <a:endParaRPr lang="en-GB" dirty="0"/>
                    </a:p>
                  </a:txBody>
                  <a:tcPr/>
                </a:tc>
              </a:tr>
              <a:tr h="370840">
                <a:tc>
                  <a:txBody>
                    <a:bodyPr/>
                    <a:lstStyle/>
                    <a:p>
                      <a:pPr algn="ctr"/>
                      <a:r>
                        <a:rPr lang="en-US" sz="1600" dirty="0" smtClean="0"/>
                        <a:t>Learn</a:t>
                      </a:r>
                      <a:r>
                        <a:rPr lang="en-US" sz="1600" baseline="0" dirty="0" smtClean="0"/>
                        <a:t> </a:t>
                      </a:r>
                      <a:r>
                        <a:rPr lang="en-US" sz="1600" kern="1200" dirty="0" smtClean="0"/>
                        <a:t>subsets of frames</a:t>
                      </a:r>
                      <a:endParaRPr lang="en-GB" sz="1600" dirty="0"/>
                    </a:p>
                  </a:txBody>
                  <a:tcPr/>
                </a:tc>
                <a:tc>
                  <a:txBody>
                    <a:bodyPr/>
                    <a:lstStyle/>
                    <a:p>
                      <a:pPr algn="ctr"/>
                      <a:r>
                        <a:rPr lang="en-US" sz="1600" kern="1200" dirty="0" smtClean="0"/>
                        <a:t>Learn</a:t>
                      </a:r>
                      <a:r>
                        <a:rPr lang="en-US" sz="1600" kern="1200" baseline="0" dirty="0" smtClean="0"/>
                        <a:t> </a:t>
                      </a:r>
                      <a:r>
                        <a:rPr lang="en-US" sz="1600" kern="1200" dirty="0" err="1" smtClean="0"/>
                        <a:t>spatio</a:t>
                      </a:r>
                      <a:r>
                        <a:rPr lang="en-US" sz="1600" kern="1200" dirty="0" smtClean="0"/>
                        <a:t>-temporal units</a:t>
                      </a:r>
                      <a:endParaRPr lang="en-GB" sz="1600" dirty="0"/>
                    </a:p>
                  </a:txBody>
                  <a:tcPr/>
                </a:tc>
              </a:tr>
              <a:tr h="370840">
                <a:tc>
                  <a:txBody>
                    <a:bodyPr/>
                    <a:lstStyle/>
                    <a:p>
                      <a:pPr algn="ctr"/>
                      <a:r>
                        <a:rPr lang="en-US" sz="1600" dirty="0" smtClean="0"/>
                        <a:t>Class-specific key-poses</a:t>
                      </a:r>
                      <a:endParaRPr lang="en-GB" sz="1600" dirty="0"/>
                    </a:p>
                  </a:txBody>
                  <a:tcPr/>
                </a:tc>
                <a:tc>
                  <a:txBody>
                    <a:bodyPr/>
                    <a:lstStyle/>
                    <a:p>
                      <a:pPr algn="ctr"/>
                      <a:r>
                        <a:rPr lang="en-US" sz="1600" dirty="0" smtClean="0"/>
                        <a:t>Inter-class </a:t>
                      </a:r>
                      <a:r>
                        <a:rPr lang="en-US" sz="1600" dirty="0" err="1" smtClean="0"/>
                        <a:t>subgestures</a:t>
                      </a:r>
                      <a:r>
                        <a:rPr lang="en-US" sz="1600" dirty="0" smtClean="0"/>
                        <a:t> (shared</a:t>
                      </a:r>
                      <a:r>
                        <a:rPr lang="en-US" sz="1600" baseline="0" dirty="0" smtClean="0"/>
                        <a:t> primitives)</a:t>
                      </a:r>
                      <a:endParaRPr lang="en-GB" sz="1600" dirty="0"/>
                    </a:p>
                  </a:txBody>
                  <a:tcPr/>
                </a:tc>
              </a:tr>
            </a:tbl>
          </a:graphicData>
        </a:graphic>
      </p:graphicFrame>
      <p:sp>
        <p:nvSpPr>
          <p:cNvPr id="4" name="Marcador de número de diapositiva 3"/>
          <p:cNvSpPr>
            <a:spLocks noGrp="1"/>
          </p:cNvSpPr>
          <p:nvPr>
            <p:ph type="sldNum" sz="quarter" idx="12"/>
          </p:nvPr>
        </p:nvSpPr>
        <p:spPr/>
        <p:txBody>
          <a:bodyPr/>
          <a:lstStyle/>
          <a:p>
            <a:fld id="{28E7870A-D833-4620-871D-52D8AB644C76}" type="slidenum">
              <a:rPr lang="es-ES" smtClean="0"/>
              <a:pPr/>
              <a:t>43</a:t>
            </a:fld>
            <a:endParaRPr lang="es-ES"/>
          </a:p>
        </p:txBody>
      </p:sp>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6" name="CuadroTexto 15"/>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7" name="CuadroTexto 16"/>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21" name="CuadroTexto 20"/>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Gesture &amp; Action recognition</a:t>
            </a:r>
          </a:p>
        </p:txBody>
      </p:sp>
    </p:spTree>
    <p:custDataLst>
      <p:tags r:id="rId1"/>
    </p:custDataLst>
    <p:extLst>
      <p:ext uri="{BB962C8B-B14F-4D97-AF65-F5344CB8AC3E}">
        <p14:creationId xmlns:p14="http://schemas.microsoft.com/office/powerpoint/2010/main" val="35526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CuadroTexto 11"/>
              <p:cNvSpPr txBox="1"/>
              <p:nvPr/>
            </p:nvSpPr>
            <p:spPr>
              <a:xfrm>
                <a:off x="323528" y="1092220"/>
                <a:ext cx="8424936" cy="4801314"/>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Gesture &amp; Action recognition, two </a:t>
                </a:r>
                <a:r>
                  <a:rPr lang="en-US" dirty="0"/>
                  <a:t>widely studied </a:t>
                </a:r>
                <a:r>
                  <a:rPr lang="en-US" dirty="0" smtClean="0"/>
                  <a:t>tasks and topics in </a:t>
                </a:r>
                <a:r>
                  <a:rPr lang="en-US" dirty="0"/>
                  <a:t>computer </a:t>
                </a:r>
                <a:r>
                  <a:rPr lang="en-US" dirty="0" smtClean="0"/>
                  <a:t>vision</a:t>
                </a:r>
                <a:r>
                  <a:rPr lang="en-US" dirty="0"/>
                  <a:t>:</a:t>
                </a:r>
                <a:endParaRPr lang="en-US" dirty="0" smtClean="0"/>
              </a:p>
              <a:p>
                <a:pPr marL="285750"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q"/>
                </a:pPr>
                <a:r>
                  <a:rPr lang="en-US" sz="1600" dirty="0" smtClean="0"/>
                  <a:t>Attempt to capture and recognize whole gestures (in a holistic approach)</a:t>
                </a:r>
                <a:r>
                  <a:rPr lang="en-US" dirty="0" smtClean="0"/>
                  <a:t>.</a:t>
                </a:r>
              </a:p>
              <a:p>
                <a:pPr marL="742950" lvl="1" indent="-285750" algn="just">
                  <a:buFont typeface="Wingdings" panose="05000000000000000000" pitchFamily="2" charset="2"/>
                  <a:buChar char="q"/>
                </a:pPr>
                <a:r>
                  <a:rPr lang="en-US" sz="1600" dirty="0" smtClean="0"/>
                  <a:t>Classical approaches are based on DTW</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i="1">
                            <a:latin typeface="Cambria Math" panose="02040503050406030204" pitchFamily="18" charset="0"/>
                          </a:rPr>
                          <m:t>1</m:t>
                        </m:r>
                      </m:sup>
                    </m:sSup>
                  </m:oMath>
                </a14:m>
                <a:r>
                  <a:rPr lang="en-US" sz="1600" dirty="0" smtClean="0"/>
                  <a:t> and HMM</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2</m:t>
                        </m:r>
                      </m:sup>
                    </m:sSup>
                  </m:oMath>
                </a14:m>
                <a:r>
                  <a:rPr lang="en-US" sz="1600" dirty="0" smtClean="0"/>
                  <a:t>.</a:t>
                </a:r>
              </a:p>
              <a:p>
                <a:pPr marL="742950" lvl="1" indent="-285750" algn="just">
                  <a:buFont typeface="Wingdings" panose="05000000000000000000" pitchFamily="2" charset="2"/>
                  <a:buChar char="q"/>
                </a:pPr>
                <a:endParaRPr lang="en-US" dirty="0" smtClean="0"/>
              </a:p>
              <a:p>
                <a:pPr marL="285750" indent="-285750" algn="just">
                  <a:buFont typeface="Arial" panose="020B0604020202020204" pitchFamily="34" charset="0"/>
                  <a:buChar char="•"/>
                </a:pPr>
                <a:r>
                  <a:rPr lang="en-US" dirty="0" smtClean="0"/>
                  <a:t>Recent </a:t>
                </a:r>
                <a:r>
                  <a:rPr lang="en-US" dirty="0"/>
                  <a:t>research is moving towards approaches that model the problem in terms of gesture primitives </a:t>
                </a:r>
                <a:r>
                  <a:rPr lang="en-US" dirty="0" smtClean="0"/>
                  <a:t>(or </a:t>
                </a:r>
                <a:r>
                  <a:rPr lang="en-US" dirty="0" err="1" smtClean="0"/>
                  <a:t>subgestures</a:t>
                </a:r>
                <a:r>
                  <a:rPr lang="en-US" dirty="0" smtClean="0"/>
                  <a:t>)</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3−5</m:t>
                        </m:r>
                      </m:sup>
                    </m:sSup>
                  </m:oMath>
                </a14:m>
                <a:r>
                  <a:rPr lang="en-US" dirty="0" smtClean="0"/>
                  <a:t>:</a:t>
                </a:r>
              </a:p>
              <a:p>
                <a:pPr marL="742950" lvl="1" indent="-285750" algn="just">
                  <a:buFont typeface="Arial" panose="020B0604020202020204" pitchFamily="34" charset="0"/>
                  <a:buChar char="•"/>
                </a:pPr>
                <a:endParaRPr lang="en-GB" sz="1000" dirty="0"/>
              </a:p>
              <a:p>
                <a:pPr marL="742950" lvl="1" indent="-285750" algn="just">
                  <a:buFont typeface="Wingdings" panose="05000000000000000000" pitchFamily="2" charset="2"/>
                  <a:buChar char="q"/>
                </a:pPr>
                <a:r>
                  <a:rPr lang="en-US" sz="1600" dirty="0"/>
                  <a:t>The underlying assumption is that whole gestures are composed by </a:t>
                </a:r>
                <a:r>
                  <a:rPr lang="en-US" sz="1600" dirty="0" smtClean="0"/>
                  <a:t>primitives:</a:t>
                </a:r>
              </a:p>
              <a:p>
                <a:pPr marL="742950" lvl="1" indent="-285750" algn="just">
                  <a:buFont typeface="Wingdings" panose="05000000000000000000" pitchFamily="2" charset="2"/>
                  <a:buChar char="q"/>
                </a:pPr>
                <a:endParaRPr lang="en-US" sz="1000" dirty="0" smtClean="0"/>
              </a:p>
              <a:p>
                <a:pPr marL="1200150" lvl="2" indent="-285750" algn="just">
                  <a:buFont typeface="Wingdings" panose="05000000000000000000" pitchFamily="2" charset="2"/>
                  <a:buChar char="§"/>
                </a:pPr>
                <a:r>
                  <a:rPr lang="en-US" sz="1400" dirty="0" smtClean="0"/>
                  <a:t>Shared </a:t>
                </a:r>
                <a:r>
                  <a:rPr lang="en-US" sz="1400" dirty="0"/>
                  <a:t>or not among gestures from different </a:t>
                </a:r>
                <a:r>
                  <a:rPr lang="en-US" sz="1400" dirty="0" smtClean="0"/>
                  <a:t>categories.</a:t>
                </a:r>
              </a:p>
              <a:p>
                <a:pPr marL="1200150" lvl="2" indent="-285750" algn="just">
                  <a:buFont typeface="Wingdings" panose="05000000000000000000" pitchFamily="2" charset="2"/>
                  <a:buChar char="q"/>
                </a:pPr>
                <a:endParaRPr lang="en-US" sz="1000" dirty="0" smtClean="0"/>
              </a:p>
              <a:p>
                <a:pPr marL="742950" lvl="1" indent="-285750" algn="just">
                  <a:buFont typeface="Wingdings" panose="05000000000000000000" pitchFamily="2" charset="2"/>
                  <a:buChar char="q"/>
                </a:pPr>
                <a:r>
                  <a:rPr lang="en-US" sz="1600" dirty="0"/>
                  <a:t>The hypothesis is that learning with primitives leads to better recognition performance</a:t>
                </a:r>
                <a:r>
                  <a:rPr lang="en-US" sz="1600" dirty="0" smtClean="0"/>
                  <a:t>.</a:t>
                </a:r>
              </a:p>
              <a:p>
                <a:pPr marL="742950" lvl="1" indent="-285750" algn="just">
                  <a:buFont typeface="Wingdings" panose="05000000000000000000" pitchFamily="2" charset="2"/>
                  <a:buChar char="q"/>
                </a:pPr>
                <a:endParaRPr lang="en-US" sz="1000" dirty="0" smtClean="0"/>
              </a:p>
              <a:p>
                <a:pPr marL="1200150" lvl="2" indent="-285750" algn="just">
                  <a:buFont typeface="Wingdings" panose="05000000000000000000" pitchFamily="2" charset="2"/>
                  <a:buChar char="§"/>
                </a:pPr>
                <a:r>
                  <a:rPr lang="en-US" sz="1400" dirty="0" smtClean="0"/>
                  <a:t>How </a:t>
                </a:r>
                <a:r>
                  <a:rPr lang="en-US" sz="1400" dirty="0"/>
                  <a:t>to define/learn </a:t>
                </a:r>
                <a:r>
                  <a:rPr lang="en-US" sz="1400" dirty="0" err="1"/>
                  <a:t>subgestures</a:t>
                </a:r>
                <a:r>
                  <a:rPr lang="en-US" sz="1400" dirty="0"/>
                  <a:t> and </a:t>
                </a:r>
                <a:r>
                  <a:rPr lang="en-US" sz="1400" dirty="0" smtClean="0"/>
                  <a:t>how to </a:t>
                </a:r>
                <a:r>
                  <a:rPr lang="en-US" sz="1400" dirty="0"/>
                  <a:t>perform inference </a:t>
                </a:r>
                <a:r>
                  <a:rPr lang="en-US" sz="1400" dirty="0" smtClean="0"/>
                  <a:t>models are </a:t>
                </a:r>
                <a:r>
                  <a:rPr lang="en-US" sz="1400" dirty="0"/>
                  <a:t>still </a:t>
                </a:r>
                <a:r>
                  <a:rPr lang="en-US" sz="1400" dirty="0" smtClean="0"/>
                  <a:t>open questions.</a:t>
                </a:r>
              </a:p>
              <a:p>
                <a:pPr marL="1200150" lvl="2" indent="-285750" algn="just">
                  <a:buFont typeface="Wingdings" panose="05000000000000000000" pitchFamily="2" charset="2"/>
                  <a:buChar char="§"/>
                </a:pPr>
                <a:endParaRPr lang="en-US" sz="1400" dirty="0"/>
              </a:p>
              <a:p>
                <a:pPr marL="285750" indent="-285750" algn="just">
                  <a:buFont typeface="Arial" panose="020B0604020202020204" pitchFamily="34" charset="0"/>
                  <a:buChar char="•"/>
                </a:pPr>
                <a:r>
                  <a:rPr lang="en-US" dirty="0" smtClean="0"/>
                  <a:t>Describe a novel approach using </a:t>
                </a:r>
                <a:r>
                  <a:rPr lang="en-US" dirty="0" err="1" smtClean="0"/>
                  <a:t>subgesture</a:t>
                </a:r>
                <a:r>
                  <a:rPr lang="en-US" dirty="0" smtClean="0"/>
                  <a:t> modelling:</a:t>
                </a:r>
                <a:endParaRPr lang="en-US" dirty="0"/>
              </a:p>
              <a:p>
                <a:pPr marL="742950" lvl="1" indent="-285750" algn="just">
                  <a:buFont typeface="Arial" panose="020B0604020202020204" pitchFamily="34" charset="0"/>
                  <a:buChar char="•"/>
                </a:pPr>
                <a:endParaRPr lang="en-GB" sz="1000" dirty="0"/>
              </a:p>
              <a:p>
                <a:pPr marL="742950" lvl="1" indent="-285750" algn="just">
                  <a:buFont typeface="Wingdings" panose="05000000000000000000" pitchFamily="2" charset="2"/>
                  <a:buChar char="q"/>
                </a:pPr>
                <a:r>
                  <a:rPr lang="en-US" sz="1600" dirty="0" smtClean="0"/>
                  <a:t>Learn </a:t>
                </a:r>
                <a:r>
                  <a:rPr lang="en-US" sz="1600" dirty="0" err="1" smtClean="0"/>
                  <a:t>subgestures</a:t>
                </a:r>
                <a:r>
                  <a:rPr lang="en-US" sz="1600" dirty="0" smtClean="0"/>
                  <a:t> by searching for temporal patterns that improve performance.</a:t>
                </a:r>
              </a:p>
              <a:p>
                <a:pPr marL="742950" lvl="1" indent="-285750" algn="just">
                  <a:buFont typeface="Wingdings" panose="05000000000000000000" pitchFamily="2" charset="2"/>
                  <a:buChar char="q"/>
                </a:pPr>
                <a:r>
                  <a:rPr lang="en-US" sz="1600" dirty="0" smtClean="0"/>
                  <a:t>EA with ad-hoc variations operators suitable for learning primitives.</a:t>
                </a:r>
              </a:p>
              <a:p>
                <a:pPr marL="742950" lvl="1" indent="-285750" algn="just">
                  <a:buFont typeface="Wingdings" panose="05000000000000000000" pitchFamily="2" charset="2"/>
                  <a:buChar char="q"/>
                </a:pPr>
                <a:r>
                  <a:rPr lang="en-US" sz="1600" dirty="0" smtClean="0"/>
                  <a:t>Learning and inference referred to DTW and HMM using </a:t>
                </a:r>
                <a:r>
                  <a:rPr lang="en-US" sz="1600" dirty="0" err="1" smtClean="0"/>
                  <a:t>subgestures</a:t>
                </a:r>
                <a:r>
                  <a:rPr lang="en-US" sz="1600" dirty="0" smtClean="0"/>
                  <a:t>.</a:t>
                </a:r>
                <a:endParaRPr lang="en-US" sz="1600"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323528" y="1092220"/>
                <a:ext cx="8424936" cy="4801314"/>
              </a:xfrm>
              <a:prstGeom prst="rect">
                <a:avLst/>
              </a:prstGeom>
              <a:blipFill rotWithShape="0">
                <a:blip r:embed="rId8"/>
                <a:stretch>
                  <a:fillRect l="-434" t="-635" r="-651" b="-635"/>
                </a:stretch>
              </a:blipFill>
            </p:spPr>
            <p:txBody>
              <a:bodyPr/>
              <a:lstStyle/>
              <a:p>
                <a:r>
                  <a:rPr lang="en-GB">
                    <a:noFill/>
                  </a:rPr>
                  <a:t> </a:t>
                </a:r>
              </a:p>
            </p:txBody>
          </p:sp>
        </mc:Fallback>
      </mc:AlternateContent>
      <p:sp>
        <p:nvSpPr>
          <p:cNvPr id="14" name="CuadroTexto 13"/>
          <p:cNvSpPr txBox="1"/>
          <p:nvPr/>
        </p:nvSpPr>
        <p:spPr>
          <a:xfrm>
            <a:off x="125725" y="6003027"/>
            <a:ext cx="8911062" cy="870392"/>
          </a:xfrm>
          <a:prstGeom prst="rect">
            <a:avLst/>
          </a:prstGeom>
          <a:noFill/>
        </p:spPr>
        <p:txBody>
          <a:bodyPr wrap="square" rtlCol="0">
            <a:spAutoFit/>
          </a:bodyPr>
          <a:lstStyle/>
          <a:p>
            <a:pPr algn="just"/>
            <a:r>
              <a:rPr lang="en-GB" sz="1000" dirty="0" smtClean="0"/>
              <a:t>[1] </a:t>
            </a:r>
            <a:r>
              <a:rPr lang="en-US" sz="1000" dirty="0" err="1"/>
              <a:t>Bobick</a:t>
            </a:r>
            <a:r>
              <a:rPr lang="en-US" sz="1000" dirty="0"/>
              <a:t>, A. and Wilson, A. (1997). A state-based approach to the representation and recognition of gestures. IEEE TPAMI, 19(12):1325–1337.</a:t>
            </a:r>
            <a:endParaRPr lang="en-GB" sz="1000" dirty="0" smtClean="0"/>
          </a:p>
          <a:p>
            <a:pPr algn="just"/>
            <a:r>
              <a:rPr lang="en-GB" sz="1000" dirty="0" smtClean="0"/>
              <a:t>[2] Wilson</a:t>
            </a:r>
            <a:r>
              <a:rPr lang="en-GB" sz="1000" dirty="0"/>
              <a:t>, A. and </a:t>
            </a:r>
            <a:r>
              <a:rPr lang="en-GB" sz="1000" dirty="0" err="1"/>
              <a:t>Bobick</a:t>
            </a:r>
            <a:r>
              <a:rPr lang="en-GB" sz="1000" dirty="0"/>
              <a:t>, A. (1999). Parametric hidden </a:t>
            </a:r>
            <a:r>
              <a:rPr lang="en-GB" sz="1000" dirty="0" err="1"/>
              <a:t>markov</a:t>
            </a:r>
            <a:r>
              <a:rPr lang="en-GB" sz="1000" dirty="0"/>
              <a:t> models for gesture recognition. IEEE </a:t>
            </a:r>
            <a:r>
              <a:rPr lang="en-GB" sz="1000" dirty="0" smtClean="0"/>
              <a:t>TPAMI, </a:t>
            </a:r>
            <a:r>
              <a:rPr lang="en-GB" sz="1000" dirty="0"/>
              <a:t>21(9):884–900</a:t>
            </a:r>
            <a:r>
              <a:rPr lang="en-GB" sz="1000" dirty="0" smtClean="0"/>
              <a:t>.</a:t>
            </a:r>
          </a:p>
          <a:p>
            <a:pPr algn="just"/>
            <a:r>
              <a:rPr lang="en-GB" sz="1000" dirty="0" smtClean="0"/>
              <a:t>[3] </a:t>
            </a:r>
            <a:r>
              <a:rPr lang="en-US" sz="1000" dirty="0"/>
              <a:t>Li, K., Hu, J., and Fu, Y. (2012). Modeling complex temporal composition of </a:t>
            </a:r>
            <a:r>
              <a:rPr lang="en-US" sz="1000" dirty="0" err="1"/>
              <a:t>actionlets</a:t>
            </a:r>
            <a:r>
              <a:rPr lang="en-US" sz="1000" dirty="0"/>
              <a:t> for activity prediction. ECCV, vol. 7572, pages 286–299</a:t>
            </a:r>
            <a:r>
              <a:rPr lang="en-US" sz="1000" dirty="0" smtClean="0"/>
              <a:t>.</a:t>
            </a:r>
          </a:p>
          <a:p>
            <a:pPr algn="just"/>
            <a:r>
              <a:rPr lang="en-US" sz="1000" dirty="0" smtClean="0"/>
              <a:t>[4] </a:t>
            </a:r>
            <a:r>
              <a:rPr lang="en-US" sz="1000" dirty="0" err="1" smtClean="0"/>
              <a:t>Malgireddy</a:t>
            </a:r>
            <a:r>
              <a:rPr lang="en-US" sz="1000" dirty="0"/>
              <a:t>, M. R., </a:t>
            </a:r>
            <a:r>
              <a:rPr lang="en-US" sz="1000" dirty="0" err="1"/>
              <a:t>Nwogu</a:t>
            </a:r>
            <a:r>
              <a:rPr lang="en-US" sz="1000" dirty="0"/>
              <a:t>, I., Ghosh, S., and </a:t>
            </a:r>
            <a:r>
              <a:rPr lang="en-US" sz="1000" dirty="0" err="1"/>
              <a:t>Govindaraju</a:t>
            </a:r>
            <a:r>
              <a:rPr lang="en-US" sz="1000" dirty="0"/>
              <a:t>, V. (2011). A shared parameter model for gesture and sub-gesture analysis. In CIA, </a:t>
            </a:r>
            <a:r>
              <a:rPr lang="en-US" sz="1000" dirty="0" smtClean="0"/>
              <a:t>vol. </a:t>
            </a:r>
            <a:r>
              <a:rPr lang="en-US" sz="1000" dirty="0"/>
              <a:t>6636, </a:t>
            </a:r>
            <a:r>
              <a:rPr lang="en-US" sz="1000" dirty="0" smtClean="0"/>
              <a:t>pp. </a:t>
            </a:r>
            <a:r>
              <a:rPr lang="en-US" sz="1000" dirty="0"/>
              <a:t>483–493.</a:t>
            </a:r>
            <a:endParaRPr lang="en-US" sz="1000" dirty="0" smtClean="0"/>
          </a:p>
          <a:p>
            <a:pPr algn="just"/>
            <a:r>
              <a:rPr lang="en-US" sz="1000" dirty="0" smtClean="0"/>
              <a:t>[5] Wang</a:t>
            </a:r>
            <a:r>
              <a:rPr lang="en-US" sz="1000" dirty="0"/>
              <a:t>, L., </a:t>
            </a:r>
            <a:r>
              <a:rPr lang="en-US" sz="1000" dirty="0" err="1"/>
              <a:t>Qiao</a:t>
            </a:r>
            <a:r>
              <a:rPr lang="en-US" sz="1000" dirty="0"/>
              <a:t>, Y., , and Tang, X. (2014b). Video action detection with relational dynamic-</a:t>
            </a:r>
            <a:r>
              <a:rPr lang="en-US" sz="1000" dirty="0" err="1"/>
              <a:t>poselets</a:t>
            </a:r>
            <a:r>
              <a:rPr lang="en-US" sz="1000" dirty="0"/>
              <a:t>. In ECCV.</a:t>
            </a:r>
            <a:endParaRPr lang="en-GB" sz="1000" dirty="0"/>
          </a:p>
        </p:txBody>
      </p:sp>
      <p:sp>
        <p:nvSpPr>
          <p:cNvPr id="2" name="Marcador de número de diapositiva 1"/>
          <p:cNvSpPr>
            <a:spLocks noGrp="1"/>
          </p:cNvSpPr>
          <p:nvPr>
            <p:ph type="sldNum" sz="quarter" idx="12"/>
          </p:nvPr>
        </p:nvSpPr>
        <p:spPr>
          <a:xfrm>
            <a:off x="6553200" y="6269266"/>
            <a:ext cx="2133600" cy="365125"/>
          </a:xfrm>
        </p:spPr>
        <p:txBody>
          <a:bodyPr/>
          <a:lstStyle/>
          <a:p>
            <a:fld id="{28E7870A-D833-4620-871D-52D8AB644C76}" type="slidenum">
              <a:rPr lang="es-ES" smtClean="0"/>
              <a:pPr/>
              <a:t>44</a:t>
            </a:fld>
            <a:endParaRPr lang="es-ES" dirty="0"/>
          </a:p>
        </p:txBody>
      </p:sp>
      <p:sp>
        <p:nvSpPr>
          <p:cNvPr id="16" name="CuadroTexto 15"/>
          <p:cNvSpPr txBox="1"/>
          <p:nvPr/>
        </p:nvSpPr>
        <p:spPr>
          <a:xfrm>
            <a:off x="4648717" y="192189"/>
            <a:ext cx="4445913"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Bag of Sub-Gestures</a:t>
            </a:r>
          </a:p>
        </p:txBody>
      </p:sp>
    </p:spTree>
    <p:custDataLst>
      <p:tags r:id="rId1"/>
    </p:custDataLst>
    <p:extLst>
      <p:ext uri="{BB962C8B-B14F-4D97-AF65-F5344CB8AC3E}">
        <p14:creationId xmlns:p14="http://schemas.microsoft.com/office/powerpoint/2010/main" val="234094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18" end="1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323528" y="908720"/>
            <a:ext cx="8424936"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Goal: find a </a:t>
            </a:r>
            <a:r>
              <a:rPr lang="en-US" dirty="0" err="1" smtClean="0"/>
              <a:t>subgesture</a:t>
            </a:r>
            <a:r>
              <a:rPr lang="en-US" dirty="0" smtClean="0"/>
              <a:t> set                                 from                                       that maximizes recognition performances given a particular recognition method. </a:t>
            </a:r>
            <a:endParaRPr lang="en-US" sz="1600" dirty="0"/>
          </a:p>
        </p:txBody>
      </p:sp>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Training </a:t>
            </a:r>
            <a:r>
              <a:rPr lang="en-GB" sz="2800" b="1" dirty="0" err="1" smtClean="0">
                <a:effectLst>
                  <a:outerShdw blurRad="38100" dist="38100" dir="2700000" algn="tl">
                    <a:srgbClr val="000000">
                      <a:alpha val="43137"/>
                    </a:srgbClr>
                  </a:outerShdw>
                </a:effectLst>
              </a:rPr>
              <a:t>subgestures</a:t>
            </a:r>
            <a:endParaRPr lang="en-GB" sz="2800" b="1" dirty="0" smtClean="0">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6"/>
          <a:stretch>
            <a:fillRect/>
          </a:stretch>
        </p:blipFill>
        <p:spPr>
          <a:xfrm>
            <a:off x="3330611" y="908720"/>
            <a:ext cx="1817453" cy="379766"/>
          </a:xfrm>
          <a:prstGeom prst="rect">
            <a:avLst/>
          </a:prstGeom>
        </p:spPr>
      </p:pic>
      <p:pic>
        <p:nvPicPr>
          <p:cNvPr id="5" name="Imagen 4"/>
          <p:cNvPicPr>
            <a:picLocks noChangeAspect="1"/>
          </p:cNvPicPr>
          <p:nvPr/>
        </p:nvPicPr>
        <p:blipFill>
          <a:blip r:embed="rId7"/>
          <a:stretch>
            <a:fillRect/>
          </a:stretch>
        </p:blipFill>
        <p:spPr>
          <a:xfrm>
            <a:off x="5986760" y="941701"/>
            <a:ext cx="1944216" cy="339204"/>
          </a:xfrm>
          <a:prstGeom prst="rect">
            <a:avLst/>
          </a:prstGeom>
        </p:spPr>
      </p:pic>
      <mc:AlternateContent xmlns:mc="http://schemas.openxmlformats.org/markup-compatibility/2006" xmlns:a14="http://schemas.microsoft.com/office/drawing/2010/main">
        <mc:Choice Requires="a14">
          <p:sp>
            <p:nvSpPr>
              <p:cNvPr id="17" name="CuadroTexto 16"/>
              <p:cNvSpPr txBox="1"/>
              <p:nvPr/>
            </p:nvSpPr>
            <p:spPr>
              <a:xfrm>
                <a:off x="125725" y="6495147"/>
                <a:ext cx="8911062" cy="246221"/>
              </a:xfrm>
              <a:prstGeom prst="rect">
                <a:avLst/>
              </a:prstGeom>
              <a:noFill/>
            </p:spPr>
            <p:txBody>
              <a:bodyPr wrap="square" rtlCol="0">
                <a:spAutoFit/>
              </a:bodyPr>
              <a:lstStyle/>
              <a:p>
                <a:pPr algn="just"/>
                <a14:m>
                  <m:oMath xmlns:m="http://schemas.openxmlformats.org/officeDocument/2006/math">
                    <m:sSup>
                      <m:sSupPr>
                        <m:ctrlPr>
                          <a:rPr lang="en-US" sz="1000" i="1" smtClean="0">
                            <a:latin typeface="Cambria Math" panose="02040503050406030204" pitchFamily="18" charset="0"/>
                          </a:rPr>
                        </m:ctrlPr>
                      </m:sSupPr>
                      <m:e>
                        <m:r>
                          <a:rPr lang="ca-ES" sz="1000" b="0" i="1" smtClean="0">
                            <a:latin typeface="Cambria Math" panose="02040503050406030204" pitchFamily="18" charset="0"/>
                          </a:rPr>
                          <m:t> </m:t>
                        </m:r>
                      </m:e>
                      <m:sup>
                        <m:r>
                          <a:rPr lang="ca-ES" sz="1000" b="0" i="1" smtClean="0">
                            <a:solidFill>
                              <a:srgbClr val="FF0000"/>
                            </a:solidFill>
                            <a:latin typeface="Cambria Math" panose="02040503050406030204" pitchFamily="18" charset="0"/>
                          </a:rPr>
                          <m:t>1</m:t>
                        </m:r>
                      </m:sup>
                    </m:sSup>
                  </m:oMath>
                </a14:m>
                <a:r>
                  <a:rPr lang="en-US" sz="1000" dirty="0" smtClean="0"/>
                  <a:t> Two-sided column blocks can be computed in parallel.</a:t>
                </a:r>
                <a:endParaRPr lang="en-GB" sz="1000" dirty="0" smtClean="0"/>
              </a:p>
            </p:txBody>
          </p:sp>
        </mc:Choice>
        <mc:Fallback xmlns="">
          <p:sp>
            <p:nvSpPr>
              <p:cNvPr id="17" name="CuadroTexto 16"/>
              <p:cNvSpPr txBox="1">
                <a:spLocks noRot="1" noChangeAspect="1" noMove="1" noResize="1" noEditPoints="1" noAdjustHandles="1" noChangeArrowheads="1" noChangeShapeType="1" noTextEdit="1"/>
              </p:cNvSpPr>
              <p:nvPr/>
            </p:nvSpPr>
            <p:spPr>
              <a:xfrm>
                <a:off x="125725" y="6495147"/>
                <a:ext cx="8911062" cy="246221"/>
              </a:xfrm>
              <a:prstGeom prst="rect">
                <a:avLst/>
              </a:prstGeom>
              <a:blipFill rotWithShape="0">
                <a:blip r:embed="rId10"/>
                <a:stretch>
                  <a:fillRect b="-14634"/>
                </a:stretch>
              </a:blipFill>
            </p:spPr>
            <p:txBody>
              <a:bodyPr/>
              <a:lstStyle/>
              <a:p>
                <a:r>
                  <a:rPr lang="en-GB">
                    <a:noFill/>
                  </a:rPr>
                  <a:t> </a:t>
                </a:r>
              </a:p>
            </p:txBody>
          </p:sp>
        </mc:Fallback>
      </mc:AlternateContent>
      <p:sp>
        <p:nvSpPr>
          <p:cNvPr id="2" name="Marcador de número de diapositiva 1"/>
          <p:cNvSpPr>
            <a:spLocks noGrp="1"/>
          </p:cNvSpPr>
          <p:nvPr>
            <p:ph type="sldNum" sz="quarter" idx="12"/>
          </p:nvPr>
        </p:nvSpPr>
        <p:spPr/>
        <p:txBody>
          <a:bodyPr/>
          <a:lstStyle/>
          <a:p>
            <a:fld id="{28E7870A-D833-4620-871D-52D8AB644C76}" type="slidenum">
              <a:rPr lang="es-ES" smtClean="0"/>
              <a:pPr/>
              <a:t>45</a:t>
            </a:fld>
            <a:endParaRPr lang="es-ES"/>
          </a:p>
        </p:txBody>
      </p:sp>
      <p:sp>
        <p:nvSpPr>
          <p:cNvPr id="7" name="Rectángulo redondeado 6"/>
          <p:cNvSpPr/>
          <p:nvPr/>
        </p:nvSpPr>
        <p:spPr>
          <a:xfrm>
            <a:off x="399252" y="1796864"/>
            <a:ext cx="2012508" cy="942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Given a </a:t>
            </a:r>
            <a:r>
              <a:rPr lang="en-GB" sz="1400" b="1" dirty="0" smtClean="0"/>
              <a:t>Population</a:t>
            </a:r>
            <a:r>
              <a:rPr lang="en-GB" sz="1400" dirty="0" smtClean="0"/>
              <a:t>, the whole continuous </a:t>
            </a:r>
            <a:r>
              <a:rPr lang="en-GB" sz="1400" b="1" dirty="0" smtClean="0"/>
              <a:t>training</a:t>
            </a:r>
            <a:r>
              <a:rPr lang="en-GB" sz="1400" dirty="0" smtClean="0"/>
              <a:t> and </a:t>
            </a:r>
            <a:r>
              <a:rPr lang="en-GB" sz="1400" b="1" dirty="0" smtClean="0"/>
              <a:t>validation</a:t>
            </a:r>
            <a:r>
              <a:rPr lang="en-GB" sz="1400" dirty="0" smtClean="0"/>
              <a:t> </a:t>
            </a:r>
            <a:r>
              <a:rPr lang="en-GB" sz="1400" b="1" dirty="0" smtClean="0"/>
              <a:t>sequences</a:t>
            </a:r>
            <a:endParaRPr lang="en-GB" sz="1400" b="1" dirty="0"/>
          </a:p>
        </p:txBody>
      </p:sp>
      <p:sp>
        <p:nvSpPr>
          <p:cNvPr id="16" name="Rectángulo redondeado 15"/>
          <p:cNvSpPr/>
          <p:nvPr/>
        </p:nvSpPr>
        <p:spPr>
          <a:xfrm>
            <a:off x="2986856" y="1796863"/>
            <a:ext cx="1441128" cy="9425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Decode each new unique and valid individual</a:t>
            </a:r>
            <a:endParaRPr lang="en-GB" sz="1400" b="1" dirty="0">
              <a:solidFill>
                <a:schemeClr val="tx1"/>
              </a:solidFill>
            </a:endParaRPr>
          </a:p>
        </p:txBody>
      </p:sp>
      <p:sp>
        <p:nvSpPr>
          <p:cNvPr id="19" name="Rectángulo redondeado 18"/>
          <p:cNvSpPr/>
          <p:nvPr/>
        </p:nvSpPr>
        <p:spPr>
          <a:xfrm>
            <a:off x="5004049" y="1809326"/>
            <a:ext cx="1786151" cy="917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number of </a:t>
            </a:r>
            <a:r>
              <a:rPr lang="en-GB" sz="1400" i="1" dirty="0" smtClean="0"/>
              <a:t>k </a:t>
            </a:r>
            <a:r>
              <a:rPr lang="en-GB" sz="1400" dirty="0" smtClean="0"/>
              <a:t>clusters and number of segments</a:t>
            </a:r>
            <a:endParaRPr lang="en-GB" sz="1400" b="1" dirty="0"/>
          </a:p>
        </p:txBody>
      </p:sp>
      <p:sp>
        <p:nvSpPr>
          <p:cNvPr id="21" name="Rectángulo redondeado 20"/>
          <p:cNvSpPr/>
          <p:nvPr/>
        </p:nvSpPr>
        <p:spPr>
          <a:xfrm>
            <a:off x="7392496" y="1808248"/>
            <a:ext cx="1257728" cy="91764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Aligned Temporal Clustering: </a:t>
            </a:r>
            <a:r>
              <a:rPr lang="en-GB" sz="1400" b="1" dirty="0" err="1" smtClean="0">
                <a:solidFill>
                  <a:schemeClr val="tx1"/>
                </a:solidFill>
              </a:rPr>
              <a:t>Subgestures</a:t>
            </a:r>
            <a:endParaRPr lang="en-GB" sz="1400" b="1" dirty="0">
              <a:solidFill>
                <a:schemeClr val="tx1"/>
              </a:solidFill>
            </a:endParaRPr>
          </a:p>
        </p:txBody>
      </p:sp>
      <p:cxnSp>
        <p:nvCxnSpPr>
          <p:cNvPr id="9" name="Conector recto de flecha 8"/>
          <p:cNvCxnSpPr>
            <a:stCxn id="7" idx="3"/>
            <a:endCxn id="16" idx="1"/>
          </p:cNvCxnSpPr>
          <p:nvPr/>
        </p:nvCxnSpPr>
        <p:spPr>
          <a:xfrm flipV="1">
            <a:off x="2411760" y="2268148"/>
            <a:ext cx="57509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stCxn id="16" idx="3"/>
            <a:endCxn id="19" idx="1"/>
          </p:cNvCxnSpPr>
          <p:nvPr/>
        </p:nvCxnSpPr>
        <p:spPr>
          <a:xfrm>
            <a:off x="4427984" y="2268148"/>
            <a:ext cx="57606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19" idx="3"/>
            <a:endCxn id="21" idx="1"/>
          </p:cNvCxnSpPr>
          <p:nvPr/>
        </p:nvCxnSpPr>
        <p:spPr>
          <a:xfrm flipV="1">
            <a:off x="6790200" y="2267070"/>
            <a:ext cx="602296" cy="10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uadroTexto 53"/>
          <p:cNvSpPr txBox="1"/>
          <p:nvPr/>
        </p:nvSpPr>
        <p:spPr>
          <a:xfrm>
            <a:off x="1042966" y="3069192"/>
            <a:ext cx="2610417" cy="400110"/>
          </a:xfrm>
          <a:prstGeom prst="rect">
            <a:avLst/>
          </a:prstGeom>
          <a:noFill/>
        </p:spPr>
        <p:txBody>
          <a:bodyPr wrap="square" rtlCol="0">
            <a:spAutoFit/>
          </a:bodyPr>
          <a:lstStyle/>
          <a:p>
            <a:pPr algn="ctr"/>
            <a:r>
              <a:rPr lang="en-GB" sz="2000" b="1" dirty="0" smtClean="0"/>
              <a:t>Dynamic Programming</a:t>
            </a:r>
            <a:endParaRPr lang="en-GB" sz="2000" b="1" dirty="0"/>
          </a:p>
        </p:txBody>
      </p:sp>
      <p:sp>
        <p:nvSpPr>
          <p:cNvPr id="55" name="CuadroTexto 54"/>
          <p:cNvSpPr txBox="1"/>
          <p:nvPr/>
        </p:nvSpPr>
        <p:spPr>
          <a:xfrm>
            <a:off x="5474164" y="3069192"/>
            <a:ext cx="2610417" cy="400110"/>
          </a:xfrm>
          <a:prstGeom prst="rect">
            <a:avLst/>
          </a:prstGeom>
          <a:noFill/>
        </p:spPr>
        <p:txBody>
          <a:bodyPr wrap="square" rtlCol="0">
            <a:spAutoFit/>
          </a:bodyPr>
          <a:lstStyle/>
          <a:p>
            <a:pPr algn="ctr"/>
            <a:r>
              <a:rPr lang="en-GB" sz="2000" b="1" dirty="0" smtClean="0"/>
              <a:t>Generative Model</a:t>
            </a:r>
            <a:endParaRPr lang="en-GB" sz="2000" b="1" dirty="0"/>
          </a:p>
        </p:txBody>
      </p:sp>
      <p:sp>
        <p:nvSpPr>
          <p:cNvPr id="56" name="Rectángulo redondeado 55"/>
          <p:cNvSpPr/>
          <p:nvPr/>
        </p:nvSpPr>
        <p:spPr>
          <a:xfrm>
            <a:off x="2733877" y="3676478"/>
            <a:ext cx="1594876" cy="5061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Class </a:t>
            </a:r>
            <a:r>
              <a:rPr lang="en-GB" sz="1400" dirty="0" err="1" smtClean="0"/>
              <a:t>Representants</a:t>
            </a:r>
            <a:endParaRPr lang="en-GB" sz="1400" b="1" dirty="0"/>
          </a:p>
        </p:txBody>
      </p:sp>
      <p:sp>
        <p:nvSpPr>
          <p:cNvPr id="63" name="Rectángulo redondeado 62"/>
          <p:cNvSpPr/>
          <p:nvPr/>
        </p:nvSpPr>
        <p:spPr>
          <a:xfrm>
            <a:off x="419116" y="3681724"/>
            <a:ext cx="1552102" cy="5061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smtClean="0"/>
              <a:t>Subgesture</a:t>
            </a:r>
            <a:r>
              <a:rPr lang="en-GB" sz="1400" dirty="0"/>
              <a:t> </a:t>
            </a:r>
            <a:r>
              <a:rPr lang="en-GB" sz="1400" dirty="0" smtClean="0"/>
              <a:t>Dissimilarities</a:t>
            </a:r>
            <a:endParaRPr lang="en-GB" sz="1400" b="1" dirty="0"/>
          </a:p>
        </p:txBody>
      </p:sp>
      <p:cxnSp>
        <p:nvCxnSpPr>
          <p:cNvPr id="65" name="Conector recto 64"/>
          <p:cNvCxnSpPr/>
          <p:nvPr/>
        </p:nvCxnSpPr>
        <p:spPr>
          <a:xfrm flipH="1">
            <a:off x="4672039" y="3140968"/>
            <a:ext cx="2" cy="25912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7" name="Rectángulo redondeado 66"/>
          <p:cNvSpPr/>
          <p:nvPr/>
        </p:nvSpPr>
        <p:spPr>
          <a:xfrm>
            <a:off x="393632" y="4579058"/>
            <a:ext cx="1594876"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a:t>
            </a:r>
            <a:r>
              <a:rPr lang="en-GB" sz="1400" dirty="0" err="1" smtClean="0">
                <a:solidFill>
                  <a:schemeClr val="tx1"/>
                </a:solidFill>
              </a:rPr>
              <a:t>Subgesture</a:t>
            </a:r>
            <a:r>
              <a:rPr lang="en-GB" sz="1400" dirty="0" smtClean="0">
                <a:solidFill>
                  <a:schemeClr val="tx1"/>
                </a:solidFill>
              </a:rPr>
              <a:t> Models</a:t>
            </a:r>
            <a:endParaRPr lang="en-GB" sz="1400" b="1" dirty="0">
              <a:solidFill>
                <a:schemeClr val="tx1"/>
              </a:solidFill>
            </a:endParaRPr>
          </a:p>
        </p:txBody>
      </p:sp>
      <p:sp>
        <p:nvSpPr>
          <p:cNvPr id="68" name="Rectángulo redondeado 67"/>
          <p:cNvSpPr/>
          <p:nvPr/>
        </p:nvSpPr>
        <p:spPr>
          <a:xfrm>
            <a:off x="2726814" y="4577491"/>
            <a:ext cx="1552036"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validation sequences</a:t>
            </a:r>
            <a:endParaRPr lang="en-GB" sz="1400" b="1" dirty="0">
              <a:solidFill>
                <a:schemeClr val="tx1"/>
              </a:solidFill>
            </a:endParaRPr>
          </a:p>
        </p:txBody>
      </p:sp>
      <p:sp>
        <p:nvSpPr>
          <p:cNvPr id="72" name="Rectángulo redondeado 71"/>
          <p:cNvSpPr/>
          <p:nvPr/>
        </p:nvSpPr>
        <p:spPr>
          <a:xfrm>
            <a:off x="7083252" y="3676478"/>
            <a:ext cx="1552036"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validation sequences</a:t>
            </a:r>
            <a:endParaRPr lang="en-GB" sz="1400" b="1" dirty="0">
              <a:solidFill>
                <a:schemeClr val="tx1"/>
              </a:solidFill>
            </a:endParaRPr>
          </a:p>
        </p:txBody>
      </p:sp>
      <mc:AlternateContent xmlns:mc="http://schemas.openxmlformats.org/markup-compatibility/2006" xmlns:a14="http://schemas.microsoft.com/office/drawing/2010/main">
        <mc:Choice Requires="a14">
          <p:sp>
            <p:nvSpPr>
              <p:cNvPr id="73" name="Rectángulo redondeado 72"/>
              <p:cNvSpPr/>
              <p:nvPr/>
            </p:nvSpPr>
            <p:spPr>
              <a:xfrm>
                <a:off x="1349939" y="5389836"/>
                <a:ext cx="1996470" cy="4014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GB" sz="140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oMath>
                </a14:m>
                <a:r>
                  <a:rPr lang="en-GB" sz="1400" dirty="0" smtClean="0">
                    <a:solidFill>
                      <a:schemeClr val="tx1"/>
                    </a:solidFill>
                    <a:sym typeface="Wingdings" panose="05000000000000000000" pitchFamily="2" charset="2"/>
                  </a:rPr>
                  <a:t>  </a:t>
                </a:r>
                <a:r>
                  <a:rPr lang="en-GB" sz="1400" dirty="0" smtClean="0">
                    <a:solidFill>
                      <a:schemeClr val="tx1"/>
                    </a:solidFill>
                  </a:rPr>
                  <a:t>Model parameters</a:t>
                </a:r>
                <a:endParaRPr lang="en-GB" sz="1400" b="1" dirty="0">
                  <a:solidFill>
                    <a:schemeClr val="tx1"/>
                  </a:solidFill>
                </a:endParaRPr>
              </a:p>
            </p:txBody>
          </p:sp>
        </mc:Choice>
        <mc:Fallback xmlns="">
          <p:sp>
            <p:nvSpPr>
              <p:cNvPr id="73" name="Rectángulo redondeado 72"/>
              <p:cNvSpPr>
                <a:spLocks noRot="1" noChangeAspect="1" noMove="1" noResize="1" noEditPoints="1" noAdjustHandles="1" noChangeArrowheads="1" noChangeShapeType="1" noTextEdit="1"/>
              </p:cNvSpPr>
              <p:nvPr/>
            </p:nvSpPr>
            <p:spPr>
              <a:xfrm>
                <a:off x="1349939" y="5389836"/>
                <a:ext cx="1996470" cy="401475"/>
              </a:xfrm>
              <a:prstGeom prst="roundRect">
                <a:avLst/>
              </a:prstGeom>
              <a:blipFill rotWithShape="0">
                <a:blip r:embed="rId11"/>
                <a:stretch>
                  <a:fillRect b="-2857"/>
                </a:stretch>
              </a:blipFill>
            </p:spPr>
            <p:txBody>
              <a:bodyPr/>
              <a:lstStyle/>
              <a:p>
                <a:r>
                  <a:rPr lang="en-GB">
                    <a:noFill/>
                  </a:rPr>
                  <a:t> </a:t>
                </a:r>
              </a:p>
            </p:txBody>
          </p:sp>
        </mc:Fallback>
      </mc:AlternateContent>
      <p:sp>
        <p:nvSpPr>
          <p:cNvPr id="74" name="Rectángulo redondeado 73"/>
          <p:cNvSpPr/>
          <p:nvPr/>
        </p:nvSpPr>
        <p:spPr>
          <a:xfrm>
            <a:off x="4984320" y="3677065"/>
            <a:ext cx="1594876"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Training sequences</a:t>
            </a:r>
            <a:endParaRPr lang="en-GB" sz="1400" b="1" dirty="0">
              <a:solidFill>
                <a:schemeClr val="tx1"/>
              </a:solidFill>
            </a:endParaRPr>
          </a:p>
        </p:txBody>
      </p:sp>
      <mc:AlternateContent xmlns:mc="http://schemas.openxmlformats.org/markup-compatibility/2006" xmlns:a14="http://schemas.microsoft.com/office/drawing/2010/main">
        <mc:Choice Requires="a14">
          <p:sp>
            <p:nvSpPr>
              <p:cNvPr id="76" name="Rectángulo redondeado 75"/>
              <p:cNvSpPr/>
              <p:nvPr/>
            </p:nvSpPr>
            <p:spPr>
              <a:xfrm>
                <a:off x="2957364" y="6075252"/>
                <a:ext cx="3400322" cy="360888"/>
              </a:xfrm>
              <a:prstGeom prst="roundRect">
                <a:avLst>
                  <a:gd name="adj" fmla="val 5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sym typeface="Wingdings" panose="05000000000000000000" pitchFamily="2" charset="2"/>
                  </a:rPr>
                  <a:t>Score, </a:t>
                </a:r>
                <a14:m>
                  <m:oMath xmlns:m="http://schemas.openxmlformats.org/officeDocument/2006/math">
                    <m:sSup>
                      <m:sSupPr>
                        <m:ctrlPr>
                          <a:rPr lang="en-GB" sz="1400" i="1" smtClean="0">
                            <a:solidFill>
                              <a:schemeClr val="tx1"/>
                            </a:solidFill>
                            <a:latin typeface="Cambria Math" panose="02040503050406030204" pitchFamily="18" charset="0"/>
                            <a:sym typeface="Wingdings" panose="05000000000000000000" pitchFamily="2" charset="2"/>
                          </a:rPr>
                        </m:ctrlPr>
                      </m:sSupPr>
                      <m:e>
                        <m:r>
                          <a:rPr lang="en-GB" sz="140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e>
                      <m:sup>
                        <m:r>
                          <a:rPr lang="ca-ES" sz="1400" b="0" i="1" smtClean="0">
                            <a:solidFill>
                              <a:schemeClr val="tx1"/>
                            </a:solidFill>
                            <a:latin typeface="Cambria Math" panose="02040503050406030204" pitchFamily="18" charset="0"/>
                            <a:sym typeface="Wingdings" panose="05000000000000000000" pitchFamily="2" charset="2"/>
                          </a:rPr>
                          <m:t>∗</m:t>
                        </m:r>
                      </m:sup>
                    </m:sSup>
                  </m:oMath>
                </a14:m>
                <a:r>
                  <a:rPr lang="en-GB" sz="1400" dirty="0" smtClean="0">
                    <a:solidFill>
                      <a:schemeClr val="tx1"/>
                    </a:solidFill>
                    <a:sym typeface="Wingdings" panose="05000000000000000000" pitchFamily="2" charset="2"/>
                  </a:rPr>
                  <a:t>  evaluation function </a:t>
                </a:r>
                <a14:m>
                  <m:oMath xmlns:m="http://schemas.openxmlformats.org/officeDocument/2006/math">
                    <m:r>
                      <a:rPr lang="ca-ES" sz="1400" b="0" i="1" smtClean="0">
                        <a:solidFill>
                          <a:schemeClr val="tx1"/>
                        </a:solidFill>
                        <a:latin typeface="Cambria Math" panose="02040503050406030204" pitchFamily="18" charset="0"/>
                        <a:sym typeface="Wingdings" panose="05000000000000000000" pitchFamily="2" charset="2"/>
                      </a:rPr>
                      <m:t>𝑔</m:t>
                    </m:r>
                    <m:r>
                      <a:rPr lang="ca-ES" sz="1400" b="0" i="1" smtClean="0">
                        <a:solidFill>
                          <a:schemeClr val="tx1"/>
                        </a:solidFill>
                        <a:latin typeface="Cambria Math" panose="02040503050406030204" pitchFamily="18" charset="0"/>
                        <a:sym typeface="Wingdings" panose="05000000000000000000" pitchFamily="2" charset="2"/>
                      </a:rPr>
                      <m:t>(</m:t>
                    </m:r>
                    <m:sSup>
                      <m:sSupPr>
                        <m:ctrlPr>
                          <a:rPr lang="ca-ES" sz="1400" b="0" i="1" smtClean="0">
                            <a:solidFill>
                              <a:schemeClr val="tx1"/>
                            </a:solidFill>
                            <a:latin typeface="Cambria Math" panose="02040503050406030204" pitchFamily="18" charset="0"/>
                            <a:sym typeface="Wingdings" panose="05000000000000000000" pitchFamily="2" charset="2"/>
                          </a:rPr>
                        </m:ctrlPr>
                      </m:sSupPr>
                      <m:e>
                        <m:r>
                          <a:rPr lang="ca-ES" sz="1400" b="0" i="1" smtClean="0">
                            <a:solidFill>
                              <a:schemeClr val="tx1"/>
                            </a:solidFill>
                            <a:latin typeface="Cambria Math" panose="02040503050406030204" pitchFamily="18" charset="0"/>
                            <a:sym typeface="Wingdings" panose="05000000000000000000" pitchFamily="2" charset="2"/>
                          </a:rPr>
                          <m:t>𝐷</m:t>
                        </m:r>
                      </m:e>
                      <m:sup>
                        <m:r>
                          <a:rPr lang="ca-ES" sz="1400" b="0" i="1" smtClean="0">
                            <a:solidFill>
                              <a:schemeClr val="tx1"/>
                            </a:solidFill>
                            <a:latin typeface="Cambria Math" panose="02040503050406030204" pitchFamily="18" charset="0"/>
                            <a:sym typeface="Wingdings" panose="05000000000000000000" pitchFamily="2" charset="2"/>
                          </a:rPr>
                          <m:t>𝑉</m:t>
                        </m:r>
                      </m:sup>
                    </m:sSup>
                    <m:r>
                      <a:rPr lang="ca-ES" sz="1400" b="0" i="1" smtClean="0">
                        <a:solidFill>
                          <a:schemeClr val="tx1"/>
                        </a:solidFill>
                        <a:latin typeface="Cambria Math" panose="02040503050406030204" pitchFamily="18" charset="0"/>
                        <a:sym typeface="Wingdings" panose="05000000000000000000" pitchFamily="2" charset="2"/>
                      </a:rPr>
                      <m:t>,</m:t>
                    </m:r>
                    <m:r>
                      <a:rPr lang="ca-ES" sz="1400"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r>
                      <a:rPr lang="ca-ES" sz="1400" b="0" i="1" smtClean="0">
                        <a:solidFill>
                          <a:schemeClr val="tx1"/>
                        </a:solidFill>
                        <a:latin typeface="Cambria Math" panose="02040503050406030204" pitchFamily="18" charset="0"/>
                        <a:sym typeface="Wingdings" panose="05000000000000000000" pitchFamily="2" charset="2"/>
                      </a:rPr>
                      <m:t>)</m:t>
                    </m:r>
                  </m:oMath>
                </a14:m>
                <a:endParaRPr lang="en-GB" sz="1400" b="1" dirty="0">
                  <a:solidFill>
                    <a:schemeClr val="tx1"/>
                  </a:solidFill>
                </a:endParaRPr>
              </a:p>
            </p:txBody>
          </p:sp>
        </mc:Choice>
        <mc:Fallback xmlns="">
          <p:sp>
            <p:nvSpPr>
              <p:cNvPr id="76" name="Rectángulo redondeado 75"/>
              <p:cNvSpPr>
                <a:spLocks noRot="1" noChangeAspect="1" noMove="1" noResize="1" noEditPoints="1" noAdjustHandles="1" noChangeArrowheads="1" noChangeShapeType="1" noTextEdit="1"/>
              </p:cNvSpPr>
              <p:nvPr/>
            </p:nvSpPr>
            <p:spPr>
              <a:xfrm>
                <a:off x="2957364" y="6075252"/>
                <a:ext cx="3400322" cy="360888"/>
              </a:xfrm>
              <a:prstGeom prst="roundRect">
                <a:avLst>
                  <a:gd name="adj" fmla="val 50000"/>
                </a:avLst>
              </a:prstGeom>
              <a:blipFill rotWithShape="0">
                <a:blip r:embed="rId12"/>
                <a:stretch>
                  <a:fillRect b="-79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ángulo redondeado 76"/>
              <p:cNvSpPr/>
              <p:nvPr/>
            </p:nvSpPr>
            <p:spPr>
              <a:xfrm>
                <a:off x="5846829" y="5389836"/>
                <a:ext cx="1996470" cy="4014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GB" sz="140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oMath>
                </a14:m>
                <a:r>
                  <a:rPr lang="en-GB" sz="1400" dirty="0" smtClean="0">
                    <a:solidFill>
                      <a:schemeClr val="tx1"/>
                    </a:solidFill>
                    <a:sym typeface="Wingdings" panose="05000000000000000000" pitchFamily="2" charset="2"/>
                  </a:rPr>
                  <a:t>  </a:t>
                </a:r>
                <a:r>
                  <a:rPr lang="en-GB" sz="1400" dirty="0" smtClean="0">
                    <a:solidFill>
                      <a:schemeClr val="tx1"/>
                    </a:solidFill>
                  </a:rPr>
                  <a:t>Model parameters</a:t>
                </a:r>
                <a:endParaRPr lang="en-GB" sz="1400" b="1" dirty="0">
                  <a:solidFill>
                    <a:schemeClr val="tx1"/>
                  </a:solidFill>
                </a:endParaRPr>
              </a:p>
            </p:txBody>
          </p:sp>
        </mc:Choice>
        <mc:Fallback xmlns="">
          <p:sp>
            <p:nvSpPr>
              <p:cNvPr id="77" name="Rectángulo redondeado 76"/>
              <p:cNvSpPr>
                <a:spLocks noRot="1" noChangeAspect="1" noMove="1" noResize="1" noEditPoints="1" noAdjustHandles="1" noChangeArrowheads="1" noChangeShapeType="1" noTextEdit="1"/>
              </p:cNvSpPr>
              <p:nvPr/>
            </p:nvSpPr>
            <p:spPr>
              <a:xfrm>
                <a:off x="5846829" y="5389836"/>
                <a:ext cx="1996470" cy="401475"/>
              </a:xfrm>
              <a:prstGeom prst="roundRect">
                <a:avLst/>
              </a:prstGeom>
              <a:blipFill rotWithShape="0">
                <a:blip r:embed="rId13"/>
                <a:stretch>
                  <a:fillRect b="-2857"/>
                </a:stretch>
              </a:blipFill>
            </p:spPr>
            <p:txBody>
              <a:bodyPr/>
              <a:lstStyle/>
              <a:p>
                <a:r>
                  <a:rPr lang="en-GB">
                    <a:noFill/>
                  </a:rPr>
                  <a:t> </a:t>
                </a:r>
              </a:p>
            </p:txBody>
          </p:sp>
        </mc:Fallback>
      </mc:AlternateContent>
      <p:sp>
        <p:nvSpPr>
          <p:cNvPr id="80" name="Flecha abajo 79"/>
          <p:cNvSpPr/>
          <p:nvPr/>
        </p:nvSpPr>
        <p:spPr>
          <a:xfrm>
            <a:off x="2244132" y="4415170"/>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lecha abajo 81"/>
          <p:cNvSpPr/>
          <p:nvPr/>
        </p:nvSpPr>
        <p:spPr>
          <a:xfrm>
            <a:off x="2244132" y="5107246"/>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lecha abajo 82"/>
          <p:cNvSpPr/>
          <p:nvPr/>
        </p:nvSpPr>
        <p:spPr>
          <a:xfrm>
            <a:off x="6716036" y="4238986"/>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lecha abajo 83"/>
          <p:cNvSpPr/>
          <p:nvPr/>
        </p:nvSpPr>
        <p:spPr>
          <a:xfrm>
            <a:off x="6717563" y="5092270"/>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lecha abajo 84"/>
          <p:cNvSpPr/>
          <p:nvPr/>
        </p:nvSpPr>
        <p:spPr>
          <a:xfrm>
            <a:off x="4547822" y="5821323"/>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ángulo redondeado 85"/>
          <p:cNvSpPr/>
          <p:nvPr/>
        </p:nvSpPr>
        <p:spPr>
          <a:xfrm>
            <a:off x="6075921" y="4515173"/>
            <a:ext cx="1528661" cy="404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Learn class-HMM</a:t>
            </a:r>
            <a:endParaRPr lang="en-GB" sz="1400" b="1" dirty="0">
              <a:solidFill>
                <a:schemeClr val="bg1"/>
              </a:solidFill>
            </a:endParaRPr>
          </a:p>
        </p:txBody>
      </p:sp>
      <p:pic>
        <p:nvPicPr>
          <p:cNvPr id="91" name="Imagen 90"/>
          <p:cNvPicPr>
            <a:picLocks noChangeAspect="1"/>
          </p:cNvPicPr>
          <p:nvPr/>
        </p:nvPicPr>
        <p:blipFill>
          <a:blip r:embed="rId14"/>
          <a:stretch>
            <a:fillRect/>
          </a:stretch>
        </p:blipFill>
        <p:spPr>
          <a:xfrm>
            <a:off x="4638254" y="2814941"/>
            <a:ext cx="2453094" cy="226689"/>
          </a:xfrm>
          <a:prstGeom prst="rect">
            <a:avLst/>
          </a:prstGeom>
        </p:spPr>
      </p:pic>
      <p:pic>
        <p:nvPicPr>
          <p:cNvPr id="92" name="Imagen 91"/>
          <p:cNvPicPr>
            <a:picLocks noChangeAspect="1"/>
          </p:cNvPicPr>
          <p:nvPr/>
        </p:nvPicPr>
        <p:blipFill>
          <a:blip r:embed="rId15"/>
          <a:stretch>
            <a:fillRect/>
          </a:stretch>
        </p:blipFill>
        <p:spPr>
          <a:xfrm>
            <a:off x="2926389" y="2821747"/>
            <a:ext cx="1572483" cy="198629"/>
          </a:xfrm>
          <a:prstGeom prst="rect">
            <a:avLst/>
          </a:prstGeom>
        </p:spPr>
      </p:pic>
      <p:pic>
        <p:nvPicPr>
          <p:cNvPr id="93" name="Imagen 92"/>
          <p:cNvPicPr>
            <a:picLocks noChangeAspect="1"/>
          </p:cNvPicPr>
          <p:nvPr/>
        </p:nvPicPr>
        <p:blipFill>
          <a:blip r:embed="rId16"/>
          <a:stretch>
            <a:fillRect/>
          </a:stretch>
        </p:blipFill>
        <p:spPr>
          <a:xfrm>
            <a:off x="7262031" y="2864285"/>
            <a:ext cx="1518657" cy="185014"/>
          </a:xfrm>
          <a:prstGeom prst="rect">
            <a:avLst/>
          </a:prstGeom>
        </p:spPr>
      </p:pic>
      <p:pic>
        <p:nvPicPr>
          <p:cNvPr id="94" name="Imagen 93"/>
          <p:cNvPicPr>
            <a:picLocks noChangeAspect="1"/>
          </p:cNvPicPr>
          <p:nvPr/>
        </p:nvPicPr>
        <p:blipFill>
          <a:blip r:embed="rId17"/>
          <a:stretch>
            <a:fillRect/>
          </a:stretch>
        </p:blipFill>
        <p:spPr>
          <a:xfrm>
            <a:off x="4922329" y="4214389"/>
            <a:ext cx="1700409" cy="192096"/>
          </a:xfrm>
          <a:prstGeom prst="rect">
            <a:avLst/>
          </a:prstGeom>
        </p:spPr>
      </p:pic>
      <p:pic>
        <p:nvPicPr>
          <p:cNvPr id="95" name="Imagen 94"/>
          <p:cNvPicPr>
            <a:picLocks noChangeAspect="1"/>
          </p:cNvPicPr>
          <p:nvPr/>
        </p:nvPicPr>
        <p:blipFill>
          <a:blip r:embed="rId18"/>
          <a:stretch>
            <a:fillRect/>
          </a:stretch>
        </p:blipFill>
        <p:spPr>
          <a:xfrm>
            <a:off x="5209745" y="4990189"/>
            <a:ext cx="1274167" cy="195469"/>
          </a:xfrm>
          <a:prstGeom prst="rect">
            <a:avLst/>
          </a:prstGeom>
        </p:spPr>
      </p:pic>
      <p:pic>
        <p:nvPicPr>
          <p:cNvPr id="96" name="Imagen 95"/>
          <p:cNvPicPr>
            <a:picLocks noChangeAspect="1"/>
          </p:cNvPicPr>
          <p:nvPr/>
        </p:nvPicPr>
        <p:blipFill>
          <a:blip r:embed="rId19"/>
          <a:stretch>
            <a:fillRect/>
          </a:stretch>
        </p:blipFill>
        <p:spPr>
          <a:xfrm>
            <a:off x="7076834" y="4199875"/>
            <a:ext cx="1595452" cy="223233"/>
          </a:xfrm>
          <a:prstGeom prst="rect">
            <a:avLst/>
          </a:prstGeom>
        </p:spPr>
      </p:pic>
      <p:pic>
        <p:nvPicPr>
          <p:cNvPr id="99" name="Imagen 98"/>
          <p:cNvPicPr>
            <a:picLocks noChangeAspect="1"/>
          </p:cNvPicPr>
          <p:nvPr/>
        </p:nvPicPr>
        <p:blipFill>
          <a:blip r:embed="rId20"/>
          <a:stretch>
            <a:fillRect/>
          </a:stretch>
        </p:blipFill>
        <p:spPr>
          <a:xfrm>
            <a:off x="426872" y="4212355"/>
            <a:ext cx="1603859" cy="213847"/>
          </a:xfrm>
          <a:prstGeom prst="rect">
            <a:avLst/>
          </a:prstGeom>
        </p:spPr>
      </p:pic>
      <p:pic>
        <p:nvPicPr>
          <p:cNvPr id="101" name="Imagen 100"/>
          <p:cNvPicPr>
            <a:picLocks noChangeAspect="1"/>
          </p:cNvPicPr>
          <p:nvPr/>
        </p:nvPicPr>
        <p:blipFill>
          <a:blip r:embed="rId21"/>
          <a:stretch>
            <a:fillRect/>
          </a:stretch>
        </p:blipFill>
        <p:spPr>
          <a:xfrm>
            <a:off x="2534957" y="4241230"/>
            <a:ext cx="2042154" cy="186328"/>
          </a:xfrm>
          <a:prstGeom prst="rect">
            <a:avLst/>
          </a:prstGeom>
        </p:spPr>
      </p:pic>
      <p:pic>
        <p:nvPicPr>
          <p:cNvPr id="102" name="Imagen 101"/>
          <p:cNvPicPr>
            <a:picLocks noChangeAspect="1"/>
          </p:cNvPicPr>
          <p:nvPr/>
        </p:nvPicPr>
        <p:blipFill>
          <a:blip r:embed="rId22"/>
          <a:stretch>
            <a:fillRect/>
          </a:stretch>
        </p:blipFill>
        <p:spPr>
          <a:xfrm>
            <a:off x="274147" y="5099698"/>
            <a:ext cx="1777573" cy="208184"/>
          </a:xfrm>
          <a:prstGeom prst="rect">
            <a:avLst/>
          </a:prstGeom>
        </p:spPr>
      </p:pic>
    </p:spTree>
    <p:custDataLst>
      <p:tags r:id="rId1"/>
    </p:custDataLst>
    <p:extLst>
      <p:ext uri="{BB962C8B-B14F-4D97-AF65-F5344CB8AC3E}">
        <p14:creationId xmlns:p14="http://schemas.microsoft.com/office/powerpoint/2010/main" val="52031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2000"/>
                                  </p:stCondLst>
                                  <p:childTnLst>
                                    <p:set>
                                      <p:cBhvr>
                                        <p:cTn id="43" dur="1" fill="hold">
                                          <p:stCondLst>
                                            <p:cond delay="0"/>
                                          </p:stCondLst>
                                        </p:cTn>
                                        <p:tgtEl>
                                          <p:spTgt spid="6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7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0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99"/>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4"/>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8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8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96"/>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9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8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6" grpId="0" animBg="1"/>
      <p:bldP spid="19" grpId="0" animBg="1"/>
      <p:bldP spid="21" grpId="0" animBg="1"/>
      <p:bldP spid="54" grpId="0"/>
      <p:bldP spid="55" grpId="0"/>
      <p:bldP spid="56" grpId="0" animBg="1"/>
      <p:bldP spid="63" grpId="0" animBg="1"/>
      <p:bldP spid="67" grpId="0" animBg="1"/>
      <p:bldP spid="68" grpId="0" animBg="1"/>
      <p:bldP spid="72" grpId="0" animBg="1"/>
      <p:bldP spid="73" grpId="0" animBg="1"/>
      <p:bldP spid="74" grpId="0" animBg="1"/>
      <p:bldP spid="76" grpId="0" animBg="1"/>
      <p:bldP spid="77" grpId="0" animBg="1"/>
      <p:bldP spid="80" grpId="0" animBg="1"/>
      <p:bldP spid="82" grpId="0" animBg="1"/>
      <p:bldP spid="83" grpId="0" animBg="1"/>
      <p:bldP spid="84" grpId="0" animBg="1"/>
      <p:bldP spid="85" grpId="0" animBg="1"/>
      <p:bldP spid="8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323528" y="908720"/>
            <a:ext cx="8424936"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Goal: find a </a:t>
            </a:r>
            <a:r>
              <a:rPr lang="en-US" dirty="0" err="1" smtClean="0"/>
              <a:t>subgesture</a:t>
            </a:r>
            <a:r>
              <a:rPr lang="en-US" dirty="0" smtClean="0"/>
              <a:t> set                                 from                                       that maximizes recognition performances given a particular recognition method. </a:t>
            </a:r>
            <a:endParaRPr lang="en-US" sz="1600" dirty="0"/>
          </a:p>
        </p:txBody>
      </p:sp>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Training </a:t>
            </a:r>
            <a:r>
              <a:rPr lang="en-GB" sz="2800" b="1" dirty="0" err="1" smtClean="0">
                <a:effectLst>
                  <a:outerShdw blurRad="38100" dist="38100" dir="2700000" algn="tl">
                    <a:srgbClr val="000000">
                      <a:alpha val="43137"/>
                    </a:srgbClr>
                  </a:outerShdw>
                </a:effectLst>
              </a:rPr>
              <a:t>subgestures</a:t>
            </a:r>
            <a:endParaRPr lang="en-GB" sz="2800" b="1" dirty="0" smtClean="0">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5"/>
          <a:stretch>
            <a:fillRect/>
          </a:stretch>
        </p:blipFill>
        <p:spPr>
          <a:xfrm>
            <a:off x="3330611" y="908720"/>
            <a:ext cx="1817453" cy="379766"/>
          </a:xfrm>
          <a:prstGeom prst="rect">
            <a:avLst/>
          </a:prstGeom>
        </p:spPr>
      </p:pic>
      <p:pic>
        <p:nvPicPr>
          <p:cNvPr id="5" name="Imagen 4"/>
          <p:cNvPicPr>
            <a:picLocks noChangeAspect="1"/>
          </p:cNvPicPr>
          <p:nvPr/>
        </p:nvPicPr>
        <p:blipFill>
          <a:blip r:embed="rId6"/>
          <a:stretch>
            <a:fillRect/>
          </a:stretch>
        </p:blipFill>
        <p:spPr>
          <a:xfrm>
            <a:off x="5986760" y="941701"/>
            <a:ext cx="1944216" cy="339204"/>
          </a:xfrm>
          <a:prstGeom prst="rect">
            <a:avLst/>
          </a:prstGeom>
        </p:spPr>
      </p:pic>
      <p:pic>
        <p:nvPicPr>
          <p:cNvPr id="6" name="Imagen 5"/>
          <p:cNvPicPr>
            <a:picLocks noChangeAspect="1"/>
          </p:cNvPicPr>
          <p:nvPr/>
        </p:nvPicPr>
        <p:blipFill>
          <a:blip r:embed="rId7"/>
          <a:stretch>
            <a:fillRect/>
          </a:stretch>
        </p:blipFill>
        <p:spPr>
          <a:xfrm>
            <a:off x="1356090" y="1608706"/>
            <a:ext cx="6659807" cy="4727751"/>
          </a:xfrm>
          <a:prstGeom prst="rect">
            <a:avLst/>
          </a:prstGeom>
        </p:spPr>
      </p:pic>
      <mc:AlternateContent xmlns:mc="http://schemas.openxmlformats.org/markup-compatibility/2006" xmlns:a14="http://schemas.microsoft.com/office/drawing/2010/main">
        <mc:Choice Requires="a14">
          <p:sp>
            <p:nvSpPr>
              <p:cNvPr id="17" name="CuadroTexto 16"/>
              <p:cNvSpPr txBox="1"/>
              <p:nvPr/>
            </p:nvSpPr>
            <p:spPr>
              <a:xfrm>
                <a:off x="125725" y="6495147"/>
                <a:ext cx="8911062" cy="246221"/>
              </a:xfrm>
              <a:prstGeom prst="rect">
                <a:avLst/>
              </a:prstGeom>
              <a:noFill/>
            </p:spPr>
            <p:txBody>
              <a:bodyPr wrap="square" rtlCol="0">
                <a:spAutoFit/>
              </a:bodyPr>
              <a:lstStyle/>
              <a:p>
                <a:pPr algn="just"/>
                <a14:m>
                  <m:oMath xmlns:m="http://schemas.openxmlformats.org/officeDocument/2006/math">
                    <m:sSup>
                      <m:sSupPr>
                        <m:ctrlPr>
                          <a:rPr lang="en-US" sz="1000" i="1" smtClean="0">
                            <a:latin typeface="Cambria Math" panose="02040503050406030204" pitchFamily="18" charset="0"/>
                          </a:rPr>
                        </m:ctrlPr>
                      </m:sSupPr>
                      <m:e>
                        <m:r>
                          <a:rPr lang="ca-ES" sz="1000" b="0" i="1" smtClean="0">
                            <a:latin typeface="Cambria Math" panose="02040503050406030204" pitchFamily="18" charset="0"/>
                          </a:rPr>
                          <m:t> </m:t>
                        </m:r>
                      </m:e>
                      <m:sup>
                        <m:r>
                          <a:rPr lang="ca-ES" sz="1000" b="0" i="1" smtClean="0">
                            <a:solidFill>
                              <a:srgbClr val="FF0000"/>
                            </a:solidFill>
                            <a:latin typeface="Cambria Math" panose="02040503050406030204" pitchFamily="18" charset="0"/>
                          </a:rPr>
                          <m:t>1</m:t>
                        </m:r>
                      </m:sup>
                    </m:sSup>
                  </m:oMath>
                </a14:m>
                <a:r>
                  <a:rPr lang="en-US" sz="1000" dirty="0" smtClean="0"/>
                  <a:t> Lines that have more than one instruction can be computed in parallel.</a:t>
                </a:r>
                <a:endParaRPr lang="en-GB" sz="1000" dirty="0" smtClean="0"/>
              </a:p>
            </p:txBody>
          </p:sp>
        </mc:Choice>
        <mc:Fallback xmlns="">
          <p:sp>
            <p:nvSpPr>
              <p:cNvPr id="17" name="CuadroTexto 16"/>
              <p:cNvSpPr txBox="1">
                <a:spLocks noRot="1" noChangeAspect="1" noMove="1" noResize="1" noEditPoints="1" noAdjustHandles="1" noChangeArrowheads="1" noChangeShapeType="1" noTextEdit="1"/>
              </p:cNvSpPr>
              <p:nvPr/>
            </p:nvSpPr>
            <p:spPr>
              <a:xfrm>
                <a:off x="125725" y="6495147"/>
                <a:ext cx="8911062" cy="246221"/>
              </a:xfrm>
              <a:prstGeom prst="rect">
                <a:avLst/>
              </a:prstGeom>
              <a:blipFill rotWithShape="0">
                <a:blip r:embed="rId8"/>
                <a:stretch>
                  <a:fillRect b="-14634"/>
                </a:stretch>
              </a:blipFill>
            </p:spPr>
            <p:txBody>
              <a:bodyPr/>
              <a:lstStyle/>
              <a:p>
                <a:r>
                  <a:rPr lang="en-GB">
                    <a:noFill/>
                  </a:rPr>
                  <a:t> </a:t>
                </a:r>
              </a:p>
            </p:txBody>
          </p:sp>
        </mc:Fallback>
      </mc:AlternateContent>
      <p:sp>
        <p:nvSpPr>
          <p:cNvPr id="2" name="Marcador de número de diapositiva 1"/>
          <p:cNvSpPr>
            <a:spLocks noGrp="1"/>
          </p:cNvSpPr>
          <p:nvPr>
            <p:ph type="sldNum" sz="quarter" idx="12"/>
          </p:nvPr>
        </p:nvSpPr>
        <p:spPr/>
        <p:txBody>
          <a:bodyPr/>
          <a:lstStyle/>
          <a:p>
            <a:fld id="{28E7870A-D833-4620-871D-52D8AB644C76}" type="slidenum">
              <a:rPr lang="es-ES" smtClean="0"/>
              <a:pPr/>
              <a:t>46</a:t>
            </a:fld>
            <a:endParaRPr lang="es-ES"/>
          </a:p>
        </p:txBody>
      </p:sp>
    </p:spTree>
    <p:extLst>
      <p:ext uri="{BB962C8B-B14F-4D97-AF65-F5344CB8AC3E}">
        <p14:creationId xmlns:p14="http://schemas.microsoft.com/office/powerpoint/2010/main" val="1473947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CuadroTexto 11"/>
              <p:cNvSpPr txBox="1"/>
              <p:nvPr/>
            </p:nvSpPr>
            <p:spPr>
              <a:xfrm>
                <a:off x="172256" y="3181032"/>
                <a:ext cx="8576208" cy="3277820"/>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smtClean="0"/>
                  <a:t>Initially, there is a probability      of randomly selecting each pair-wise segment.</a:t>
                </a:r>
              </a:p>
              <a:p>
                <a:pPr marL="285750" indent="-285750" algn="just">
                  <a:buFont typeface="Arial" panose="020B0604020202020204" pitchFamily="34" charset="0"/>
                  <a:buChar char="•"/>
                </a:pPr>
                <a:r>
                  <a:rPr lang="en-US" sz="1600" dirty="0" smtClean="0"/>
                  <a:t>Constraints for the frame length of segments and number of clusters:</a:t>
                </a:r>
              </a:p>
              <a:p>
                <a:pPr marL="285750"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q"/>
                </a:pPr>
                <a:r>
                  <a:rPr lang="en-US" sz="1400" dirty="0" smtClean="0"/>
                  <a:t>Segments length within the range                    </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1</m:t>
                        </m:r>
                      </m:sup>
                    </m:sSup>
                  </m:oMath>
                </a14:m>
                <a:r>
                  <a:rPr lang="en-US" sz="1400" dirty="0" smtClean="0"/>
                  <a:t>.</a:t>
                </a:r>
              </a:p>
              <a:p>
                <a:pPr marL="742950" lvl="1" indent="-285750" algn="just">
                  <a:buFont typeface="Wingdings" panose="05000000000000000000" pitchFamily="2" charset="2"/>
                  <a:buChar char="q"/>
                </a:pPr>
                <a:r>
                  <a:rPr lang="en-US" sz="1400" dirty="0" smtClean="0"/>
                  <a:t>The number of generated segments is              , each one in the range               , such that </a:t>
                </a:r>
              </a:p>
              <a:p>
                <a:pPr lvl="1" algn="just"/>
                <a:r>
                  <a:rPr lang="en-US" sz="1400" dirty="0" smtClean="0"/>
                  <a:t>      </a:t>
                </a:r>
                <a:r>
                  <a:rPr lang="en-US" sz="1600" dirty="0" smtClean="0"/>
                  <a:t>                     :</a:t>
                </a:r>
              </a:p>
              <a:p>
                <a:pPr lvl="1" algn="just"/>
                <a:endParaRPr lang="en-US" sz="100" dirty="0" smtClean="0"/>
              </a:p>
              <a:p>
                <a:pPr marL="1200150" lvl="2" indent="-285750" algn="just">
                  <a:buFont typeface="Wingdings" panose="05000000000000000000" pitchFamily="2" charset="2"/>
                  <a:buChar char="§"/>
                </a:pPr>
                <a:r>
                  <a:rPr lang="en-US" sz="1200" dirty="0" smtClean="0"/>
                  <a:t>That is, the number of clusters allowed is set depending on the generated segments.</a:t>
                </a:r>
              </a:p>
              <a:p>
                <a:pPr marL="1200150" lvl="2" indent="-285750" algn="just">
                  <a:buFont typeface="Wingdings" panose="05000000000000000000" pitchFamily="2" charset="2"/>
                  <a:buChar char="§"/>
                </a:pPr>
                <a:r>
                  <a:rPr lang="en-US" sz="1200" dirty="0" smtClean="0"/>
                  <a:t>The remaining                     empty segments are ignored in the fitness function.</a:t>
                </a:r>
                <a:endParaRPr lang="en-US"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sz="100" dirty="0" smtClean="0"/>
              </a:p>
              <a:p>
                <a:pPr marL="285750" indent="-285750" algn="just">
                  <a:buFont typeface="Arial" panose="020B0604020202020204" pitchFamily="34" charset="0"/>
                  <a:buChar char="•"/>
                </a:pPr>
                <a:endParaRPr lang="en-US" sz="100" dirty="0"/>
              </a:p>
              <a:p>
                <a:pPr marL="285750" indent="-285750" algn="just">
                  <a:buFont typeface="Arial" panose="020B0604020202020204" pitchFamily="34" charset="0"/>
                  <a:buChar char="•"/>
                </a:pPr>
                <a:endParaRPr lang="en-US" sz="100" dirty="0" smtClean="0"/>
              </a:p>
              <a:p>
                <a:pPr marL="285750" indent="-285750" algn="just">
                  <a:buFont typeface="Arial" panose="020B0604020202020204" pitchFamily="34" charset="0"/>
                  <a:buChar char="•"/>
                </a:pPr>
                <a:endParaRPr lang="en-US" sz="100" dirty="0"/>
              </a:p>
              <a:p>
                <a:pPr marL="285750" indent="-285750" algn="just">
                  <a:buFont typeface="Arial" panose="020B0604020202020204" pitchFamily="34" charset="0"/>
                  <a:buChar char="•"/>
                </a:pPr>
                <a:endParaRPr lang="en-US" sz="100" dirty="0" smtClean="0"/>
              </a:p>
              <a:p>
                <a:pPr marL="285750" indent="-285750" algn="just">
                  <a:buFont typeface="Arial" panose="020B0604020202020204" pitchFamily="34" charset="0"/>
                  <a:buChar char="•"/>
                </a:pPr>
                <a:endParaRPr lang="en-US" sz="100" dirty="0"/>
              </a:p>
              <a:p>
                <a:pPr marL="285750" indent="-285750" algn="just">
                  <a:buFont typeface="Arial" panose="020B0604020202020204" pitchFamily="34" charset="0"/>
                  <a:buChar char="•"/>
                </a:pPr>
                <a:endParaRPr lang="en-US" sz="100" dirty="0" smtClean="0"/>
              </a:p>
              <a:p>
                <a:pPr marL="285750" indent="-285750" algn="just">
                  <a:buFont typeface="Arial" panose="020B0604020202020204" pitchFamily="34" charset="0"/>
                  <a:buChar char="•"/>
                </a:pPr>
                <a:endParaRPr lang="en-US" sz="100" dirty="0"/>
              </a:p>
              <a:p>
                <a:pPr marL="285750" indent="-285750" algn="just">
                  <a:buFont typeface="Arial" panose="020B0604020202020204" pitchFamily="34" charset="0"/>
                  <a:buChar char="•"/>
                </a:pPr>
                <a:endParaRPr lang="en-US" sz="100" dirty="0" smtClean="0"/>
              </a:p>
              <a:p>
                <a:pPr marL="285750" indent="-285750" algn="just">
                  <a:buFont typeface="Arial" panose="020B0604020202020204" pitchFamily="34" charset="0"/>
                  <a:buChar char="•"/>
                </a:pPr>
                <a:endParaRPr lang="en-US" sz="100" dirty="0" smtClean="0"/>
              </a:p>
              <a:p>
                <a:pPr marL="285750" indent="-285750" algn="just">
                  <a:buFont typeface="Arial" panose="020B0604020202020204" pitchFamily="34" charset="0"/>
                  <a:buChar char="•"/>
                </a:pPr>
                <a:r>
                  <a:rPr lang="en-US" sz="1600" dirty="0" smtClean="0"/>
                  <a:t>The goal in the fitness function of the GA is to maximize the score given by the evaluation function, so as to obtain a measure of performance of </a:t>
                </a:r>
                <a:r>
                  <a:rPr lang="en-US" sz="1600" dirty="0" err="1" smtClean="0"/>
                  <a:t>subgesture</a:t>
                </a:r>
                <a:r>
                  <a:rPr lang="en-US" sz="1600" dirty="0" smtClean="0"/>
                  <a:t> models.</a:t>
                </a:r>
                <a:endParaRPr lang="en-US" sz="1600"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172256" y="3181032"/>
                <a:ext cx="8576208" cy="3277820"/>
              </a:xfrm>
              <a:prstGeom prst="rect">
                <a:avLst/>
              </a:prstGeom>
              <a:blipFill rotWithShape="0">
                <a:blip r:embed="rId8"/>
                <a:stretch>
                  <a:fillRect l="-284" t="-558" r="-426" b="-1487"/>
                </a:stretch>
              </a:blipFill>
            </p:spPr>
            <p:txBody>
              <a:bodyPr/>
              <a:lstStyle/>
              <a:p>
                <a:r>
                  <a:rPr lang="en-GB">
                    <a:noFill/>
                  </a:rPr>
                  <a:t> </a:t>
                </a:r>
              </a:p>
            </p:txBody>
          </p:sp>
        </mc:Fallback>
      </mc:AlternateContent>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Evolutionary optimization</a:t>
            </a:r>
          </a:p>
        </p:txBody>
      </p:sp>
      <p:pic>
        <p:nvPicPr>
          <p:cNvPr id="16" name="Imagen 15"/>
          <p:cNvPicPr>
            <a:picLocks noChangeAspect="1"/>
          </p:cNvPicPr>
          <p:nvPr/>
        </p:nvPicPr>
        <p:blipFill>
          <a:blip r:embed="rId9"/>
          <a:stretch>
            <a:fillRect/>
          </a:stretch>
        </p:blipFill>
        <p:spPr>
          <a:xfrm>
            <a:off x="185152" y="1706112"/>
            <a:ext cx="8707328" cy="1504228"/>
          </a:xfrm>
          <a:prstGeom prst="rect">
            <a:avLst/>
          </a:prstGeom>
        </p:spPr>
      </p:pic>
      <p:pic>
        <p:nvPicPr>
          <p:cNvPr id="2" name="Imagen 1"/>
          <p:cNvPicPr>
            <a:picLocks noChangeAspect="1"/>
          </p:cNvPicPr>
          <p:nvPr/>
        </p:nvPicPr>
        <p:blipFill>
          <a:blip r:embed="rId10"/>
          <a:stretch>
            <a:fillRect/>
          </a:stretch>
        </p:blipFill>
        <p:spPr>
          <a:xfrm>
            <a:off x="2957363" y="3228778"/>
            <a:ext cx="217909" cy="255480"/>
          </a:xfrm>
          <a:prstGeom prst="rect">
            <a:avLst/>
          </a:prstGeom>
        </p:spPr>
      </p:pic>
      <p:pic>
        <p:nvPicPr>
          <p:cNvPr id="6" name="Imagen 5"/>
          <p:cNvPicPr>
            <a:picLocks noChangeAspect="1"/>
          </p:cNvPicPr>
          <p:nvPr/>
        </p:nvPicPr>
        <p:blipFill>
          <a:blip r:embed="rId11"/>
          <a:stretch>
            <a:fillRect/>
          </a:stretch>
        </p:blipFill>
        <p:spPr>
          <a:xfrm>
            <a:off x="3466676" y="3868568"/>
            <a:ext cx="814836" cy="236565"/>
          </a:xfrm>
          <a:prstGeom prst="rect">
            <a:avLst/>
          </a:prstGeom>
        </p:spPr>
      </p:pic>
      <p:pic>
        <p:nvPicPr>
          <p:cNvPr id="7" name="Imagen 6"/>
          <p:cNvPicPr>
            <a:picLocks noChangeAspect="1"/>
          </p:cNvPicPr>
          <p:nvPr/>
        </p:nvPicPr>
        <p:blipFill>
          <a:blip r:embed="rId12"/>
          <a:stretch>
            <a:fillRect/>
          </a:stretch>
        </p:blipFill>
        <p:spPr>
          <a:xfrm>
            <a:off x="3756238" y="4096485"/>
            <a:ext cx="526043" cy="222107"/>
          </a:xfrm>
          <a:prstGeom prst="rect">
            <a:avLst/>
          </a:prstGeom>
        </p:spPr>
      </p:pic>
      <p:pic>
        <p:nvPicPr>
          <p:cNvPr id="8" name="Imagen 7"/>
          <p:cNvPicPr>
            <a:picLocks noChangeAspect="1"/>
          </p:cNvPicPr>
          <p:nvPr/>
        </p:nvPicPr>
        <p:blipFill>
          <a:blip r:embed="rId13"/>
          <a:stretch>
            <a:fillRect/>
          </a:stretch>
        </p:blipFill>
        <p:spPr>
          <a:xfrm>
            <a:off x="6005135" y="4083454"/>
            <a:ext cx="529015" cy="233591"/>
          </a:xfrm>
          <a:prstGeom prst="rect">
            <a:avLst/>
          </a:prstGeom>
        </p:spPr>
      </p:pic>
      <p:pic>
        <p:nvPicPr>
          <p:cNvPr id="9" name="Imagen 8"/>
          <p:cNvPicPr>
            <a:picLocks noChangeAspect="1"/>
          </p:cNvPicPr>
          <p:nvPr/>
        </p:nvPicPr>
        <p:blipFill>
          <a:blip r:embed="rId14"/>
          <a:stretch>
            <a:fillRect/>
          </a:stretch>
        </p:blipFill>
        <p:spPr>
          <a:xfrm>
            <a:off x="1022007" y="4302649"/>
            <a:ext cx="866647" cy="239298"/>
          </a:xfrm>
          <a:prstGeom prst="rect">
            <a:avLst/>
          </a:prstGeom>
        </p:spPr>
      </p:pic>
      <p:pic>
        <p:nvPicPr>
          <p:cNvPr id="17" name="Imagen 16"/>
          <p:cNvPicPr>
            <a:picLocks noChangeAspect="1"/>
          </p:cNvPicPr>
          <p:nvPr/>
        </p:nvPicPr>
        <p:blipFill>
          <a:blip r:embed="rId15"/>
          <a:stretch>
            <a:fillRect/>
          </a:stretch>
        </p:blipFill>
        <p:spPr>
          <a:xfrm>
            <a:off x="2406146" y="4751320"/>
            <a:ext cx="630733" cy="196360"/>
          </a:xfrm>
          <a:prstGeom prst="rect">
            <a:avLst/>
          </a:prstGeom>
        </p:spPr>
      </p:pic>
      <p:sp>
        <p:nvSpPr>
          <p:cNvPr id="21" name="CuadroTexto 20"/>
          <p:cNvSpPr txBox="1"/>
          <p:nvPr/>
        </p:nvSpPr>
        <p:spPr>
          <a:xfrm>
            <a:off x="125725" y="6570783"/>
            <a:ext cx="8911062" cy="246221"/>
          </a:xfrm>
          <a:prstGeom prst="rect">
            <a:avLst/>
          </a:prstGeom>
          <a:noFill/>
        </p:spPr>
        <p:txBody>
          <a:bodyPr wrap="square" rtlCol="0">
            <a:spAutoFit/>
          </a:bodyPr>
          <a:lstStyle/>
          <a:p>
            <a:pPr algn="just"/>
            <a:r>
              <a:rPr lang="en-US" sz="1000" dirty="0" smtClean="0"/>
              <a:t>[1</a:t>
            </a:r>
            <a:r>
              <a:rPr lang="en-US" sz="1000" dirty="0"/>
              <a:t>] Zhou, F., De la Torre </a:t>
            </a:r>
            <a:r>
              <a:rPr lang="en-US" sz="1000" dirty="0" err="1"/>
              <a:t>Frade</a:t>
            </a:r>
            <a:r>
              <a:rPr lang="en-US" sz="1000" dirty="0"/>
              <a:t>, F., and Hodgins , J. K. (2013). Hierarchical aligned cluster analysis for temporal clustering of human motion. IEEE TPAMI, 35(3):582–596.</a:t>
            </a:r>
            <a:endParaRPr lang="en-GB" sz="1000" dirty="0" smtClean="0"/>
          </a:p>
        </p:txBody>
      </p:sp>
      <p:pic>
        <p:nvPicPr>
          <p:cNvPr id="22" name="Imagen 21"/>
          <p:cNvPicPr>
            <a:picLocks noChangeAspect="1"/>
          </p:cNvPicPr>
          <p:nvPr/>
        </p:nvPicPr>
        <p:blipFill>
          <a:blip r:embed="rId16"/>
          <a:stretch>
            <a:fillRect/>
          </a:stretch>
        </p:blipFill>
        <p:spPr>
          <a:xfrm>
            <a:off x="1732235" y="4979151"/>
            <a:ext cx="2511177" cy="812679"/>
          </a:xfrm>
          <a:prstGeom prst="rect">
            <a:avLst/>
          </a:prstGeom>
        </p:spPr>
      </p:pic>
      <p:pic>
        <p:nvPicPr>
          <p:cNvPr id="23" name="Imagen 22"/>
          <p:cNvPicPr>
            <a:picLocks noChangeAspect="1"/>
          </p:cNvPicPr>
          <p:nvPr/>
        </p:nvPicPr>
        <p:blipFill>
          <a:blip r:embed="rId17"/>
          <a:stretch>
            <a:fillRect/>
          </a:stretch>
        </p:blipFill>
        <p:spPr>
          <a:xfrm>
            <a:off x="5508104" y="4908395"/>
            <a:ext cx="1440160" cy="1036637"/>
          </a:xfrm>
          <a:prstGeom prst="rect">
            <a:avLst/>
          </a:prstGeom>
        </p:spPr>
      </p:pic>
      <p:pic>
        <p:nvPicPr>
          <p:cNvPr id="24" name="Imagen 23"/>
          <p:cNvPicPr>
            <a:picLocks noChangeAspect="1"/>
          </p:cNvPicPr>
          <p:nvPr/>
        </p:nvPicPr>
        <p:blipFill>
          <a:blip r:embed="rId18"/>
          <a:stretch>
            <a:fillRect/>
          </a:stretch>
        </p:blipFill>
        <p:spPr>
          <a:xfrm rot="16200000">
            <a:off x="4781865" y="5324273"/>
            <a:ext cx="342900" cy="285750"/>
          </a:xfrm>
          <a:prstGeom prst="rect">
            <a:avLst/>
          </a:prstGeom>
        </p:spPr>
      </p:pic>
      <p:sp>
        <p:nvSpPr>
          <p:cNvPr id="4" name="Marcador de número de diapositiva 3"/>
          <p:cNvSpPr>
            <a:spLocks noGrp="1"/>
          </p:cNvSpPr>
          <p:nvPr>
            <p:ph type="sldNum" sz="quarter" idx="12"/>
          </p:nvPr>
        </p:nvSpPr>
        <p:spPr/>
        <p:txBody>
          <a:bodyPr/>
          <a:lstStyle/>
          <a:p>
            <a:fld id="{28E7870A-D833-4620-871D-52D8AB644C76}" type="slidenum">
              <a:rPr lang="es-ES" smtClean="0"/>
              <a:pPr/>
              <a:t>47</a:t>
            </a:fld>
            <a:endParaRPr lang="es-ES"/>
          </a:p>
        </p:txBody>
      </p:sp>
      <p:grpSp>
        <p:nvGrpSpPr>
          <p:cNvPr id="5" name="Grupo 4"/>
          <p:cNvGrpSpPr/>
          <p:nvPr/>
        </p:nvGrpSpPr>
        <p:grpSpPr>
          <a:xfrm>
            <a:off x="482792" y="836712"/>
            <a:ext cx="8193664" cy="811485"/>
            <a:chOff x="399252" y="1796863"/>
            <a:chExt cx="8521468" cy="942570"/>
          </a:xfrm>
        </p:grpSpPr>
        <p:sp>
          <p:nvSpPr>
            <p:cNvPr id="25" name="Rectángulo redondeado 24"/>
            <p:cNvSpPr/>
            <p:nvPr/>
          </p:nvSpPr>
          <p:spPr>
            <a:xfrm>
              <a:off x="399252" y="1796864"/>
              <a:ext cx="2012508" cy="942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Given a </a:t>
              </a:r>
              <a:r>
                <a:rPr lang="en-GB" sz="1200" b="1" dirty="0" smtClean="0"/>
                <a:t>Population</a:t>
              </a:r>
              <a:r>
                <a:rPr lang="en-GB" sz="1200" dirty="0" smtClean="0"/>
                <a:t>, the whole continuous </a:t>
              </a:r>
              <a:r>
                <a:rPr lang="en-GB" sz="1200" b="1" dirty="0" smtClean="0"/>
                <a:t>training</a:t>
              </a:r>
              <a:r>
                <a:rPr lang="en-GB" sz="1200" dirty="0" smtClean="0"/>
                <a:t> and </a:t>
              </a:r>
              <a:r>
                <a:rPr lang="en-GB" sz="1200" b="1" dirty="0" smtClean="0"/>
                <a:t>validation</a:t>
              </a:r>
              <a:r>
                <a:rPr lang="en-GB" sz="1200" dirty="0" smtClean="0"/>
                <a:t> </a:t>
              </a:r>
              <a:r>
                <a:rPr lang="en-GB" sz="1200" b="1" dirty="0" smtClean="0"/>
                <a:t>sequences</a:t>
              </a:r>
              <a:endParaRPr lang="en-GB" sz="1200" b="1" dirty="0"/>
            </a:p>
          </p:txBody>
        </p:sp>
        <p:sp>
          <p:nvSpPr>
            <p:cNvPr id="26" name="Rectángulo redondeado 25"/>
            <p:cNvSpPr/>
            <p:nvPr/>
          </p:nvSpPr>
          <p:spPr>
            <a:xfrm>
              <a:off x="2986856" y="1796863"/>
              <a:ext cx="1441128" cy="9425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Decode each new unique and valid individual</a:t>
              </a:r>
              <a:endParaRPr lang="en-GB" sz="1200" b="1" dirty="0">
                <a:solidFill>
                  <a:schemeClr val="tx1"/>
                </a:solidFill>
              </a:endParaRPr>
            </a:p>
          </p:txBody>
        </p:sp>
        <p:sp>
          <p:nvSpPr>
            <p:cNvPr id="27" name="Rectángulo redondeado 26"/>
            <p:cNvSpPr/>
            <p:nvPr/>
          </p:nvSpPr>
          <p:spPr>
            <a:xfrm>
              <a:off x="5004049" y="1809326"/>
              <a:ext cx="1786151" cy="917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number of </a:t>
              </a:r>
              <a:r>
                <a:rPr lang="en-GB" sz="1200" i="1" dirty="0" smtClean="0"/>
                <a:t>k </a:t>
              </a:r>
              <a:r>
                <a:rPr lang="en-GB" sz="1200" dirty="0" smtClean="0"/>
                <a:t>clusters and number of segments</a:t>
              </a:r>
              <a:endParaRPr lang="en-GB" sz="1200" b="1" dirty="0"/>
            </a:p>
          </p:txBody>
        </p:sp>
        <p:sp>
          <p:nvSpPr>
            <p:cNvPr id="28" name="Rectángulo redondeado 27"/>
            <p:cNvSpPr/>
            <p:nvPr/>
          </p:nvSpPr>
          <p:spPr>
            <a:xfrm>
              <a:off x="7392496" y="1808248"/>
              <a:ext cx="1528224" cy="91764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Aligned Temporal Clustering: </a:t>
              </a:r>
              <a:r>
                <a:rPr lang="en-GB" sz="1200" b="1" dirty="0" err="1" smtClean="0">
                  <a:solidFill>
                    <a:schemeClr val="tx1"/>
                  </a:solidFill>
                </a:rPr>
                <a:t>Subgestures</a:t>
              </a:r>
              <a:endParaRPr lang="en-GB" sz="1200" b="1" dirty="0">
                <a:solidFill>
                  <a:schemeClr val="tx1"/>
                </a:solidFill>
              </a:endParaRPr>
            </a:p>
          </p:txBody>
        </p:sp>
        <p:cxnSp>
          <p:nvCxnSpPr>
            <p:cNvPr id="29" name="Conector recto de flecha 28"/>
            <p:cNvCxnSpPr>
              <a:stCxn id="25" idx="3"/>
              <a:endCxn id="26" idx="1"/>
            </p:cNvCxnSpPr>
            <p:nvPr/>
          </p:nvCxnSpPr>
          <p:spPr>
            <a:xfrm flipV="1">
              <a:off x="2411760" y="2268148"/>
              <a:ext cx="57509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a:stCxn id="26" idx="3"/>
              <a:endCxn id="27" idx="1"/>
            </p:cNvCxnSpPr>
            <p:nvPr/>
          </p:nvCxnSpPr>
          <p:spPr>
            <a:xfrm>
              <a:off x="4427984" y="2268148"/>
              <a:ext cx="57606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a:stCxn id="27" idx="3"/>
              <a:endCxn id="28" idx="1"/>
            </p:cNvCxnSpPr>
            <p:nvPr/>
          </p:nvCxnSpPr>
          <p:spPr>
            <a:xfrm flipV="1">
              <a:off x="6790200" y="2267070"/>
              <a:ext cx="602296" cy="10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upo 18"/>
          <p:cNvGrpSpPr/>
          <p:nvPr/>
        </p:nvGrpSpPr>
        <p:grpSpPr>
          <a:xfrm>
            <a:off x="395536" y="1796863"/>
            <a:ext cx="8250972" cy="942570"/>
            <a:chOff x="399252" y="1796863"/>
            <a:chExt cx="8250972" cy="942570"/>
          </a:xfrm>
        </p:grpSpPr>
        <p:sp>
          <p:nvSpPr>
            <p:cNvPr id="32" name="Rectángulo redondeado 31"/>
            <p:cNvSpPr/>
            <p:nvPr/>
          </p:nvSpPr>
          <p:spPr>
            <a:xfrm>
              <a:off x="399252" y="1796864"/>
              <a:ext cx="2012508" cy="942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Given a </a:t>
              </a:r>
              <a:r>
                <a:rPr lang="en-GB" sz="1400" b="1" dirty="0" smtClean="0"/>
                <a:t>Population</a:t>
              </a:r>
              <a:r>
                <a:rPr lang="en-GB" sz="1400" dirty="0" smtClean="0"/>
                <a:t>, the whole continuous </a:t>
              </a:r>
              <a:r>
                <a:rPr lang="en-GB" sz="1400" b="1" dirty="0" smtClean="0"/>
                <a:t>training</a:t>
              </a:r>
              <a:r>
                <a:rPr lang="en-GB" sz="1400" dirty="0" smtClean="0"/>
                <a:t> and </a:t>
              </a:r>
              <a:r>
                <a:rPr lang="en-GB" sz="1400" b="1" dirty="0" smtClean="0"/>
                <a:t>validation</a:t>
              </a:r>
              <a:r>
                <a:rPr lang="en-GB" sz="1400" dirty="0" smtClean="0"/>
                <a:t> </a:t>
              </a:r>
              <a:r>
                <a:rPr lang="en-GB" sz="1400" b="1" dirty="0" smtClean="0"/>
                <a:t>sequences</a:t>
              </a:r>
              <a:endParaRPr lang="en-GB" sz="1400" b="1" dirty="0"/>
            </a:p>
          </p:txBody>
        </p:sp>
        <p:sp>
          <p:nvSpPr>
            <p:cNvPr id="33" name="Rectángulo redondeado 32"/>
            <p:cNvSpPr/>
            <p:nvPr/>
          </p:nvSpPr>
          <p:spPr>
            <a:xfrm>
              <a:off x="2986856" y="1796863"/>
              <a:ext cx="1441128" cy="9425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Decode each new unique and valid individual</a:t>
              </a:r>
              <a:endParaRPr lang="en-GB" sz="1400" b="1" dirty="0">
                <a:solidFill>
                  <a:schemeClr val="tx1"/>
                </a:solidFill>
              </a:endParaRPr>
            </a:p>
          </p:txBody>
        </p:sp>
        <p:sp>
          <p:nvSpPr>
            <p:cNvPr id="34" name="Rectángulo redondeado 33"/>
            <p:cNvSpPr/>
            <p:nvPr/>
          </p:nvSpPr>
          <p:spPr>
            <a:xfrm>
              <a:off x="5004049" y="1809326"/>
              <a:ext cx="1786151" cy="917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number of </a:t>
              </a:r>
              <a:r>
                <a:rPr lang="en-GB" sz="1400" i="1" dirty="0" smtClean="0"/>
                <a:t>k </a:t>
              </a:r>
              <a:r>
                <a:rPr lang="en-GB" sz="1400" dirty="0" smtClean="0"/>
                <a:t>clusters and number of segments</a:t>
              </a:r>
              <a:endParaRPr lang="en-GB" sz="1400" b="1" dirty="0"/>
            </a:p>
          </p:txBody>
        </p:sp>
        <p:sp>
          <p:nvSpPr>
            <p:cNvPr id="35" name="Rectángulo redondeado 34"/>
            <p:cNvSpPr/>
            <p:nvPr/>
          </p:nvSpPr>
          <p:spPr>
            <a:xfrm>
              <a:off x="7392496" y="1808248"/>
              <a:ext cx="1257728" cy="91764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Aligned Temporal Clustering: </a:t>
              </a:r>
              <a:r>
                <a:rPr lang="en-GB" sz="1400" b="1" dirty="0" err="1" smtClean="0">
                  <a:solidFill>
                    <a:schemeClr val="tx1"/>
                  </a:solidFill>
                </a:rPr>
                <a:t>Subgestures</a:t>
              </a:r>
              <a:endParaRPr lang="en-GB" sz="1400" b="1" dirty="0">
                <a:solidFill>
                  <a:schemeClr val="tx1"/>
                </a:solidFill>
              </a:endParaRPr>
            </a:p>
          </p:txBody>
        </p:sp>
        <p:cxnSp>
          <p:nvCxnSpPr>
            <p:cNvPr id="36" name="Conector recto de flecha 35"/>
            <p:cNvCxnSpPr>
              <a:stCxn id="32" idx="3"/>
              <a:endCxn id="33" idx="1"/>
            </p:cNvCxnSpPr>
            <p:nvPr/>
          </p:nvCxnSpPr>
          <p:spPr>
            <a:xfrm flipV="1">
              <a:off x="2411760" y="2268148"/>
              <a:ext cx="57509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p:cNvCxnSpPr>
              <a:stCxn id="33" idx="3"/>
              <a:endCxn id="34" idx="1"/>
            </p:cNvCxnSpPr>
            <p:nvPr/>
          </p:nvCxnSpPr>
          <p:spPr>
            <a:xfrm>
              <a:off x="4427984" y="2268148"/>
              <a:ext cx="57606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a:stCxn id="34" idx="3"/>
              <a:endCxn id="35" idx="1"/>
            </p:cNvCxnSpPr>
            <p:nvPr/>
          </p:nvCxnSpPr>
          <p:spPr>
            <a:xfrm flipV="1">
              <a:off x="6790200" y="2267070"/>
              <a:ext cx="602296" cy="10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8801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4.44444E-6 2.96296E-6 L -4.44444E-6 -0.14977 " pathEditMode="relative" rAng="0" ptsTypes="AA">
                                      <p:cBhvr>
                                        <p:cTn id="6" dur="800" fill="hold"/>
                                        <p:tgtEl>
                                          <p:spTgt spid="19"/>
                                        </p:tgtEl>
                                        <p:attrNameLst>
                                          <p:attrName>ppt_x</p:attrName>
                                          <p:attrName>ppt_y</p:attrName>
                                        </p:attrNameLst>
                                      </p:cBhvr>
                                      <p:rCtr x="0" y="-7500"/>
                                    </p:animMotion>
                                  </p:childTnLst>
                                </p:cTn>
                              </p:par>
                            </p:childTnLst>
                          </p:cTn>
                        </p:par>
                        <p:par>
                          <p:cTn id="7" fill="hold">
                            <p:stCondLst>
                              <p:cond delay="800"/>
                            </p:stCondLst>
                            <p:childTnLst>
                              <p:par>
                                <p:cTn id="8" presetID="10" presetClass="exit" presetSubtype="0" fill="hold" nodeType="after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300"/>
                            </p:stCondLst>
                            <p:childTnLst>
                              <p:par>
                                <p:cTn id="15" presetID="1" presetClass="entr" presetSubtype="0" fill="hold" nodeType="afterEffect">
                                  <p:stCondLst>
                                    <p:cond delay="20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Fitness function</a:t>
            </a:r>
          </a:p>
        </p:txBody>
      </p:sp>
      <p:pic>
        <p:nvPicPr>
          <p:cNvPr id="55" name="Imagen 54"/>
          <p:cNvPicPr>
            <a:picLocks noChangeAspect="1"/>
          </p:cNvPicPr>
          <p:nvPr/>
        </p:nvPicPr>
        <p:blipFill>
          <a:blip r:embed="rId5"/>
          <a:stretch>
            <a:fillRect/>
          </a:stretch>
        </p:blipFill>
        <p:spPr>
          <a:xfrm>
            <a:off x="4427984" y="890389"/>
            <a:ext cx="4505325" cy="3114675"/>
          </a:xfrm>
          <a:prstGeom prst="rect">
            <a:avLst/>
          </a:prstGeom>
        </p:spPr>
      </p:pic>
      <p:pic>
        <p:nvPicPr>
          <p:cNvPr id="5" name="Imagen 4"/>
          <p:cNvPicPr>
            <a:picLocks noChangeAspect="1"/>
          </p:cNvPicPr>
          <p:nvPr/>
        </p:nvPicPr>
        <p:blipFill>
          <a:blip r:embed="rId6"/>
          <a:stretch>
            <a:fillRect/>
          </a:stretch>
        </p:blipFill>
        <p:spPr>
          <a:xfrm>
            <a:off x="554180" y="4595322"/>
            <a:ext cx="3729788" cy="1008452"/>
          </a:xfrm>
          <a:prstGeom prst="rect">
            <a:avLst/>
          </a:prstGeom>
        </p:spPr>
      </p:pic>
      <p:pic>
        <p:nvPicPr>
          <p:cNvPr id="14" name="Imagen 13"/>
          <p:cNvPicPr>
            <a:picLocks noChangeAspect="1"/>
          </p:cNvPicPr>
          <p:nvPr/>
        </p:nvPicPr>
        <p:blipFill>
          <a:blip r:embed="rId7"/>
          <a:stretch>
            <a:fillRect/>
          </a:stretch>
        </p:blipFill>
        <p:spPr>
          <a:xfrm>
            <a:off x="363579" y="4005064"/>
            <a:ext cx="4123591" cy="528289"/>
          </a:xfrm>
          <a:prstGeom prst="rect">
            <a:avLst/>
          </a:prstGeom>
        </p:spPr>
      </p:pic>
      <p:pic>
        <p:nvPicPr>
          <p:cNvPr id="30" name="Imagen 29"/>
          <p:cNvPicPr>
            <a:picLocks noChangeAspect="1"/>
          </p:cNvPicPr>
          <p:nvPr/>
        </p:nvPicPr>
        <p:blipFill>
          <a:blip r:embed="rId8"/>
          <a:stretch>
            <a:fillRect/>
          </a:stretch>
        </p:blipFill>
        <p:spPr>
          <a:xfrm>
            <a:off x="7154128" y="3395092"/>
            <a:ext cx="314199" cy="135431"/>
          </a:xfrm>
          <a:prstGeom prst="rect">
            <a:avLst/>
          </a:prstGeom>
        </p:spPr>
      </p:pic>
      <p:cxnSp>
        <p:nvCxnSpPr>
          <p:cNvPr id="35" name="Conector angular 34"/>
          <p:cNvCxnSpPr/>
          <p:nvPr/>
        </p:nvCxnSpPr>
        <p:spPr>
          <a:xfrm rot="10800000" flipV="1">
            <a:off x="4716016" y="5877272"/>
            <a:ext cx="1080120" cy="180867"/>
          </a:xfrm>
          <a:prstGeom prst="bentConnector3">
            <a:avLst>
              <a:gd name="adj1" fmla="val 617"/>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CuadroTexto 42"/>
              <p:cNvSpPr txBox="1"/>
              <p:nvPr/>
            </p:nvSpPr>
            <p:spPr>
              <a:xfrm>
                <a:off x="7046646" y="3933056"/>
                <a:ext cx="1773826" cy="663900"/>
              </a:xfrm>
              <a:prstGeom prst="rect">
                <a:avLst/>
              </a:prstGeom>
              <a:noFill/>
            </p:spPr>
            <p:txBody>
              <a:bodyPr wrap="square" rtlCol="0">
                <a:spAutoFit/>
              </a:bodyPr>
              <a:lstStyle/>
              <a:p>
                <a:pPr algn="ctr"/>
                <a:r>
                  <a:rPr lang="en-US" sz="1200" b="1" dirty="0" smtClean="0"/>
                  <a:t>Generative modelling:</a:t>
                </a:r>
              </a:p>
              <a:p>
                <a:pPr algn="ctr"/>
                <a:r>
                  <a:rPr lang="en-US" sz="1200" b="1" dirty="0" smtClean="0"/>
                  <a:t>HMM learning </a:t>
                </a:r>
                <a14:m>
                  <m:oMath xmlns:m="http://schemas.openxmlformats.org/officeDocument/2006/math">
                    <m:sSub>
                      <m:sSubPr>
                        <m:ctrlPr>
                          <a:rPr lang="en-US" sz="1200" b="1" i="1" smtClean="0">
                            <a:latin typeface="Cambria Math" panose="02040503050406030204" pitchFamily="18" charset="0"/>
                          </a:rPr>
                        </m:ctrlPr>
                      </m:sSubPr>
                      <m:e>
                        <m:r>
                          <a:rPr lang="ca-ES" sz="1200" b="1" i="1" smtClean="0">
                            <a:latin typeface="Cambria Math" panose="02040503050406030204" pitchFamily="18" charset="0"/>
                          </a:rPr>
                          <m:t>𝒎</m:t>
                        </m:r>
                      </m:e>
                      <m:sub>
                        <m:r>
                          <a:rPr lang="ca-ES" sz="1200" b="1" i="1" smtClean="0">
                            <a:latin typeface="Cambria Math" panose="02040503050406030204" pitchFamily="18" charset="0"/>
                          </a:rPr>
                          <m:t>𝒄</m:t>
                        </m:r>
                        <m:r>
                          <a:rPr lang="ca-ES" sz="1200" b="1" i="1" smtClean="0">
                            <a:latin typeface="Cambria Math" panose="02040503050406030204" pitchFamily="18" charset="0"/>
                          </a:rPr>
                          <m:t>=</m:t>
                        </m:r>
                        <m:r>
                          <a:rPr lang="ca-ES" sz="1200" b="1" i="1" smtClean="0">
                            <a:latin typeface="Cambria Math" panose="02040503050406030204" pitchFamily="18" charset="0"/>
                          </a:rPr>
                          <m:t>𝟏</m:t>
                        </m:r>
                        <m:r>
                          <a:rPr lang="ca-ES" sz="1200" b="1" i="1" smtClean="0">
                            <a:latin typeface="Cambria Math" panose="02040503050406030204" pitchFamily="18" charset="0"/>
                          </a:rPr>
                          <m:t>..</m:t>
                        </m:r>
                        <m:r>
                          <a:rPr lang="ca-ES" sz="1200" b="1" i="1" smtClean="0">
                            <a:latin typeface="Cambria Math" panose="02040503050406030204" pitchFamily="18" charset="0"/>
                          </a:rPr>
                          <m:t>𝒈</m:t>
                        </m:r>
                      </m:sub>
                    </m:sSub>
                  </m:oMath>
                </a14:m>
                <a:endParaRPr lang="ca-ES" sz="1200" b="1" dirty="0" smtClean="0"/>
              </a:p>
              <a:p>
                <a:pPr algn="ctr"/>
                <a:r>
                  <a:rPr lang="en-US" sz="1200" b="1" dirty="0" smtClean="0"/>
                  <a:t>and inference </a:t>
                </a:r>
                <a:endParaRPr lang="en-US" sz="1200" b="1" dirty="0"/>
              </a:p>
            </p:txBody>
          </p:sp>
        </mc:Choice>
        <mc:Fallback xmlns="">
          <p:sp>
            <p:nvSpPr>
              <p:cNvPr id="43" name="CuadroTexto 42"/>
              <p:cNvSpPr txBox="1">
                <a:spLocks noRot="1" noChangeAspect="1" noMove="1" noResize="1" noEditPoints="1" noAdjustHandles="1" noChangeArrowheads="1" noChangeShapeType="1" noTextEdit="1"/>
              </p:cNvSpPr>
              <p:nvPr/>
            </p:nvSpPr>
            <p:spPr>
              <a:xfrm>
                <a:off x="7046646" y="3933056"/>
                <a:ext cx="1773826" cy="663900"/>
              </a:xfrm>
              <a:prstGeom prst="rect">
                <a:avLst/>
              </a:prstGeom>
              <a:blipFill rotWithShape="0">
                <a:blip r:embed="rId9"/>
                <a:stretch>
                  <a:fillRect b="-6422"/>
                </a:stretch>
              </a:blipFill>
            </p:spPr>
            <p:txBody>
              <a:bodyPr/>
              <a:lstStyle/>
              <a:p>
                <a:r>
                  <a:rPr lang="en-US">
                    <a:noFill/>
                  </a:rPr>
                  <a:t> </a:t>
                </a:r>
              </a:p>
            </p:txBody>
          </p:sp>
        </mc:Fallback>
      </mc:AlternateContent>
      <p:sp>
        <p:nvSpPr>
          <p:cNvPr id="49" name="CuadroTexto 48"/>
          <p:cNvSpPr txBox="1"/>
          <p:nvPr/>
        </p:nvSpPr>
        <p:spPr>
          <a:xfrm>
            <a:off x="5031436" y="3948884"/>
            <a:ext cx="1773826" cy="646331"/>
          </a:xfrm>
          <a:prstGeom prst="rect">
            <a:avLst/>
          </a:prstGeom>
          <a:noFill/>
        </p:spPr>
        <p:txBody>
          <a:bodyPr wrap="square" rtlCol="0">
            <a:spAutoFit/>
          </a:bodyPr>
          <a:lstStyle/>
          <a:p>
            <a:pPr algn="ctr"/>
            <a:r>
              <a:rPr lang="ca-ES" sz="1200" b="1" dirty="0" err="1" smtClean="0"/>
              <a:t>Dynamic</a:t>
            </a:r>
            <a:r>
              <a:rPr lang="ca-ES" sz="1200" b="1" dirty="0" smtClean="0"/>
              <a:t> </a:t>
            </a:r>
          </a:p>
          <a:p>
            <a:pPr algn="ctr"/>
            <a:r>
              <a:rPr lang="ca-ES" sz="1200" b="1" dirty="0" err="1" smtClean="0"/>
              <a:t>Programming</a:t>
            </a:r>
            <a:r>
              <a:rPr lang="ca-ES" sz="1200" b="1" dirty="0" smtClean="0"/>
              <a:t>:</a:t>
            </a:r>
          </a:p>
          <a:p>
            <a:pPr algn="ctr"/>
            <a:r>
              <a:rPr lang="ca-ES" sz="1200" b="1" dirty="0" smtClean="0"/>
              <a:t>DTW</a:t>
            </a:r>
            <a:endParaRPr lang="en-US" sz="1200" b="1" dirty="0"/>
          </a:p>
        </p:txBody>
      </p:sp>
      <p:pic>
        <p:nvPicPr>
          <p:cNvPr id="53" name="Imagen 52"/>
          <p:cNvPicPr>
            <a:picLocks noChangeAspect="1"/>
          </p:cNvPicPr>
          <p:nvPr/>
        </p:nvPicPr>
        <p:blipFill>
          <a:blip r:embed="rId10"/>
          <a:stretch>
            <a:fillRect/>
          </a:stretch>
        </p:blipFill>
        <p:spPr>
          <a:xfrm>
            <a:off x="155451" y="890389"/>
            <a:ext cx="4200525" cy="3114675"/>
          </a:xfrm>
          <a:prstGeom prst="rect">
            <a:avLst/>
          </a:prstGeom>
        </p:spPr>
      </p:pic>
      <p:pic>
        <p:nvPicPr>
          <p:cNvPr id="57" name="Imagen 56"/>
          <p:cNvPicPr>
            <a:picLocks noChangeAspect="1"/>
          </p:cNvPicPr>
          <p:nvPr/>
        </p:nvPicPr>
        <p:blipFill>
          <a:blip r:embed="rId11"/>
          <a:stretch>
            <a:fillRect/>
          </a:stretch>
        </p:blipFill>
        <p:spPr>
          <a:xfrm>
            <a:off x="4614554" y="4595215"/>
            <a:ext cx="2286000" cy="1104900"/>
          </a:xfrm>
          <a:prstGeom prst="rect">
            <a:avLst/>
          </a:prstGeom>
        </p:spPr>
      </p:pic>
      <p:pic>
        <p:nvPicPr>
          <p:cNvPr id="58" name="Imagen 57"/>
          <p:cNvPicPr>
            <a:picLocks noChangeAspect="1"/>
          </p:cNvPicPr>
          <p:nvPr/>
        </p:nvPicPr>
        <p:blipFill>
          <a:blip r:embed="rId12"/>
          <a:stretch>
            <a:fillRect/>
          </a:stretch>
        </p:blipFill>
        <p:spPr>
          <a:xfrm>
            <a:off x="6933809" y="4551205"/>
            <a:ext cx="1781175" cy="1466850"/>
          </a:xfrm>
          <a:prstGeom prst="rect">
            <a:avLst/>
          </a:prstGeom>
        </p:spPr>
      </p:pic>
      <p:pic>
        <p:nvPicPr>
          <p:cNvPr id="59" name="Imagen 58"/>
          <p:cNvPicPr>
            <a:picLocks noChangeAspect="1"/>
          </p:cNvPicPr>
          <p:nvPr/>
        </p:nvPicPr>
        <p:blipFill>
          <a:blip r:embed="rId13"/>
          <a:stretch>
            <a:fillRect/>
          </a:stretch>
        </p:blipFill>
        <p:spPr>
          <a:xfrm>
            <a:off x="396805" y="5797703"/>
            <a:ext cx="3959172" cy="532661"/>
          </a:xfrm>
          <a:prstGeom prst="rect">
            <a:avLst/>
          </a:prstGeom>
        </p:spPr>
      </p:pic>
      <p:sp>
        <p:nvSpPr>
          <p:cNvPr id="2" name="Marcador de número de diapositiva 1"/>
          <p:cNvSpPr>
            <a:spLocks noGrp="1"/>
          </p:cNvSpPr>
          <p:nvPr>
            <p:ph type="sldNum" sz="quarter" idx="12"/>
          </p:nvPr>
        </p:nvSpPr>
        <p:spPr/>
        <p:txBody>
          <a:bodyPr/>
          <a:lstStyle/>
          <a:p>
            <a:fld id="{28E7870A-D833-4620-871D-52D8AB644C76}" type="slidenum">
              <a:rPr lang="es-ES" smtClean="0"/>
              <a:pPr/>
              <a:t>48</a:t>
            </a:fld>
            <a:endParaRPr lang="es-ES"/>
          </a:p>
        </p:txBody>
      </p:sp>
    </p:spTree>
    <p:extLst>
      <p:ext uri="{BB962C8B-B14F-4D97-AF65-F5344CB8AC3E}">
        <p14:creationId xmlns:p14="http://schemas.microsoft.com/office/powerpoint/2010/main" val="227505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Fitness function</a:t>
            </a: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49</a:t>
            </a:fld>
            <a:endParaRPr lang="es-ES"/>
          </a:p>
        </p:txBody>
      </p:sp>
      <p:sp>
        <p:nvSpPr>
          <p:cNvPr id="22" name="Rectángulo redondeado 21"/>
          <p:cNvSpPr/>
          <p:nvPr/>
        </p:nvSpPr>
        <p:spPr>
          <a:xfrm>
            <a:off x="1113666" y="836712"/>
            <a:ext cx="2170400" cy="318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smtClean="0"/>
              <a:t>Subgesture</a:t>
            </a:r>
            <a:r>
              <a:rPr lang="en-GB" sz="1400" dirty="0"/>
              <a:t> </a:t>
            </a:r>
            <a:r>
              <a:rPr lang="en-GB" sz="1400" dirty="0" smtClean="0"/>
              <a:t>Dissimilarities</a:t>
            </a:r>
            <a:endParaRPr lang="en-GB" sz="1400" b="1" dirty="0"/>
          </a:p>
        </p:txBody>
      </p:sp>
      <p:pic>
        <p:nvPicPr>
          <p:cNvPr id="32" name="Imagen 31"/>
          <p:cNvPicPr>
            <a:picLocks noChangeAspect="1"/>
          </p:cNvPicPr>
          <p:nvPr/>
        </p:nvPicPr>
        <p:blipFill>
          <a:blip r:embed="rId6"/>
          <a:stretch>
            <a:fillRect/>
          </a:stretch>
        </p:blipFill>
        <p:spPr>
          <a:xfrm>
            <a:off x="208888" y="1806337"/>
            <a:ext cx="3729788" cy="1008452"/>
          </a:xfrm>
          <a:prstGeom prst="rect">
            <a:avLst/>
          </a:prstGeom>
        </p:spPr>
      </p:pic>
      <p:sp>
        <p:nvSpPr>
          <p:cNvPr id="36" name="Rectángulo redondeado 35"/>
          <p:cNvSpPr/>
          <p:nvPr/>
        </p:nvSpPr>
        <p:spPr>
          <a:xfrm>
            <a:off x="6075921" y="753325"/>
            <a:ext cx="1818175" cy="318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Class </a:t>
            </a:r>
            <a:r>
              <a:rPr lang="en-GB" sz="1400" dirty="0" err="1" smtClean="0"/>
              <a:t>Representants</a:t>
            </a:r>
            <a:endParaRPr lang="en-GB" sz="1400" b="1" dirty="0"/>
          </a:p>
        </p:txBody>
      </p:sp>
      <p:sp>
        <p:nvSpPr>
          <p:cNvPr id="92" name="CuadroTexto 91"/>
          <p:cNvSpPr txBox="1"/>
          <p:nvPr/>
        </p:nvSpPr>
        <p:spPr>
          <a:xfrm>
            <a:off x="1042966" y="3069192"/>
            <a:ext cx="2610417" cy="400110"/>
          </a:xfrm>
          <a:prstGeom prst="rect">
            <a:avLst/>
          </a:prstGeom>
          <a:noFill/>
        </p:spPr>
        <p:txBody>
          <a:bodyPr wrap="square" rtlCol="0">
            <a:spAutoFit/>
          </a:bodyPr>
          <a:lstStyle/>
          <a:p>
            <a:pPr algn="ctr"/>
            <a:r>
              <a:rPr lang="en-GB" sz="2000" b="1" dirty="0" smtClean="0"/>
              <a:t>Dynamic Programming</a:t>
            </a:r>
            <a:endParaRPr lang="en-GB" sz="2000" b="1" dirty="0"/>
          </a:p>
        </p:txBody>
      </p:sp>
      <p:sp>
        <p:nvSpPr>
          <p:cNvPr id="93" name="CuadroTexto 92"/>
          <p:cNvSpPr txBox="1"/>
          <p:nvPr/>
        </p:nvSpPr>
        <p:spPr>
          <a:xfrm>
            <a:off x="5474164" y="3069192"/>
            <a:ext cx="2610417" cy="400110"/>
          </a:xfrm>
          <a:prstGeom prst="rect">
            <a:avLst/>
          </a:prstGeom>
          <a:noFill/>
        </p:spPr>
        <p:txBody>
          <a:bodyPr wrap="square" rtlCol="0">
            <a:spAutoFit/>
          </a:bodyPr>
          <a:lstStyle/>
          <a:p>
            <a:pPr algn="ctr"/>
            <a:r>
              <a:rPr lang="en-GB" sz="2000" b="1" dirty="0" smtClean="0"/>
              <a:t>Generative Model</a:t>
            </a:r>
            <a:endParaRPr lang="en-GB" sz="2000" b="1" dirty="0"/>
          </a:p>
        </p:txBody>
      </p:sp>
      <p:cxnSp>
        <p:nvCxnSpPr>
          <p:cNvPr id="96" name="Conector recto 95"/>
          <p:cNvCxnSpPr/>
          <p:nvPr/>
        </p:nvCxnSpPr>
        <p:spPr>
          <a:xfrm flipH="1">
            <a:off x="4608575" y="3140968"/>
            <a:ext cx="2" cy="25912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7" name="Rectángulo redondeado 96"/>
          <p:cNvSpPr/>
          <p:nvPr/>
        </p:nvSpPr>
        <p:spPr>
          <a:xfrm>
            <a:off x="393632" y="4579058"/>
            <a:ext cx="1594876"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a:t>
            </a:r>
            <a:r>
              <a:rPr lang="en-GB" sz="1400" dirty="0" err="1" smtClean="0">
                <a:solidFill>
                  <a:schemeClr val="tx1"/>
                </a:solidFill>
              </a:rPr>
              <a:t>Subgesture</a:t>
            </a:r>
            <a:r>
              <a:rPr lang="en-GB" sz="1400" dirty="0" smtClean="0">
                <a:solidFill>
                  <a:schemeClr val="tx1"/>
                </a:solidFill>
              </a:rPr>
              <a:t> Models</a:t>
            </a:r>
            <a:endParaRPr lang="en-GB" sz="1400" b="1" dirty="0">
              <a:solidFill>
                <a:schemeClr val="tx1"/>
              </a:solidFill>
            </a:endParaRPr>
          </a:p>
        </p:txBody>
      </p:sp>
      <p:sp>
        <p:nvSpPr>
          <p:cNvPr id="98" name="Rectángulo redondeado 97"/>
          <p:cNvSpPr/>
          <p:nvPr/>
        </p:nvSpPr>
        <p:spPr>
          <a:xfrm>
            <a:off x="2726814" y="4577491"/>
            <a:ext cx="1552036"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validation sequences</a:t>
            </a:r>
            <a:endParaRPr lang="en-GB" sz="1400" b="1" dirty="0">
              <a:solidFill>
                <a:schemeClr val="tx1"/>
              </a:solidFill>
            </a:endParaRPr>
          </a:p>
        </p:txBody>
      </p:sp>
      <p:sp>
        <p:nvSpPr>
          <p:cNvPr id="99" name="Rectángulo redondeado 98"/>
          <p:cNvSpPr/>
          <p:nvPr/>
        </p:nvSpPr>
        <p:spPr>
          <a:xfrm>
            <a:off x="7083252" y="3676478"/>
            <a:ext cx="1552036"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validation sequences</a:t>
            </a:r>
            <a:endParaRPr lang="en-GB" sz="1400" b="1" dirty="0">
              <a:solidFill>
                <a:schemeClr val="tx1"/>
              </a:solidFill>
            </a:endParaRPr>
          </a:p>
        </p:txBody>
      </p:sp>
      <mc:AlternateContent xmlns:mc="http://schemas.openxmlformats.org/markup-compatibility/2006" xmlns:a14="http://schemas.microsoft.com/office/drawing/2010/main">
        <mc:Choice Requires="a14">
          <p:sp>
            <p:nvSpPr>
              <p:cNvPr id="100" name="Rectángulo redondeado 99"/>
              <p:cNvSpPr/>
              <p:nvPr/>
            </p:nvSpPr>
            <p:spPr>
              <a:xfrm>
                <a:off x="1349939" y="5389836"/>
                <a:ext cx="1996470" cy="4014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GB" sz="140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oMath>
                </a14:m>
                <a:r>
                  <a:rPr lang="en-GB" sz="1400" dirty="0" smtClean="0">
                    <a:solidFill>
                      <a:schemeClr val="tx1"/>
                    </a:solidFill>
                    <a:sym typeface="Wingdings" panose="05000000000000000000" pitchFamily="2" charset="2"/>
                  </a:rPr>
                  <a:t>  </a:t>
                </a:r>
                <a:r>
                  <a:rPr lang="en-GB" sz="1400" dirty="0" smtClean="0">
                    <a:solidFill>
                      <a:schemeClr val="tx1"/>
                    </a:solidFill>
                  </a:rPr>
                  <a:t>Model parameters</a:t>
                </a:r>
                <a:endParaRPr lang="en-GB" sz="1400" b="1" dirty="0">
                  <a:solidFill>
                    <a:schemeClr val="tx1"/>
                  </a:solidFill>
                </a:endParaRPr>
              </a:p>
            </p:txBody>
          </p:sp>
        </mc:Choice>
        <mc:Fallback xmlns="">
          <p:sp>
            <p:nvSpPr>
              <p:cNvPr id="100" name="Rectángulo redondeado 99"/>
              <p:cNvSpPr>
                <a:spLocks noRot="1" noChangeAspect="1" noMove="1" noResize="1" noEditPoints="1" noAdjustHandles="1" noChangeArrowheads="1" noChangeShapeType="1" noTextEdit="1"/>
              </p:cNvSpPr>
              <p:nvPr/>
            </p:nvSpPr>
            <p:spPr>
              <a:xfrm>
                <a:off x="1349939" y="5389836"/>
                <a:ext cx="1996470" cy="401475"/>
              </a:xfrm>
              <a:prstGeom prst="roundRect">
                <a:avLst/>
              </a:prstGeom>
              <a:blipFill rotWithShape="0">
                <a:blip r:embed="rId9"/>
                <a:stretch>
                  <a:fillRect b="-2857"/>
                </a:stretch>
              </a:blipFill>
            </p:spPr>
            <p:txBody>
              <a:bodyPr/>
              <a:lstStyle/>
              <a:p>
                <a:r>
                  <a:rPr lang="en-GB">
                    <a:noFill/>
                  </a:rPr>
                  <a:t> </a:t>
                </a:r>
              </a:p>
            </p:txBody>
          </p:sp>
        </mc:Fallback>
      </mc:AlternateContent>
      <p:sp>
        <p:nvSpPr>
          <p:cNvPr id="101" name="Rectángulo redondeado 100"/>
          <p:cNvSpPr/>
          <p:nvPr/>
        </p:nvSpPr>
        <p:spPr>
          <a:xfrm>
            <a:off x="4984320" y="3677065"/>
            <a:ext cx="1594876"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Training sequences</a:t>
            </a:r>
            <a:endParaRPr lang="en-GB" sz="1400" b="1" dirty="0">
              <a:solidFill>
                <a:schemeClr val="tx1"/>
              </a:solidFill>
            </a:endParaRPr>
          </a:p>
        </p:txBody>
      </p:sp>
      <mc:AlternateContent xmlns:mc="http://schemas.openxmlformats.org/markup-compatibility/2006" xmlns:a14="http://schemas.microsoft.com/office/drawing/2010/main">
        <mc:Choice Requires="a14">
          <p:sp>
            <p:nvSpPr>
              <p:cNvPr id="102" name="Rectángulo redondeado 101"/>
              <p:cNvSpPr/>
              <p:nvPr/>
            </p:nvSpPr>
            <p:spPr>
              <a:xfrm>
                <a:off x="2908414" y="6075252"/>
                <a:ext cx="3400322" cy="360888"/>
              </a:xfrm>
              <a:prstGeom prst="roundRect">
                <a:avLst>
                  <a:gd name="adj" fmla="val 5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sym typeface="Wingdings" panose="05000000000000000000" pitchFamily="2" charset="2"/>
                  </a:rPr>
                  <a:t>Score, </a:t>
                </a:r>
                <a14:m>
                  <m:oMath xmlns:m="http://schemas.openxmlformats.org/officeDocument/2006/math">
                    <m:sSup>
                      <m:sSupPr>
                        <m:ctrlPr>
                          <a:rPr lang="en-GB" sz="1400" i="1" smtClean="0">
                            <a:solidFill>
                              <a:schemeClr val="tx1"/>
                            </a:solidFill>
                            <a:latin typeface="Cambria Math" panose="02040503050406030204" pitchFamily="18" charset="0"/>
                            <a:sym typeface="Wingdings" panose="05000000000000000000" pitchFamily="2" charset="2"/>
                          </a:rPr>
                        </m:ctrlPr>
                      </m:sSupPr>
                      <m:e>
                        <m:r>
                          <a:rPr lang="en-GB" sz="140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e>
                      <m:sup>
                        <m:r>
                          <a:rPr lang="ca-ES" sz="1400" b="0" i="1" smtClean="0">
                            <a:solidFill>
                              <a:schemeClr val="tx1"/>
                            </a:solidFill>
                            <a:latin typeface="Cambria Math" panose="02040503050406030204" pitchFamily="18" charset="0"/>
                            <a:sym typeface="Wingdings" panose="05000000000000000000" pitchFamily="2" charset="2"/>
                          </a:rPr>
                          <m:t>∗</m:t>
                        </m:r>
                      </m:sup>
                    </m:sSup>
                  </m:oMath>
                </a14:m>
                <a:r>
                  <a:rPr lang="en-GB" sz="1400" dirty="0" smtClean="0">
                    <a:solidFill>
                      <a:schemeClr val="tx1"/>
                    </a:solidFill>
                    <a:sym typeface="Wingdings" panose="05000000000000000000" pitchFamily="2" charset="2"/>
                  </a:rPr>
                  <a:t>  evaluation function </a:t>
                </a:r>
                <a14:m>
                  <m:oMath xmlns:m="http://schemas.openxmlformats.org/officeDocument/2006/math">
                    <m:r>
                      <a:rPr lang="ca-ES" sz="1400" b="0" i="1" smtClean="0">
                        <a:solidFill>
                          <a:schemeClr val="tx1"/>
                        </a:solidFill>
                        <a:latin typeface="Cambria Math" panose="02040503050406030204" pitchFamily="18" charset="0"/>
                        <a:sym typeface="Wingdings" panose="05000000000000000000" pitchFamily="2" charset="2"/>
                      </a:rPr>
                      <m:t>𝑔</m:t>
                    </m:r>
                    <m:r>
                      <a:rPr lang="ca-ES" sz="1400" b="0" i="1" smtClean="0">
                        <a:solidFill>
                          <a:schemeClr val="tx1"/>
                        </a:solidFill>
                        <a:latin typeface="Cambria Math" panose="02040503050406030204" pitchFamily="18" charset="0"/>
                        <a:sym typeface="Wingdings" panose="05000000000000000000" pitchFamily="2" charset="2"/>
                      </a:rPr>
                      <m:t>(</m:t>
                    </m:r>
                    <m:sSup>
                      <m:sSupPr>
                        <m:ctrlPr>
                          <a:rPr lang="ca-ES" sz="1400" b="0" i="1" smtClean="0">
                            <a:solidFill>
                              <a:schemeClr val="tx1"/>
                            </a:solidFill>
                            <a:latin typeface="Cambria Math" panose="02040503050406030204" pitchFamily="18" charset="0"/>
                            <a:sym typeface="Wingdings" panose="05000000000000000000" pitchFamily="2" charset="2"/>
                          </a:rPr>
                        </m:ctrlPr>
                      </m:sSupPr>
                      <m:e>
                        <m:r>
                          <a:rPr lang="ca-ES" sz="1400" b="0" i="1" smtClean="0">
                            <a:solidFill>
                              <a:schemeClr val="tx1"/>
                            </a:solidFill>
                            <a:latin typeface="Cambria Math" panose="02040503050406030204" pitchFamily="18" charset="0"/>
                            <a:sym typeface="Wingdings" panose="05000000000000000000" pitchFamily="2" charset="2"/>
                          </a:rPr>
                          <m:t>𝐷</m:t>
                        </m:r>
                      </m:e>
                      <m:sup>
                        <m:r>
                          <a:rPr lang="ca-ES" sz="1400" b="0" i="1" smtClean="0">
                            <a:solidFill>
                              <a:schemeClr val="tx1"/>
                            </a:solidFill>
                            <a:latin typeface="Cambria Math" panose="02040503050406030204" pitchFamily="18" charset="0"/>
                            <a:sym typeface="Wingdings" panose="05000000000000000000" pitchFamily="2" charset="2"/>
                          </a:rPr>
                          <m:t>𝑉</m:t>
                        </m:r>
                      </m:sup>
                    </m:sSup>
                    <m:r>
                      <a:rPr lang="ca-ES" sz="1400" b="0" i="1" smtClean="0">
                        <a:solidFill>
                          <a:schemeClr val="tx1"/>
                        </a:solidFill>
                        <a:latin typeface="Cambria Math" panose="02040503050406030204" pitchFamily="18" charset="0"/>
                        <a:sym typeface="Wingdings" panose="05000000000000000000" pitchFamily="2" charset="2"/>
                      </a:rPr>
                      <m:t>,</m:t>
                    </m:r>
                    <m:r>
                      <a:rPr lang="ca-ES" sz="1400"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r>
                      <a:rPr lang="ca-ES" sz="1400" b="0" i="1" smtClean="0">
                        <a:solidFill>
                          <a:schemeClr val="tx1"/>
                        </a:solidFill>
                        <a:latin typeface="Cambria Math" panose="02040503050406030204" pitchFamily="18" charset="0"/>
                        <a:sym typeface="Wingdings" panose="05000000000000000000" pitchFamily="2" charset="2"/>
                      </a:rPr>
                      <m:t>)</m:t>
                    </m:r>
                  </m:oMath>
                </a14:m>
                <a:endParaRPr lang="en-GB" sz="1400" b="1" dirty="0">
                  <a:solidFill>
                    <a:schemeClr val="tx1"/>
                  </a:solidFill>
                </a:endParaRPr>
              </a:p>
            </p:txBody>
          </p:sp>
        </mc:Choice>
        <mc:Fallback xmlns="">
          <p:sp>
            <p:nvSpPr>
              <p:cNvPr id="102" name="Rectángulo redondeado 101"/>
              <p:cNvSpPr>
                <a:spLocks noRot="1" noChangeAspect="1" noMove="1" noResize="1" noEditPoints="1" noAdjustHandles="1" noChangeArrowheads="1" noChangeShapeType="1" noTextEdit="1"/>
              </p:cNvSpPr>
              <p:nvPr/>
            </p:nvSpPr>
            <p:spPr>
              <a:xfrm>
                <a:off x="2908414" y="6075252"/>
                <a:ext cx="3400322" cy="360888"/>
              </a:xfrm>
              <a:prstGeom prst="roundRect">
                <a:avLst>
                  <a:gd name="adj" fmla="val 50000"/>
                </a:avLst>
              </a:prstGeom>
              <a:blipFill rotWithShape="0">
                <a:blip r:embed="rId10"/>
                <a:stretch>
                  <a:fillRect b="-79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Rectángulo redondeado 102"/>
              <p:cNvSpPr/>
              <p:nvPr/>
            </p:nvSpPr>
            <p:spPr>
              <a:xfrm>
                <a:off x="5846829" y="5389836"/>
                <a:ext cx="1996470" cy="4014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GB" sz="140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oMath>
                </a14:m>
                <a:r>
                  <a:rPr lang="en-GB" sz="1400" dirty="0" smtClean="0">
                    <a:solidFill>
                      <a:schemeClr val="tx1"/>
                    </a:solidFill>
                    <a:sym typeface="Wingdings" panose="05000000000000000000" pitchFamily="2" charset="2"/>
                  </a:rPr>
                  <a:t>  </a:t>
                </a:r>
                <a:r>
                  <a:rPr lang="en-GB" sz="1400" dirty="0" smtClean="0">
                    <a:solidFill>
                      <a:schemeClr val="tx1"/>
                    </a:solidFill>
                  </a:rPr>
                  <a:t>Model parameters</a:t>
                </a:r>
                <a:endParaRPr lang="en-GB" sz="1400" b="1" dirty="0">
                  <a:solidFill>
                    <a:schemeClr val="tx1"/>
                  </a:solidFill>
                </a:endParaRPr>
              </a:p>
            </p:txBody>
          </p:sp>
        </mc:Choice>
        <mc:Fallback xmlns="">
          <p:sp>
            <p:nvSpPr>
              <p:cNvPr id="103" name="Rectángulo redondeado 102"/>
              <p:cNvSpPr>
                <a:spLocks noRot="1" noChangeAspect="1" noMove="1" noResize="1" noEditPoints="1" noAdjustHandles="1" noChangeArrowheads="1" noChangeShapeType="1" noTextEdit="1"/>
              </p:cNvSpPr>
              <p:nvPr/>
            </p:nvSpPr>
            <p:spPr>
              <a:xfrm>
                <a:off x="5846829" y="5389836"/>
                <a:ext cx="1996470" cy="401475"/>
              </a:xfrm>
              <a:prstGeom prst="roundRect">
                <a:avLst/>
              </a:prstGeom>
              <a:blipFill rotWithShape="0">
                <a:blip r:embed="rId11"/>
                <a:stretch>
                  <a:fillRect b="-2857"/>
                </a:stretch>
              </a:blipFill>
            </p:spPr>
            <p:txBody>
              <a:bodyPr/>
              <a:lstStyle/>
              <a:p>
                <a:r>
                  <a:rPr lang="en-GB">
                    <a:noFill/>
                  </a:rPr>
                  <a:t> </a:t>
                </a:r>
              </a:p>
            </p:txBody>
          </p:sp>
        </mc:Fallback>
      </mc:AlternateContent>
      <p:sp>
        <p:nvSpPr>
          <p:cNvPr id="105" name="Flecha abajo 104"/>
          <p:cNvSpPr/>
          <p:nvPr/>
        </p:nvSpPr>
        <p:spPr>
          <a:xfrm>
            <a:off x="2244132" y="5107246"/>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Flecha abajo 105"/>
          <p:cNvSpPr/>
          <p:nvPr/>
        </p:nvSpPr>
        <p:spPr>
          <a:xfrm>
            <a:off x="6716036" y="4238986"/>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Flecha abajo 106"/>
          <p:cNvSpPr/>
          <p:nvPr/>
        </p:nvSpPr>
        <p:spPr>
          <a:xfrm>
            <a:off x="6717563" y="5092270"/>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Flecha abajo 107"/>
          <p:cNvSpPr/>
          <p:nvPr/>
        </p:nvSpPr>
        <p:spPr>
          <a:xfrm>
            <a:off x="4498872" y="5821323"/>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ángulo redondeado 108"/>
          <p:cNvSpPr/>
          <p:nvPr/>
        </p:nvSpPr>
        <p:spPr>
          <a:xfrm>
            <a:off x="6075921" y="4515173"/>
            <a:ext cx="1528661" cy="404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Learn class-HMM</a:t>
            </a:r>
            <a:endParaRPr lang="en-GB" sz="1400" b="1" dirty="0">
              <a:solidFill>
                <a:schemeClr val="bg1"/>
              </a:solidFill>
            </a:endParaRPr>
          </a:p>
        </p:txBody>
      </p:sp>
      <p:sp>
        <p:nvSpPr>
          <p:cNvPr id="116" name="Rectángulo redondeado 115"/>
          <p:cNvSpPr/>
          <p:nvPr/>
        </p:nvSpPr>
        <p:spPr>
          <a:xfrm>
            <a:off x="2733877" y="3676478"/>
            <a:ext cx="1594876" cy="5061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Class </a:t>
            </a:r>
            <a:r>
              <a:rPr lang="en-GB" sz="1400" dirty="0" err="1" smtClean="0"/>
              <a:t>Representants</a:t>
            </a:r>
            <a:endParaRPr lang="en-GB" sz="1400" b="1" dirty="0"/>
          </a:p>
        </p:txBody>
      </p:sp>
      <p:sp>
        <p:nvSpPr>
          <p:cNvPr id="117" name="Rectángulo redondeado 116"/>
          <p:cNvSpPr/>
          <p:nvPr/>
        </p:nvSpPr>
        <p:spPr>
          <a:xfrm>
            <a:off x="419116" y="3681724"/>
            <a:ext cx="1552102" cy="5061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smtClean="0"/>
              <a:t>Subgesture</a:t>
            </a:r>
            <a:r>
              <a:rPr lang="en-GB" sz="1400" dirty="0"/>
              <a:t> </a:t>
            </a:r>
            <a:r>
              <a:rPr lang="en-GB" sz="1400" dirty="0" smtClean="0"/>
              <a:t>Dissimilarities</a:t>
            </a:r>
            <a:endParaRPr lang="en-GB" sz="1400" b="1" dirty="0"/>
          </a:p>
        </p:txBody>
      </p:sp>
      <p:sp>
        <p:nvSpPr>
          <p:cNvPr id="118" name="Flecha abajo 117"/>
          <p:cNvSpPr/>
          <p:nvPr/>
        </p:nvSpPr>
        <p:spPr>
          <a:xfrm>
            <a:off x="2244132" y="4415170"/>
            <a:ext cx="248432" cy="16595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Imagen 33"/>
          <p:cNvPicPr>
            <a:picLocks noChangeAspect="1"/>
          </p:cNvPicPr>
          <p:nvPr/>
        </p:nvPicPr>
        <p:blipFill>
          <a:blip r:embed="rId12"/>
          <a:stretch>
            <a:fillRect/>
          </a:stretch>
        </p:blipFill>
        <p:spPr>
          <a:xfrm>
            <a:off x="4513821" y="1091826"/>
            <a:ext cx="4404430" cy="3147160"/>
          </a:xfrm>
          <a:prstGeom prst="rect">
            <a:avLst/>
          </a:prstGeom>
        </p:spPr>
      </p:pic>
      <p:pic>
        <p:nvPicPr>
          <p:cNvPr id="120" name="Imagen 119"/>
          <p:cNvPicPr>
            <a:picLocks noChangeAspect="1"/>
          </p:cNvPicPr>
          <p:nvPr/>
        </p:nvPicPr>
        <p:blipFill>
          <a:blip r:embed="rId13"/>
          <a:stretch>
            <a:fillRect/>
          </a:stretch>
        </p:blipFill>
        <p:spPr>
          <a:xfrm>
            <a:off x="418053" y="1253811"/>
            <a:ext cx="3573196" cy="457776"/>
          </a:xfrm>
          <a:prstGeom prst="rect">
            <a:avLst/>
          </a:prstGeom>
        </p:spPr>
      </p:pic>
      <p:sp>
        <p:nvSpPr>
          <p:cNvPr id="121" name="Rectángulo redondeado 120"/>
          <p:cNvSpPr/>
          <p:nvPr/>
        </p:nvSpPr>
        <p:spPr>
          <a:xfrm>
            <a:off x="265705" y="5658923"/>
            <a:ext cx="1352604"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a:t>
            </a:r>
            <a:r>
              <a:rPr lang="en-GB" sz="1400" dirty="0" err="1" smtClean="0">
                <a:solidFill>
                  <a:schemeClr val="tx1"/>
                </a:solidFill>
              </a:rPr>
              <a:t>Subgesture</a:t>
            </a:r>
            <a:r>
              <a:rPr lang="en-GB" sz="1400" dirty="0" smtClean="0">
                <a:solidFill>
                  <a:schemeClr val="tx1"/>
                </a:solidFill>
              </a:rPr>
              <a:t> Models</a:t>
            </a:r>
            <a:endParaRPr lang="en-GB" sz="1400" b="1" dirty="0">
              <a:solidFill>
                <a:schemeClr val="tx1"/>
              </a:solidFill>
            </a:endParaRPr>
          </a:p>
        </p:txBody>
      </p:sp>
      <p:sp>
        <p:nvSpPr>
          <p:cNvPr id="122" name="Rectángulo redondeado 121"/>
          <p:cNvSpPr/>
          <p:nvPr/>
        </p:nvSpPr>
        <p:spPr>
          <a:xfrm>
            <a:off x="3128901" y="5659178"/>
            <a:ext cx="1299083"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validation sequences</a:t>
            </a:r>
            <a:endParaRPr lang="en-GB" sz="1400" b="1" dirty="0">
              <a:solidFill>
                <a:schemeClr val="tx1"/>
              </a:solidFill>
            </a:endParaRPr>
          </a:p>
        </p:txBody>
      </p:sp>
      <p:sp>
        <p:nvSpPr>
          <p:cNvPr id="123" name="Rectángulo redondeado 122"/>
          <p:cNvSpPr/>
          <p:nvPr/>
        </p:nvSpPr>
        <p:spPr>
          <a:xfrm>
            <a:off x="1773774" y="5659178"/>
            <a:ext cx="1196170"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Training sequences</a:t>
            </a:r>
            <a:endParaRPr lang="en-GB" sz="1400" b="1" dirty="0">
              <a:solidFill>
                <a:schemeClr val="tx1"/>
              </a:solidFill>
            </a:endParaRPr>
          </a:p>
        </p:txBody>
      </p:sp>
      <p:pic>
        <p:nvPicPr>
          <p:cNvPr id="125" name="Imagen 124"/>
          <p:cNvPicPr>
            <a:picLocks noChangeAspect="1"/>
          </p:cNvPicPr>
          <p:nvPr/>
        </p:nvPicPr>
        <p:blipFill>
          <a:blip r:embed="rId14"/>
          <a:stretch>
            <a:fillRect/>
          </a:stretch>
        </p:blipFill>
        <p:spPr>
          <a:xfrm>
            <a:off x="558719" y="2924944"/>
            <a:ext cx="3667125" cy="2619375"/>
          </a:xfrm>
          <a:prstGeom prst="rect">
            <a:avLst/>
          </a:prstGeom>
        </p:spPr>
      </p:pic>
      <p:pic>
        <p:nvPicPr>
          <p:cNvPr id="126" name="Imagen 125"/>
          <p:cNvPicPr>
            <a:picLocks noChangeAspect="1"/>
          </p:cNvPicPr>
          <p:nvPr/>
        </p:nvPicPr>
        <p:blipFill>
          <a:blip r:embed="rId15"/>
          <a:stretch>
            <a:fillRect/>
          </a:stretch>
        </p:blipFill>
        <p:spPr>
          <a:xfrm>
            <a:off x="3678119" y="3124539"/>
            <a:ext cx="666750" cy="352425"/>
          </a:xfrm>
          <a:prstGeom prst="rect">
            <a:avLst/>
          </a:prstGeom>
        </p:spPr>
      </p:pic>
    </p:spTree>
    <p:custDataLst>
      <p:tags r:id="rId1"/>
    </p:custDataLst>
    <p:extLst>
      <p:ext uri="{BB962C8B-B14F-4D97-AF65-F5344CB8AC3E}">
        <p14:creationId xmlns:p14="http://schemas.microsoft.com/office/powerpoint/2010/main" val="164726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2" nodeType="clickEffect">
                                  <p:stCondLst>
                                    <p:cond delay="0"/>
                                  </p:stCondLst>
                                  <p:childTnLst>
                                    <p:set>
                                      <p:cBhvr rctx="PPT">
                                        <p:cTn id="6" dur="indefinite"/>
                                        <p:tgtEl>
                                          <p:spTgt spid="117"/>
                                        </p:tgtEl>
                                        <p:attrNameLst>
                                          <p:attrName>style.opacity</p:attrName>
                                        </p:attrNameLst>
                                      </p:cBhvr>
                                      <p:to>
                                        <p:strVal val="0.5"/>
                                      </p:to>
                                    </p:set>
                                    <p:animEffect filter="image" prLst="opacity: 0.5">
                                      <p:cBhvr rctx="IE">
                                        <p:cTn id="7" dur="indefinite"/>
                                        <p:tgtEl>
                                          <p:spTgt spid="117"/>
                                        </p:tgtEl>
                                      </p:cBhvr>
                                    </p:animEffect>
                                  </p:childTnLst>
                                </p:cTn>
                              </p:par>
                              <p:par>
                                <p:cTn id="8" presetID="9" presetClass="emph" presetSubtype="0" grpId="2" nodeType="withEffect">
                                  <p:stCondLst>
                                    <p:cond delay="0"/>
                                  </p:stCondLst>
                                  <p:childTnLst>
                                    <p:set>
                                      <p:cBhvr rctx="PPT">
                                        <p:cTn id="9" dur="indefinite"/>
                                        <p:tgtEl>
                                          <p:spTgt spid="116"/>
                                        </p:tgtEl>
                                        <p:attrNameLst>
                                          <p:attrName>style.opacity</p:attrName>
                                        </p:attrNameLst>
                                      </p:cBhvr>
                                      <p:to>
                                        <p:strVal val="0.5"/>
                                      </p:to>
                                    </p:set>
                                    <p:animEffect filter="image" prLst="opacity: 0.5">
                                      <p:cBhvr rctx="IE">
                                        <p:cTn id="10" dur="indefinite"/>
                                        <p:tgtEl>
                                          <p:spTgt spid="116"/>
                                        </p:tgtEl>
                                      </p:cBhvr>
                                    </p:animEffect>
                                  </p:childTnLst>
                                </p:cTn>
                              </p:par>
                              <p:par>
                                <p:cTn id="11" presetID="9" presetClass="emph" presetSubtype="0" grpId="0" nodeType="withEffect">
                                  <p:stCondLst>
                                    <p:cond delay="0"/>
                                  </p:stCondLst>
                                  <p:childTnLst>
                                    <p:set>
                                      <p:cBhvr rctx="PPT">
                                        <p:cTn id="12" dur="indefinite"/>
                                        <p:tgtEl>
                                          <p:spTgt spid="99"/>
                                        </p:tgtEl>
                                        <p:attrNameLst>
                                          <p:attrName>style.opacity</p:attrName>
                                        </p:attrNameLst>
                                      </p:cBhvr>
                                      <p:to>
                                        <p:strVal val="0.5"/>
                                      </p:to>
                                    </p:set>
                                    <p:animEffect filter="image" prLst="opacity: 0.5">
                                      <p:cBhvr rctx="IE">
                                        <p:cTn id="13" dur="indefinite"/>
                                        <p:tgtEl>
                                          <p:spTgt spid="99"/>
                                        </p:tgtEl>
                                      </p:cBhvr>
                                    </p:animEffect>
                                  </p:childTnLst>
                                </p:cTn>
                              </p:par>
                              <p:par>
                                <p:cTn id="14" presetID="9" presetClass="emph" presetSubtype="0" grpId="0" nodeType="withEffect">
                                  <p:stCondLst>
                                    <p:cond delay="0"/>
                                  </p:stCondLst>
                                  <p:childTnLst>
                                    <p:set>
                                      <p:cBhvr rctx="PPT">
                                        <p:cTn id="15" dur="indefinite"/>
                                        <p:tgtEl>
                                          <p:spTgt spid="101"/>
                                        </p:tgtEl>
                                        <p:attrNameLst>
                                          <p:attrName>style.opacity</p:attrName>
                                        </p:attrNameLst>
                                      </p:cBhvr>
                                      <p:to>
                                        <p:strVal val="0.5"/>
                                      </p:to>
                                    </p:set>
                                    <p:animEffect filter="image" prLst="opacity: 0.5">
                                      <p:cBhvr rctx="IE">
                                        <p:cTn id="16" dur="indefinite"/>
                                        <p:tgtEl>
                                          <p:spTgt spid="101"/>
                                        </p:tgtEl>
                                      </p:cBhvr>
                                    </p:animEffect>
                                  </p:childTnLst>
                                </p:cTn>
                              </p:par>
                              <p:par>
                                <p:cTn id="17" presetID="9" presetClass="emph" presetSubtype="0" grpId="0" nodeType="withEffect">
                                  <p:stCondLst>
                                    <p:cond delay="0"/>
                                  </p:stCondLst>
                                  <p:childTnLst>
                                    <p:set>
                                      <p:cBhvr rctx="PPT">
                                        <p:cTn id="18" dur="indefinite"/>
                                        <p:tgtEl>
                                          <p:spTgt spid="97"/>
                                        </p:tgtEl>
                                        <p:attrNameLst>
                                          <p:attrName>style.opacity</p:attrName>
                                        </p:attrNameLst>
                                      </p:cBhvr>
                                      <p:to>
                                        <p:strVal val="0.5"/>
                                      </p:to>
                                    </p:set>
                                    <p:animEffect filter="image" prLst="opacity: 0.5">
                                      <p:cBhvr rctx="IE">
                                        <p:cTn id="19" dur="indefinite"/>
                                        <p:tgtEl>
                                          <p:spTgt spid="97"/>
                                        </p:tgtEl>
                                      </p:cBhvr>
                                    </p:animEffect>
                                  </p:childTnLst>
                                </p:cTn>
                              </p:par>
                              <p:par>
                                <p:cTn id="20" presetID="9" presetClass="emph" presetSubtype="0" grpId="0" nodeType="withEffect">
                                  <p:stCondLst>
                                    <p:cond delay="0"/>
                                  </p:stCondLst>
                                  <p:childTnLst>
                                    <p:set>
                                      <p:cBhvr rctx="PPT">
                                        <p:cTn id="21" dur="indefinite"/>
                                        <p:tgtEl>
                                          <p:spTgt spid="100"/>
                                        </p:tgtEl>
                                        <p:attrNameLst>
                                          <p:attrName>style.opacity</p:attrName>
                                        </p:attrNameLst>
                                      </p:cBhvr>
                                      <p:to>
                                        <p:strVal val="0.5"/>
                                      </p:to>
                                    </p:set>
                                    <p:animEffect filter="image" prLst="opacity: 0.5">
                                      <p:cBhvr rctx="IE">
                                        <p:cTn id="22" dur="indefinite"/>
                                        <p:tgtEl>
                                          <p:spTgt spid="100"/>
                                        </p:tgtEl>
                                      </p:cBhvr>
                                    </p:animEffect>
                                  </p:childTnLst>
                                </p:cTn>
                              </p:par>
                              <p:par>
                                <p:cTn id="23" presetID="9" presetClass="emph" presetSubtype="0" grpId="0" nodeType="withEffect">
                                  <p:stCondLst>
                                    <p:cond delay="0"/>
                                  </p:stCondLst>
                                  <p:childTnLst>
                                    <p:set>
                                      <p:cBhvr rctx="PPT">
                                        <p:cTn id="24" dur="indefinite"/>
                                        <p:tgtEl>
                                          <p:spTgt spid="102"/>
                                        </p:tgtEl>
                                        <p:attrNameLst>
                                          <p:attrName>style.opacity</p:attrName>
                                        </p:attrNameLst>
                                      </p:cBhvr>
                                      <p:to>
                                        <p:strVal val="0.5"/>
                                      </p:to>
                                    </p:set>
                                    <p:animEffect filter="image" prLst="opacity: 0.5">
                                      <p:cBhvr rctx="IE">
                                        <p:cTn id="25" dur="indefinite"/>
                                        <p:tgtEl>
                                          <p:spTgt spid="102"/>
                                        </p:tgtEl>
                                      </p:cBhvr>
                                    </p:animEffect>
                                  </p:childTnLst>
                                </p:cTn>
                              </p:par>
                              <p:par>
                                <p:cTn id="26" presetID="9" presetClass="emph" presetSubtype="0" grpId="0" nodeType="withEffect">
                                  <p:stCondLst>
                                    <p:cond delay="0"/>
                                  </p:stCondLst>
                                  <p:childTnLst>
                                    <p:set>
                                      <p:cBhvr rctx="PPT">
                                        <p:cTn id="27" dur="indefinite"/>
                                        <p:tgtEl>
                                          <p:spTgt spid="98"/>
                                        </p:tgtEl>
                                        <p:attrNameLst>
                                          <p:attrName>style.opacity</p:attrName>
                                        </p:attrNameLst>
                                      </p:cBhvr>
                                      <p:to>
                                        <p:strVal val="0.5"/>
                                      </p:to>
                                    </p:set>
                                    <p:animEffect filter="image" prLst="opacity: 0.5">
                                      <p:cBhvr rctx="IE">
                                        <p:cTn id="28" dur="indefinite"/>
                                        <p:tgtEl>
                                          <p:spTgt spid="98"/>
                                        </p:tgtEl>
                                      </p:cBhvr>
                                    </p:animEffect>
                                  </p:childTnLst>
                                </p:cTn>
                              </p:par>
                              <p:par>
                                <p:cTn id="29" presetID="9" presetClass="emph" presetSubtype="0" grpId="0" nodeType="withEffect">
                                  <p:stCondLst>
                                    <p:cond delay="0"/>
                                  </p:stCondLst>
                                  <p:childTnLst>
                                    <p:set>
                                      <p:cBhvr rctx="PPT">
                                        <p:cTn id="30" dur="indefinite"/>
                                        <p:tgtEl>
                                          <p:spTgt spid="103"/>
                                        </p:tgtEl>
                                        <p:attrNameLst>
                                          <p:attrName>style.opacity</p:attrName>
                                        </p:attrNameLst>
                                      </p:cBhvr>
                                      <p:to>
                                        <p:strVal val="0.5"/>
                                      </p:to>
                                    </p:set>
                                    <p:animEffect filter="image" prLst="opacity: 0.5">
                                      <p:cBhvr rctx="IE">
                                        <p:cTn id="31" dur="indefinite"/>
                                        <p:tgtEl>
                                          <p:spTgt spid="103"/>
                                        </p:tgtEl>
                                      </p:cBhvr>
                                    </p:animEffect>
                                  </p:childTnLst>
                                </p:cTn>
                              </p:par>
                              <p:par>
                                <p:cTn id="32" presetID="9" presetClass="emph" presetSubtype="0" grpId="0" nodeType="withEffect">
                                  <p:stCondLst>
                                    <p:cond delay="0"/>
                                  </p:stCondLst>
                                  <p:childTnLst>
                                    <p:set>
                                      <p:cBhvr rctx="PPT">
                                        <p:cTn id="33" dur="indefinite"/>
                                        <p:tgtEl>
                                          <p:spTgt spid="109"/>
                                        </p:tgtEl>
                                        <p:attrNameLst>
                                          <p:attrName>style.opacity</p:attrName>
                                        </p:attrNameLst>
                                      </p:cBhvr>
                                      <p:to>
                                        <p:strVal val="0.5"/>
                                      </p:to>
                                    </p:set>
                                    <p:animEffect filter="image" prLst="opacity: 0.5">
                                      <p:cBhvr rctx="IE">
                                        <p:cTn id="34" dur="indefinite"/>
                                        <p:tgtEl>
                                          <p:spTgt spid="109"/>
                                        </p:tgtEl>
                                      </p:cBhvr>
                                    </p:animEffect>
                                  </p:childTnLst>
                                </p:cTn>
                              </p:par>
                              <p:par>
                                <p:cTn id="35" presetID="64" presetClass="path" presetSubtype="0" accel="50000" decel="50000" fill="hold" grpId="0" nodeType="withEffect">
                                  <p:stCondLst>
                                    <p:cond delay="0"/>
                                  </p:stCondLst>
                                  <p:childTnLst>
                                    <p:animMotion origin="layout" path="M 8.33333E-7 -1.11111E-6 L 0.11319 -0.42245 " pathEditMode="relative" rAng="0" ptsTypes="AA">
                                      <p:cBhvr>
                                        <p:cTn id="36" dur="1000" fill="hold"/>
                                        <p:tgtEl>
                                          <p:spTgt spid="117"/>
                                        </p:tgtEl>
                                        <p:attrNameLst>
                                          <p:attrName>ppt_x</p:attrName>
                                          <p:attrName>ppt_y</p:attrName>
                                        </p:attrNameLst>
                                      </p:cBhvr>
                                      <p:rCtr x="5660" y="-21134"/>
                                    </p:animMotion>
                                  </p:childTnLst>
                                </p:cTn>
                              </p:par>
                              <p:par>
                                <p:cTn id="37" presetID="10" presetClass="exit" presetSubtype="0" fill="hold" grpId="0" nodeType="withEffect">
                                  <p:stCondLst>
                                    <p:cond delay="0"/>
                                  </p:stCondLst>
                                  <p:childTnLst>
                                    <p:animEffect transition="out" filter="fade">
                                      <p:cBhvr>
                                        <p:cTn id="38" dur="500"/>
                                        <p:tgtEl>
                                          <p:spTgt spid="92"/>
                                        </p:tgtEl>
                                      </p:cBhvr>
                                    </p:animEffect>
                                    <p:set>
                                      <p:cBhvr>
                                        <p:cTn id="39" dur="1" fill="hold">
                                          <p:stCondLst>
                                            <p:cond delay="499"/>
                                          </p:stCondLst>
                                        </p:cTn>
                                        <p:tgtEl>
                                          <p:spTgt spid="9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93"/>
                                        </p:tgtEl>
                                      </p:cBhvr>
                                    </p:animEffect>
                                    <p:set>
                                      <p:cBhvr>
                                        <p:cTn id="42" dur="1" fill="hold">
                                          <p:stCondLst>
                                            <p:cond delay="499"/>
                                          </p:stCondLst>
                                        </p:cTn>
                                        <p:tgtEl>
                                          <p:spTgt spid="9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06"/>
                                        </p:tgtEl>
                                      </p:cBhvr>
                                    </p:animEffect>
                                    <p:set>
                                      <p:cBhvr>
                                        <p:cTn id="45" dur="1" fill="hold">
                                          <p:stCondLst>
                                            <p:cond delay="499"/>
                                          </p:stCondLst>
                                        </p:cTn>
                                        <p:tgtEl>
                                          <p:spTgt spid="106"/>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18"/>
                                        </p:tgtEl>
                                      </p:cBhvr>
                                    </p:animEffect>
                                    <p:set>
                                      <p:cBhvr>
                                        <p:cTn id="48" dur="1" fill="hold">
                                          <p:stCondLst>
                                            <p:cond delay="499"/>
                                          </p:stCondLst>
                                        </p:cTn>
                                        <p:tgtEl>
                                          <p:spTgt spid="11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105"/>
                                        </p:tgtEl>
                                      </p:cBhvr>
                                    </p:animEffect>
                                    <p:set>
                                      <p:cBhvr>
                                        <p:cTn id="51" dur="1" fill="hold">
                                          <p:stCondLst>
                                            <p:cond delay="499"/>
                                          </p:stCondLst>
                                        </p:cTn>
                                        <p:tgtEl>
                                          <p:spTgt spid="10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08"/>
                                        </p:tgtEl>
                                      </p:cBhvr>
                                    </p:animEffect>
                                    <p:set>
                                      <p:cBhvr>
                                        <p:cTn id="54" dur="1" fill="hold">
                                          <p:stCondLst>
                                            <p:cond delay="499"/>
                                          </p:stCondLst>
                                        </p:cTn>
                                        <p:tgtEl>
                                          <p:spTgt spid="108"/>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07"/>
                                        </p:tgtEl>
                                      </p:cBhvr>
                                    </p:animEffect>
                                    <p:set>
                                      <p:cBhvr>
                                        <p:cTn id="57" dur="1" fill="hold">
                                          <p:stCondLst>
                                            <p:cond delay="499"/>
                                          </p:stCondLst>
                                        </p:cTn>
                                        <p:tgtEl>
                                          <p:spTgt spid="10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6"/>
                                        </p:tgtEl>
                                      </p:cBhvr>
                                    </p:animEffect>
                                    <p:set>
                                      <p:cBhvr>
                                        <p:cTn id="60" dur="1" fill="hold">
                                          <p:stCondLst>
                                            <p:cond delay="499"/>
                                          </p:stCondLst>
                                        </p:cTn>
                                        <p:tgtEl>
                                          <p:spTgt spid="96"/>
                                        </p:tgtEl>
                                        <p:attrNameLst>
                                          <p:attrName>style.visibility</p:attrName>
                                        </p:attrNameLst>
                                      </p:cBhvr>
                                      <p:to>
                                        <p:strVal val="hidden"/>
                                      </p:to>
                                    </p:set>
                                  </p:childTnLst>
                                </p:cTn>
                              </p:par>
                            </p:childTnLst>
                          </p:cTn>
                        </p:par>
                        <p:par>
                          <p:cTn id="61" fill="hold">
                            <p:stCondLst>
                              <p:cond delay="1000"/>
                            </p:stCondLst>
                            <p:childTnLst>
                              <p:par>
                                <p:cTn id="62" presetID="10" presetClass="exit" presetSubtype="0" fill="hold" grpId="1" nodeType="afterEffect">
                                  <p:stCondLst>
                                    <p:cond delay="0"/>
                                  </p:stCondLst>
                                  <p:childTnLst>
                                    <p:animEffect transition="out" filter="fade">
                                      <p:cBhvr>
                                        <p:cTn id="63" dur="500"/>
                                        <p:tgtEl>
                                          <p:spTgt spid="117"/>
                                        </p:tgtEl>
                                      </p:cBhvr>
                                    </p:animEffect>
                                    <p:set>
                                      <p:cBhvr>
                                        <p:cTn id="64" dur="1" fill="hold">
                                          <p:stCondLst>
                                            <p:cond delay="499"/>
                                          </p:stCondLst>
                                        </p:cTn>
                                        <p:tgtEl>
                                          <p:spTgt spid="117"/>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64" presetClass="path" presetSubtype="0" accel="50000" decel="50000" fill="hold" grpId="0" nodeType="clickEffect">
                                  <p:stCondLst>
                                    <p:cond delay="0"/>
                                  </p:stCondLst>
                                  <p:childTnLst>
                                    <p:animMotion origin="layout" path="M -1.11111E-6 3.33333E-6 L 0.37552 -0.43889 " pathEditMode="relative" rAng="0" ptsTypes="AA">
                                      <p:cBhvr>
                                        <p:cTn id="76" dur="1000" fill="hold"/>
                                        <p:tgtEl>
                                          <p:spTgt spid="116"/>
                                        </p:tgtEl>
                                        <p:attrNameLst>
                                          <p:attrName>ppt_x</p:attrName>
                                          <p:attrName>ppt_y</p:attrName>
                                        </p:attrNameLst>
                                      </p:cBhvr>
                                      <p:rCtr x="18767" y="-21944"/>
                                    </p:animMotion>
                                  </p:childTnLst>
                                </p:cTn>
                              </p:par>
                            </p:childTnLst>
                          </p:cTn>
                        </p:par>
                        <p:par>
                          <p:cTn id="77" fill="hold">
                            <p:stCondLst>
                              <p:cond delay="1000"/>
                            </p:stCondLst>
                            <p:childTnLst>
                              <p:par>
                                <p:cTn id="78" presetID="10" presetClass="exit" presetSubtype="0" fill="hold" grpId="1" nodeType="afterEffect">
                                  <p:stCondLst>
                                    <p:cond delay="0"/>
                                  </p:stCondLst>
                                  <p:childTnLst>
                                    <p:animEffect transition="out" filter="fade">
                                      <p:cBhvr>
                                        <p:cTn id="79" dur="500"/>
                                        <p:tgtEl>
                                          <p:spTgt spid="116"/>
                                        </p:tgtEl>
                                      </p:cBhvr>
                                    </p:animEffect>
                                    <p:set>
                                      <p:cBhvr>
                                        <p:cTn id="80" dur="1" fill="hold">
                                          <p:stCondLst>
                                            <p:cond delay="499"/>
                                          </p:stCondLst>
                                        </p:cTn>
                                        <p:tgtEl>
                                          <p:spTgt spid="116"/>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childTnLst>
                          </p:cTn>
                        </p:par>
                        <p:par>
                          <p:cTn id="84" fill="hold">
                            <p:stCondLst>
                              <p:cond delay="1500"/>
                            </p:stCondLst>
                            <p:childTnLst>
                              <p:par>
                                <p:cTn id="85" presetID="1" presetClass="entr" presetSubtype="0"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63" presetClass="path" presetSubtype="0" accel="50000" decel="50000" fill="hold" grpId="1" nodeType="clickEffect">
                                  <p:stCondLst>
                                    <p:cond delay="0"/>
                                  </p:stCondLst>
                                  <p:childTnLst>
                                    <p:animMotion origin="layout" path="M -1.11111E-6 3.7037E-6 L 0.11476 3.7037E-6 " pathEditMode="relative" rAng="0" ptsTypes="AA">
                                      <p:cBhvr>
                                        <p:cTn id="90" dur="1000" fill="hold"/>
                                        <p:tgtEl>
                                          <p:spTgt spid="103"/>
                                        </p:tgtEl>
                                        <p:attrNameLst>
                                          <p:attrName>ppt_x</p:attrName>
                                          <p:attrName>ppt_y</p:attrName>
                                        </p:attrNameLst>
                                      </p:cBhvr>
                                      <p:rCtr x="5729" y="0"/>
                                    </p:animMotion>
                                  </p:childTnLst>
                                </p:cTn>
                              </p:par>
                              <p:par>
                                <p:cTn id="91" presetID="63" presetClass="path" presetSubtype="0" accel="50000" decel="50000" fill="hold" grpId="1" nodeType="withEffect">
                                  <p:stCondLst>
                                    <p:cond delay="0"/>
                                  </p:stCondLst>
                                  <p:childTnLst>
                                    <p:animMotion origin="layout" path="M -8.33333E-7 3.7037E-6 L 0.38264 3.7037E-6 " pathEditMode="relative" rAng="0" ptsTypes="AA">
                                      <p:cBhvr>
                                        <p:cTn id="92" dur="1000" fill="hold"/>
                                        <p:tgtEl>
                                          <p:spTgt spid="100"/>
                                        </p:tgtEl>
                                        <p:attrNameLst>
                                          <p:attrName>ppt_x</p:attrName>
                                          <p:attrName>ppt_y</p:attrName>
                                        </p:attrNameLst>
                                      </p:cBhvr>
                                      <p:rCtr x="19132" y="0"/>
                                    </p:animMotion>
                                  </p:childTnLst>
                                </p:cTn>
                              </p:par>
                              <p:par>
                                <p:cTn id="93" presetID="63" presetClass="path" presetSubtype="0" accel="50000" decel="50000" fill="hold" grpId="1" nodeType="withEffect">
                                  <p:stCondLst>
                                    <p:cond delay="0"/>
                                  </p:stCondLst>
                                  <p:childTnLst>
                                    <p:animMotion origin="layout" path="M 0 0 L 0.25 0 E" pathEditMode="relative" ptsTypes="">
                                      <p:cBhvr>
                                        <p:cTn id="94" dur="1000" fill="hold"/>
                                        <p:tgtEl>
                                          <p:spTgt spid="102"/>
                                        </p:tgtEl>
                                        <p:attrNameLst>
                                          <p:attrName>ppt_x</p:attrName>
                                          <p:attrName>ppt_y</p:attrName>
                                        </p:attrNameLst>
                                      </p:cBhvr>
                                    </p:animMotion>
                                  </p:childTnLst>
                                </p:cTn>
                              </p:par>
                              <p:par>
                                <p:cTn id="95" presetID="49" presetClass="path" presetSubtype="0" accel="50000" decel="50000" fill="hold" grpId="1" nodeType="withEffect">
                                  <p:stCondLst>
                                    <p:cond delay="0"/>
                                  </p:stCondLst>
                                  <p:childTnLst>
                                    <p:animMotion origin="layout" path="M -1.66667E-6 3.33333E-6 L -0.36927 0.31412 " pathEditMode="relative" rAng="0" ptsTypes="AA">
                                      <p:cBhvr>
                                        <p:cTn id="96" dur="1000" fill="hold"/>
                                        <p:tgtEl>
                                          <p:spTgt spid="101"/>
                                        </p:tgtEl>
                                        <p:attrNameLst>
                                          <p:attrName>ppt_x</p:attrName>
                                          <p:attrName>ppt_y</p:attrName>
                                        </p:attrNameLst>
                                      </p:cBhvr>
                                      <p:rCtr x="-18472" y="15694"/>
                                    </p:animMotion>
                                  </p:childTnLst>
                                </p:cTn>
                              </p:par>
                              <p:par>
                                <p:cTn id="97" presetID="49" presetClass="path" presetSubtype="0" accel="50000" decel="50000" fill="hold" grpId="1" nodeType="withEffect">
                                  <p:stCondLst>
                                    <p:cond delay="0"/>
                                  </p:stCondLst>
                                  <p:childTnLst>
                                    <p:animMotion origin="layout" path="M 1.38889E-6 3.33333E-6 L -0.44809 0.29814 " pathEditMode="relative" rAng="0" ptsTypes="AA">
                                      <p:cBhvr>
                                        <p:cTn id="98" dur="1000" fill="hold"/>
                                        <p:tgtEl>
                                          <p:spTgt spid="99"/>
                                        </p:tgtEl>
                                        <p:attrNameLst>
                                          <p:attrName>ppt_x</p:attrName>
                                          <p:attrName>ppt_y</p:attrName>
                                        </p:attrNameLst>
                                      </p:cBhvr>
                                      <p:rCtr x="-22413" y="14907"/>
                                    </p:animMotion>
                                  </p:childTnLst>
                                </p:cTn>
                              </p:par>
                              <p:par>
                                <p:cTn id="99" presetID="49" presetClass="path" presetSubtype="0" accel="50000" decel="50000" fill="hold" grpId="1" nodeType="withEffect">
                                  <p:stCondLst>
                                    <p:cond delay="0"/>
                                  </p:stCondLst>
                                  <p:childTnLst>
                                    <p:animMotion origin="layout" path="M 3.88889E-6 3.33333E-6 L 0.02847 0.16898 " pathEditMode="relative" rAng="0" ptsTypes="AA">
                                      <p:cBhvr>
                                        <p:cTn id="100" dur="1000" fill="hold"/>
                                        <p:tgtEl>
                                          <p:spTgt spid="98"/>
                                        </p:tgtEl>
                                        <p:attrNameLst>
                                          <p:attrName>ppt_x</p:attrName>
                                          <p:attrName>ppt_y</p:attrName>
                                        </p:attrNameLst>
                                      </p:cBhvr>
                                      <p:rCtr x="1424" y="8449"/>
                                    </p:animMotion>
                                  </p:childTnLst>
                                </p:cTn>
                              </p:par>
                              <p:par>
                                <p:cTn id="101" presetID="42" presetClass="path" presetSubtype="0" accel="50000" decel="50000" fill="hold" grpId="1" nodeType="withEffect">
                                  <p:stCondLst>
                                    <p:cond delay="0"/>
                                  </p:stCondLst>
                                  <p:childTnLst>
                                    <p:animMotion origin="layout" path="M 1.66667E-6 1.85185E-6 L -0.02379 0.16875 " pathEditMode="relative" rAng="0" ptsTypes="AA">
                                      <p:cBhvr>
                                        <p:cTn id="102" dur="1000" fill="hold"/>
                                        <p:tgtEl>
                                          <p:spTgt spid="97"/>
                                        </p:tgtEl>
                                        <p:attrNameLst>
                                          <p:attrName>ppt_x</p:attrName>
                                          <p:attrName>ppt_y</p:attrName>
                                        </p:attrNameLst>
                                      </p:cBhvr>
                                      <p:rCtr x="-1198" y="8426"/>
                                    </p:animMotion>
                                  </p:childTnLst>
                                </p:cTn>
                              </p:par>
                              <p:par>
                                <p:cTn id="103" presetID="42" presetClass="path" presetSubtype="0" accel="50000" decel="50000" fill="hold" grpId="1" nodeType="withEffect">
                                  <p:stCondLst>
                                    <p:cond delay="0"/>
                                  </p:stCondLst>
                                  <p:childTnLst>
                                    <p:animMotion origin="layout" path="M 0.00312 -1.48148E-6 L -0.48924 0.26042 " pathEditMode="relative" rAng="0" ptsTypes="AA">
                                      <p:cBhvr>
                                        <p:cTn id="104" dur="1000" fill="hold"/>
                                        <p:tgtEl>
                                          <p:spTgt spid="109"/>
                                        </p:tgtEl>
                                        <p:attrNameLst>
                                          <p:attrName>ppt_x</p:attrName>
                                          <p:attrName>ppt_y</p:attrName>
                                        </p:attrNameLst>
                                      </p:cBhvr>
                                      <p:rCtr x="-24618" y="13009"/>
                                    </p:animMotion>
                                  </p:childTnLst>
                                </p:cTn>
                              </p:par>
                            </p:childTnLst>
                          </p:cTn>
                        </p:par>
                        <p:par>
                          <p:cTn id="105" fill="hold">
                            <p:stCondLst>
                              <p:cond delay="1000"/>
                            </p:stCondLst>
                            <p:childTnLst>
                              <p:par>
                                <p:cTn id="106" presetID="10" presetClass="exit" presetSubtype="0" fill="hold" grpId="2" nodeType="afterEffect">
                                  <p:stCondLst>
                                    <p:cond delay="0"/>
                                  </p:stCondLst>
                                  <p:childTnLst>
                                    <p:animEffect transition="out" filter="fade">
                                      <p:cBhvr>
                                        <p:cTn id="107" dur="500"/>
                                        <p:tgtEl>
                                          <p:spTgt spid="97"/>
                                        </p:tgtEl>
                                      </p:cBhvr>
                                    </p:animEffect>
                                    <p:set>
                                      <p:cBhvr>
                                        <p:cTn id="108" dur="1" fill="hold">
                                          <p:stCondLst>
                                            <p:cond delay="499"/>
                                          </p:stCondLst>
                                        </p:cTn>
                                        <p:tgtEl>
                                          <p:spTgt spid="97"/>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98"/>
                                        </p:tgtEl>
                                      </p:cBhvr>
                                    </p:animEffect>
                                    <p:set>
                                      <p:cBhvr>
                                        <p:cTn id="111" dur="1" fill="hold">
                                          <p:stCondLst>
                                            <p:cond delay="499"/>
                                          </p:stCondLst>
                                        </p:cTn>
                                        <p:tgtEl>
                                          <p:spTgt spid="98"/>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01"/>
                                        </p:tgtEl>
                                      </p:cBhvr>
                                    </p:animEffect>
                                    <p:set>
                                      <p:cBhvr>
                                        <p:cTn id="114" dur="1" fill="hold">
                                          <p:stCondLst>
                                            <p:cond delay="499"/>
                                          </p:stCondLst>
                                        </p:cTn>
                                        <p:tgtEl>
                                          <p:spTgt spid="101"/>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99"/>
                                        </p:tgtEl>
                                      </p:cBhvr>
                                    </p:animEffect>
                                    <p:set>
                                      <p:cBhvr>
                                        <p:cTn id="117" dur="1" fill="hold">
                                          <p:stCondLst>
                                            <p:cond delay="499"/>
                                          </p:stCondLst>
                                        </p:cTn>
                                        <p:tgtEl>
                                          <p:spTgt spid="99"/>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121"/>
                                        </p:tgtEl>
                                        <p:attrNameLst>
                                          <p:attrName>style.visibility</p:attrName>
                                        </p:attrNameLst>
                                      </p:cBhvr>
                                      <p:to>
                                        <p:strVal val="visible"/>
                                      </p:to>
                                    </p:set>
                                    <p:animEffect transition="in" filter="fade">
                                      <p:cBhvr>
                                        <p:cTn id="120" dur="500"/>
                                        <p:tgtEl>
                                          <p:spTgt spid="12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2"/>
                                        </p:tgtEl>
                                        <p:attrNameLst>
                                          <p:attrName>style.visibility</p:attrName>
                                        </p:attrNameLst>
                                      </p:cBhvr>
                                      <p:to>
                                        <p:strVal val="visible"/>
                                      </p:to>
                                    </p:set>
                                    <p:animEffect transition="in" filter="fade">
                                      <p:cBhvr>
                                        <p:cTn id="123" dur="500"/>
                                        <p:tgtEl>
                                          <p:spTgt spid="122"/>
                                        </p:tgtEl>
                                      </p:cBhvr>
                                    </p:animEffect>
                                  </p:childTnLst>
                                </p:cTn>
                              </p:par>
                              <p:par>
                                <p:cTn id="124" presetID="1" presetClass="entr" presetSubtype="0" fill="hold" grpId="2" nodeType="withEffect">
                                  <p:stCondLst>
                                    <p:cond delay="0"/>
                                  </p:stCondLst>
                                  <p:childTnLst>
                                    <p:set>
                                      <p:cBhvr>
                                        <p:cTn id="125" dur="1" fill="hold">
                                          <p:stCondLst>
                                            <p:cond delay="0"/>
                                          </p:stCondLst>
                                        </p:cTn>
                                        <p:tgtEl>
                                          <p:spTgt spid="123"/>
                                        </p:tgtEl>
                                        <p:attrNameLst>
                                          <p:attrName>style.visibility</p:attrName>
                                        </p:attrNameLst>
                                      </p:cBhvr>
                                      <p:to>
                                        <p:strVal val="visible"/>
                                      </p:to>
                                    </p:set>
                                  </p:childTnLst>
                                </p:cTn>
                              </p:par>
                            </p:childTnLst>
                          </p:cTn>
                        </p:par>
                        <p:par>
                          <p:cTn id="126" fill="hold">
                            <p:stCondLst>
                              <p:cond delay="1500"/>
                            </p:stCondLst>
                            <p:childTnLst>
                              <p:par>
                                <p:cTn id="127" presetID="1" presetClass="entr" presetSubtype="0" fill="hold" nodeType="afterEffect">
                                  <p:stCondLst>
                                    <p:cond delay="0"/>
                                  </p:stCondLst>
                                  <p:childTnLst>
                                    <p:set>
                                      <p:cBhvr>
                                        <p:cTn id="128" dur="1" fill="hold">
                                          <p:stCondLst>
                                            <p:cond delay="0"/>
                                          </p:stCondLst>
                                        </p:cTn>
                                        <p:tgtEl>
                                          <p:spTgt spid="12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6" grpId="0" animBg="1"/>
      <p:bldP spid="92" grpId="0"/>
      <p:bldP spid="93" grpId="0"/>
      <p:bldP spid="97" grpId="0" animBg="1"/>
      <p:bldP spid="97" grpId="1" animBg="1"/>
      <p:bldP spid="97" grpId="2" animBg="1"/>
      <p:bldP spid="98" grpId="0" animBg="1"/>
      <p:bldP spid="98" grpId="1" animBg="1"/>
      <p:bldP spid="98" grpId="2" animBg="1"/>
      <p:bldP spid="99" grpId="0" animBg="1"/>
      <p:bldP spid="99" grpId="1" animBg="1"/>
      <p:bldP spid="99" grpId="2" animBg="1"/>
      <p:bldP spid="100" grpId="0" animBg="1"/>
      <p:bldP spid="100" grpId="1" animBg="1"/>
      <p:bldP spid="101" grpId="0" animBg="1"/>
      <p:bldP spid="101" grpId="1" animBg="1"/>
      <p:bldP spid="101" grpId="2" animBg="1"/>
      <p:bldP spid="102" grpId="0" animBg="1"/>
      <p:bldP spid="102" grpId="1" animBg="1"/>
      <p:bldP spid="103" grpId="0" animBg="1"/>
      <p:bldP spid="103" grpId="1" animBg="1"/>
      <p:bldP spid="105" grpId="0" animBg="1"/>
      <p:bldP spid="106" grpId="0" animBg="1"/>
      <p:bldP spid="107" grpId="0" animBg="1"/>
      <p:bldP spid="108" grpId="0" animBg="1"/>
      <p:bldP spid="109" grpId="0" animBg="1"/>
      <p:bldP spid="109" grpId="1" animBg="1"/>
      <p:bldP spid="116" grpId="0" animBg="1"/>
      <p:bldP spid="116" grpId="1" animBg="1"/>
      <p:bldP spid="116" grpId="2" animBg="1"/>
      <p:bldP spid="117" grpId="0" animBg="1"/>
      <p:bldP spid="117" grpId="1" animBg="1"/>
      <p:bldP spid="117" grpId="2" animBg="1"/>
      <p:bldP spid="118" grpId="0" animBg="1"/>
      <p:bldP spid="121" grpId="0" animBg="1"/>
      <p:bldP spid="122" grpId="0" animBg="1"/>
      <p:bldP spid="12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sp>
        <p:nvSpPr>
          <p:cNvPr id="2" name="CuadroTexto 1"/>
          <p:cNvSpPr txBox="1"/>
          <p:nvPr/>
        </p:nvSpPr>
        <p:spPr>
          <a:xfrm>
            <a:off x="5148064" y="188640"/>
            <a:ext cx="3456384"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Motivation</a:t>
            </a:r>
            <a:endParaRPr lang="en-GB" sz="2800" b="1" dirty="0">
              <a:effectLst>
                <a:outerShdw blurRad="38100" dist="38100" dir="2700000" algn="tl">
                  <a:srgbClr val="000000">
                    <a:alpha val="43137"/>
                  </a:srgbClr>
                </a:outerShdw>
              </a:effectLst>
            </a:endParaRPr>
          </a:p>
        </p:txBody>
      </p:sp>
      <p:sp>
        <p:nvSpPr>
          <p:cNvPr id="4" name="Marcador de número de diapositiva 3"/>
          <p:cNvSpPr>
            <a:spLocks noGrp="1"/>
          </p:cNvSpPr>
          <p:nvPr>
            <p:ph type="sldNum" sz="quarter" idx="12"/>
          </p:nvPr>
        </p:nvSpPr>
        <p:spPr/>
        <p:txBody>
          <a:bodyPr/>
          <a:lstStyle/>
          <a:p>
            <a:fld id="{28E7870A-D833-4620-871D-52D8AB644C76}" type="slidenum">
              <a:rPr lang="es-ES" smtClean="0"/>
              <a:pPr/>
              <a:t>5</a:t>
            </a:fld>
            <a:endParaRPr lang="es-ES"/>
          </a:p>
        </p:txBody>
      </p:sp>
      <p:pic>
        <p:nvPicPr>
          <p:cNvPr id="8194" name="Picture 2" descr="http://mleg.cse.sc.edu/images/g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967" y="1931576"/>
            <a:ext cx="8099481" cy="3812423"/>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6"/>
          <a:stretch>
            <a:fillRect/>
          </a:stretch>
        </p:blipFill>
        <p:spPr>
          <a:xfrm>
            <a:off x="7452320" y="2070008"/>
            <a:ext cx="931705" cy="1181571"/>
          </a:xfrm>
          <a:prstGeom prst="rect">
            <a:avLst/>
          </a:prstGeom>
        </p:spPr>
      </p:pic>
      <p:sp>
        <p:nvSpPr>
          <p:cNvPr id="17" name="Rectángulo 16"/>
          <p:cNvSpPr/>
          <p:nvPr/>
        </p:nvSpPr>
        <p:spPr>
          <a:xfrm>
            <a:off x="323528" y="6444638"/>
            <a:ext cx="1590500" cy="261610"/>
          </a:xfrm>
          <a:prstGeom prst="rect">
            <a:avLst/>
          </a:prstGeom>
        </p:spPr>
        <p:txBody>
          <a:bodyPr wrap="none">
            <a:spAutoFit/>
          </a:bodyPr>
          <a:lstStyle/>
          <a:p>
            <a:r>
              <a:rPr lang="en-GB" sz="1100" dirty="0">
                <a:latin typeface="NimbusRomNo9L-Regu"/>
                <a:hlinkClick r:id="rId7"/>
              </a:rPr>
              <a:t>http://</a:t>
            </a:r>
            <a:r>
              <a:rPr lang="en-GB" sz="1100" dirty="0" smtClean="0">
                <a:latin typeface="NimbusRomNo9L-Regu"/>
                <a:hlinkClick r:id="rId7"/>
              </a:rPr>
              <a:t>mleg.cse.sc.edu</a:t>
            </a:r>
            <a:endParaRPr lang="en-GB" sz="1100" dirty="0"/>
          </a:p>
        </p:txBody>
      </p:sp>
      <p:pic>
        <p:nvPicPr>
          <p:cNvPr id="18" name="Imagen 17"/>
          <p:cNvPicPr>
            <a:picLocks noChangeAspect="1"/>
          </p:cNvPicPr>
          <p:nvPr/>
        </p:nvPicPr>
        <p:blipFill>
          <a:blip r:embed="rId6"/>
          <a:stretch>
            <a:fillRect/>
          </a:stretch>
        </p:blipFill>
        <p:spPr>
          <a:xfrm>
            <a:off x="5343669" y="2103413"/>
            <a:ext cx="931705" cy="1181571"/>
          </a:xfrm>
          <a:prstGeom prst="rect">
            <a:avLst/>
          </a:prstGeom>
        </p:spPr>
      </p:pic>
      <p:sp>
        <p:nvSpPr>
          <p:cNvPr id="20" name="CuadroTexto 19"/>
          <p:cNvSpPr txBox="1"/>
          <p:nvPr/>
        </p:nvSpPr>
        <p:spPr>
          <a:xfrm>
            <a:off x="2411760" y="1123663"/>
            <a:ext cx="4320480" cy="461665"/>
          </a:xfrm>
          <a:prstGeom prst="rect">
            <a:avLst/>
          </a:prstGeom>
          <a:noFill/>
        </p:spPr>
        <p:txBody>
          <a:bodyPr wrap="square" rtlCol="0">
            <a:spAutoFit/>
          </a:bodyPr>
          <a:lstStyle/>
          <a:p>
            <a:pPr algn="ctr"/>
            <a:r>
              <a:rPr lang="en-GB" sz="2400" dirty="0" smtClean="0"/>
              <a:t>Evolving </a:t>
            </a:r>
            <a:r>
              <a:rPr lang="en-GB" sz="2400" dirty="0" err="1" smtClean="0"/>
              <a:t>BoW</a:t>
            </a:r>
            <a:r>
              <a:rPr lang="en-GB" sz="2400" dirty="0" smtClean="0"/>
              <a:t> representations.</a:t>
            </a:r>
            <a:endParaRPr lang="en-GB" sz="2400" dirty="0"/>
          </a:p>
        </p:txBody>
      </p:sp>
      <p:sp>
        <p:nvSpPr>
          <p:cNvPr id="10" name="CuadroTexto 9"/>
          <p:cNvSpPr txBox="1"/>
          <p:nvPr/>
        </p:nvSpPr>
        <p:spPr>
          <a:xfrm>
            <a:off x="469064" y="1966071"/>
            <a:ext cx="3302835" cy="1323439"/>
          </a:xfrm>
          <a:prstGeom prst="rect">
            <a:avLst/>
          </a:prstGeom>
          <a:noFill/>
        </p:spPr>
        <p:txBody>
          <a:bodyPr wrap="square" rtlCol="0">
            <a:spAutoFit/>
          </a:bodyPr>
          <a:lstStyle/>
          <a:p>
            <a:pPr marL="342900" indent="-342900">
              <a:buFont typeface="Wingdings" panose="05000000000000000000" pitchFamily="2" charset="2"/>
              <a:buChar char="ü"/>
            </a:pPr>
            <a:r>
              <a:rPr lang="en-GB" sz="2000" dirty="0" smtClean="0">
                <a:effectLst>
                  <a:outerShdw blurRad="38100" dist="38100" dir="2700000" algn="tl">
                    <a:srgbClr val="000000">
                      <a:alpha val="43137"/>
                    </a:srgbClr>
                  </a:outerShdw>
                </a:effectLst>
              </a:rPr>
              <a:t>Biologically inspired.</a:t>
            </a:r>
          </a:p>
          <a:p>
            <a:pPr marL="342900" indent="-342900">
              <a:buFont typeface="Wingdings" panose="05000000000000000000" pitchFamily="2" charset="2"/>
              <a:buChar char="ü"/>
            </a:pPr>
            <a:endParaRPr lang="en-GB" sz="1000" dirty="0" smtClean="0">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en-GB" sz="2000" dirty="0" smtClean="0">
                <a:effectLst>
                  <a:outerShdw blurRad="38100" dist="38100" dir="2700000" algn="tl">
                    <a:srgbClr val="000000">
                      <a:alpha val="43137"/>
                    </a:srgbClr>
                  </a:outerShdw>
                </a:effectLst>
              </a:rPr>
              <a:t>Highly domain-adaptive.</a:t>
            </a:r>
          </a:p>
          <a:p>
            <a:pPr marL="342900" indent="-342900">
              <a:buFont typeface="Wingdings" panose="05000000000000000000" pitchFamily="2" charset="2"/>
              <a:buChar char="ü"/>
            </a:pPr>
            <a:endParaRPr lang="en-GB" sz="1000" dirty="0" smtClean="0">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en-GB" sz="2000" dirty="0" smtClean="0">
                <a:effectLst>
                  <a:outerShdw blurRad="38100" dist="38100" dir="2700000" algn="tl">
                    <a:srgbClr val="000000">
                      <a:alpha val="43137"/>
                    </a:srgbClr>
                  </a:outerShdw>
                </a:effectLst>
              </a:rPr>
              <a:t>Parallel processing.</a:t>
            </a:r>
          </a:p>
        </p:txBody>
      </p:sp>
    </p:spTree>
    <p:custDataLst>
      <p:tags r:id="rId1"/>
    </p:custDataLst>
    <p:extLst>
      <p:ext uri="{BB962C8B-B14F-4D97-AF65-F5344CB8AC3E}">
        <p14:creationId xmlns:p14="http://schemas.microsoft.com/office/powerpoint/2010/main" val="3181545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2000"/>
                                  </p:stCondLst>
                                  <p:childTnLst>
                                    <p:animRot by="10800000">
                                      <p:cBhvr>
                                        <p:cTn id="6" dur="500" fill="hold"/>
                                        <p:tgtEl>
                                          <p:spTgt spid="18"/>
                                        </p:tgtEl>
                                        <p:attrNameLst>
                                          <p:attrName>r</p:attrName>
                                        </p:attrNameLst>
                                      </p:cBhvr>
                                    </p:animRot>
                                  </p:childTnLst>
                                </p:cTn>
                              </p:par>
                              <p:par>
                                <p:cTn id="7" presetID="8" presetClass="emph" presetSubtype="0" fill="hold" nodeType="withEffect">
                                  <p:stCondLst>
                                    <p:cond delay="2000"/>
                                  </p:stCondLst>
                                  <p:childTnLst>
                                    <p:animRot by="10800000">
                                      <p:cBhvr>
                                        <p:cTn id="8" dur="500" fill="hold"/>
                                        <p:tgtEl>
                                          <p:spTgt spid="1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50783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Fitness function</a:t>
            </a:r>
          </a:p>
        </p:txBody>
      </p:sp>
      <p:sp>
        <p:nvSpPr>
          <p:cNvPr id="2" name="Marcador de número de diapositiva 1"/>
          <p:cNvSpPr>
            <a:spLocks noGrp="1"/>
          </p:cNvSpPr>
          <p:nvPr>
            <p:ph type="sldNum" sz="quarter" idx="12"/>
          </p:nvPr>
        </p:nvSpPr>
        <p:spPr>
          <a:xfrm>
            <a:off x="6962778" y="6505745"/>
            <a:ext cx="2133600" cy="365125"/>
          </a:xfrm>
        </p:spPr>
        <p:txBody>
          <a:bodyPr/>
          <a:lstStyle/>
          <a:p>
            <a:fld id="{28E7870A-D833-4620-871D-52D8AB644C76}" type="slidenum">
              <a:rPr lang="es-ES" smtClean="0"/>
              <a:pPr/>
              <a:t>50</a:t>
            </a:fld>
            <a:endParaRPr lang="es-ES" dirty="0"/>
          </a:p>
        </p:txBody>
      </p:sp>
      <p:pic>
        <p:nvPicPr>
          <p:cNvPr id="32" name="Imagen 31"/>
          <p:cNvPicPr>
            <a:picLocks noChangeAspect="1"/>
          </p:cNvPicPr>
          <p:nvPr/>
        </p:nvPicPr>
        <p:blipFill>
          <a:blip r:embed="rId6"/>
          <a:stretch>
            <a:fillRect/>
          </a:stretch>
        </p:blipFill>
        <p:spPr>
          <a:xfrm>
            <a:off x="208888" y="1806337"/>
            <a:ext cx="3729788" cy="1008452"/>
          </a:xfrm>
          <a:prstGeom prst="rect">
            <a:avLst/>
          </a:prstGeom>
        </p:spPr>
      </p:pic>
      <p:pic>
        <p:nvPicPr>
          <p:cNvPr id="33" name="Imagen 32"/>
          <p:cNvPicPr>
            <a:picLocks noChangeAspect="1"/>
          </p:cNvPicPr>
          <p:nvPr/>
        </p:nvPicPr>
        <p:blipFill>
          <a:blip r:embed="rId7"/>
          <a:stretch>
            <a:fillRect/>
          </a:stretch>
        </p:blipFill>
        <p:spPr>
          <a:xfrm>
            <a:off x="418053" y="1253811"/>
            <a:ext cx="3573196" cy="457776"/>
          </a:xfrm>
          <a:prstGeom prst="rect">
            <a:avLst/>
          </a:prstGeom>
        </p:spPr>
      </p:pic>
      <p:sp>
        <p:nvSpPr>
          <p:cNvPr id="97" name="Rectángulo redondeado 96"/>
          <p:cNvSpPr/>
          <p:nvPr/>
        </p:nvSpPr>
        <p:spPr>
          <a:xfrm>
            <a:off x="265705" y="5658923"/>
            <a:ext cx="1352604"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a:t>
            </a:r>
            <a:r>
              <a:rPr lang="en-GB" sz="1400" dirty="0" err="1" smtClean="0">
                <a:solidFill>
                  <a:schemeClr val="tx1"/>
                </a:solidFill>
              </a:rPr>
              <a:t>Subgesture</a:t>
            </a:r>
            <a:r>
              <a:rPr lang="en-GB" sz="1400" dirty="0" smtClean="0">
                <a:solidFill>
                  <a:schemeClr val="tx1"/>
                </a:solidFill>
              </a:rPr>
              <a:t> Models</a:t>
            </a:r>
            <a:endParaRPr lang="en-GB" sz="1400" b="1" dirty="0">
              <a:solidFill>
                <a:schemeClr val="tx1"/>
              </a:solidFill>
            </a:endParaRPr>
          </a:p>
        </p:txBody>
      </p:sp>
      <p:sp>
        <p:nvSpPr>
          <p:cNvPr id="99" name="Rectángulo redondeado 98"/>
          <p:cNvSpPr/>
          <p:nvPr/>
        </p:nvSpPr>
        <p:spPr>
          <a:xfrm>
            <a:off x="3128901" y="5659178"/>
            <a:ext cx="1299083"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validation sequences</a:t>
            </a:r>
            <a:endParaRPr lang="en-GB" sz="1400" b="1" dirty="0">
              <a:solidFill>
                <a:schemeClr val="tx1"/>
              </a:solidFill>
            </a:endParaRPr>
          </a:p>
        </p:txBody>
      </p:sp>
      <p:sp>
        <p:nvSpPr>
          <p:cNvPr id="101" name="Rectángulo redondeado 100"/>
          <p:cNvSpPr/>
          <p:nvPr/>
        </p:nvSpPr>
        <p:spPr>
          <a:xfrm>
            <a:off x="1773774" y="5659178"/>
            <a:ext cx="1196170" cy="50612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1D Training sequences</a:t>
            </a:r>
            <a:endParaRPr lang="en-GB" sz="1400" b="1" dirty="0">
              <a:solidFill>
                <a:schemeClr val="tx1"/>
              </a:solidFill>
            </a:endParaRPr>
          </a:p>
        </p:txBody>
      </p:sp>
      <p:pic>
        <p:nvPicPr>
          <p:cNvPr id="38" name="Imagen 37"/>
          <p:cNvPicPr>
            <a:picLocks noChangeAspect="1"/>
          </p:cNvPicPr>
          <p:nvPr/>
        </p:nvPicPr>
        <p:blipFill>
          <a:blip r:embed="rId8"/>
          <a:stretch>
            <a:fillRect/>
          </a:stretch>
        </p:blipFill>
        <p:spPr>
          <a:xfrm>
            <a:off x="4513821" y="1091826"/>
            <a:ext cx="4404430" cy="3147160"/>
          </a:xfrm>
          <a:prstGeom prst="rect">
            <a:avLst/>
          </a:prstGeom>
        </p:spPr>
      </p:pic>
      <p:pic>
        <p:nvPicPr>
          <p:cNvPr id="39" name="Imagen 38"/>
          <p:cNvPicPr>
            <a:picLocks noChangeAspect="1"/>
          </p:cNvPicPr>
          <p:nvPr/>
        </p:nvPicPr>
        <p:blipFill>
          <a:blip r:embed="rId9"/>
          <a:stretch>
            <a:fillRect/>
          </a:stretch>
        </p:blipFill>
        <p:spPr>
          <a:xfrm>
            <a:off x="558719" y="2924944"/>
            <a:ext cx="3667125" cy="2619375"/>
          </a:xfrm>
          <a:prstGeom prst="rect">
            <a:avLst/>
          </a:prstGeom>
        </p:spPr>
      </p:pic>
      <p:pic>
        <p:nvPicPr>
          <p:cNvPr id="5" name="Imagen 4"/>
          <p:cNvPicPr>
            <a:picLocks noChangeAspect="1"/>
          </p:cNvPicPr>
          <p:nvPr/>
        </p:nvPicPr>
        <p:blipFill>
          <a:blip r:embed="rId10"/>
          <a:stretch>
            <a:fillRect/>
          </a:stretch>
        </p:blipFill>
        <p:spPr>
          <a:xfrm>
            <a:off x="3678119" y="3124539"/>
            <a:ext cx="666750" cy="352425"/>
          </a:xfrm>
          <a:prstGeom prst="rect">
            <a:avLst/>
          </a:prstGeom>
        </p:spPr>
      </p:pic>
      <mc:AlternateContent xmlns:mc="http://schemas.openxmlformats.org/markup-compatibility/2006" xmlns:a14="http://schemas.microsoft.com/office/drawing/2010/main">
        <mc:Choice Requires="a14">
          <p:sp>
            <p:nvSpPr>
              <p:cNvPr id="48" name="CuadroTexto 47"/>
              <p:cNvSpPr txBox="1"/>
              <p:nvPr/>
            </p:nvSpPr>
            <p:spPr>
              <a:xfrm>
                <a:off x="7222089" y="4192622"/>
                <a:ext cx="1835633" cy="663900"/>
              </a:xfrm>
              <a:prstGeom prst="rect">
                <a:avLst/>
              </a:prstGeom>
              <a:noFill/>
            </p:spPr>
            <p:txBody>
              <a:bodyPr wrap="square" rtlCol="0">
                <a:spAutoFit/>
              </a:bodyPr>
              <a:lstStyle/>
              <a:p>
                <a:pPr algn="ctr"/>
                <a:r>
                  <a:rPr lang="en-US" sz="1200" b="1" dirty="0" smtClean="0"/>
                  <a:t>Generative modelling:</a:t>
                </a:r>
              </a:p>
              <a:p>
                <a:pPr algn="ctr"/>
                <a:r>
                  <a:rPr lang="en-US" sz="1200" b="1" dirty="0" smtClean="0"/>
                  <a:t>HMM learning </a:t>
                </a:r>
                <a14:m>
                  <m:oMath xmlns:m="http://schemas.openxmlformats.org/officeDocument/2006/math">
                    <m:sSub>
                      <m:sSubPr>
                        <m:ctrlPr>
                          <a:rPr lang="en-US" sz="1200" b="1" i="1" smtClean="0">
                            <a:latin typeface="Cambria Math" panose="02040503050406030204" pitchFamily="18" charset="0"/>
                          </a:rPr>
                        </m:ctrlPr>
                      </m:sSubPr>
                      <m:e>
                        <m:r>
                          <a:rPr lang="ca-ES" sz="1200" b="1" i="1" smtClean="0">
                            <a:latin typeface="Cambria Math" panose="02040503050406030204" pitchFamily="18" charset="0"/>
                          </a:rPr>
                          <m:t>𝒎</m:t>
                        </m:r>
                      </m:e>
                      <m:sub>
                        <m:r>
                          <a:rPr lang="ca-ES" sz="1200" b="1" i="1" smtClean="0">
                            <a:latin typeface="Cambria Math" panose="02040503050406030204" pitchFamily="18" charset="0"/>
                          </a:rPr>
                          <m:t>𝒄</m:t>
                        </m:r>
                        <m:r>
                          <a:rPr lang="ca-ES" sz="1200" b="1" i="1" smtClean="0">
                            <a:latin typeface="Cambria Math" panose="02040503050406030204" pitchFamily="18" charset="0"/>
                          </a:rPr>
                          <m:t>=</m:t>
                        </m:r>
                        <m:r>
                          <a:rPr lang="ca-ES" sz="1200" b="1" i="1" smtClean="0">
                            <a:latin typeface="Cambria Math" panose="02040503050406030204" pitchFamily="18" charset="0"/>
                          </a:rPr>
                          <m:t>𝟏</m:t>
                        </m:r>
                        <m:r>
                          <a:rPr lang="ca-ES" sz="1200" b="1" i="1" smtClean="0">
                            <a:latin typeface="Cambria Math" panose="02040503050406030204" pitchFamily="18" charset="0"/>
                          </a:rPr>
                          <m:t>..</m:t>
                        </m:r>
                        <m:r>
                          <a:rPr lang="ca-ES" sz="1200" b="1" i="1" smtClean="0">
                            <a:latin typeface="Cambria Math" panose="02040503050406030204" pitchFamily="18" charset="0"/>
                          </a:rPr>
                          <m:t>𝒈</m:t>
                        </m:r>
                      </m:sub>
                    </m:sSub>
                  </m:oMath>
                </a14:m>
                <a:endParaRPr lang="ca-ES" sz="1200" b="1" dirty="0" smtClean="0"/>
              </a:p>
              <a:p>
                <a:pPr algn="ctr"/>
                <a:r>
                  <a:rPr lang="en-US" sz="1200" b="1" dirty="0" smtClean="0"/>
                  <a:t>and inference </a:t>
                </a:r>
                <a:endParaRPr lang="en-US" sz="1200" b="1" dirty="0"/>
              </a:p>
            </p:txBody>
          </p:sp>
        </mc:Choice>
        <mc:Fallback xmlns="">
          <p:sp>
            <p:nvSpPr>
              <p:cNvPr id="48" name="CuadroTexto 47"/>
              <p:cNvSpPr txBox="1">
                <a:spLocks noRot="1" noChangeAspect="1" noMove="1" noResize="1" noEditPoints="1" noAdjustHandles="1" noChangeArrowheads="1" noChangeShapeType="1" noTextEdit="1"/>
              </p:cNvSpPr>
              <p:nvPr/>
            </p:nvSpPr>
            <p:spPr>
              <a:xfrm>
                <a:off x="7222089" y="4192622"/>
                <a:ext cx="1835633" cy="663900"/>
              </a:xfrm>
              <a:prstGeom prst="rect">
                <a:avLst/>
              </a:prstGeom>
              <a:blipFill rotWithShape="0">
                <a:blip r:embed="rId13"/>
                <a:stretch>
                  <a:fillRect t="-917" b="-6422"/>
                </a:stretch>
              </a:blipFill>
            </p:spPr>
            <p:txBody>
              <a:bodyPr/>
              <a:lstStyle/>
              <a:p>
                <a:r>
                  <a:rPr lang="en-GB">
                    <a:noFill/>
                  </a:rPr>
                  <a:t> </a:t>
                </a:r>
              </a:p>
            </p:txBody>
          </p:sp>
        </mc:Fallback>
      </mc:AlternateContent>
      <p:sp>
        <p:nvSpPr>
          <p:cNvPr id="49" name="CuadroTexto 48"/>
          <p:cNvSpPr txBox="1"/>
          <p:nvPr/>
        </p:nvSpPr>
        <p:spPr>
          <a:xfrm>
            <a:off x="4552747" y="4324672"/>
            <a:ext cx="2866586" cy="276999"/>
          </a:xfrm>
          <a:prstGeom prst="rect">
            <a:avLst/>
          </a:prstGeom>
          <a:noFill/>
        </p:spPr>
        <p:txBody>
          <a:bodyPr wrap="square" rtlCol="0">
            <a:spAutoFit/>
          </a:bodyPr>
          <a:lstStyle/>
          <a:p>
            <a:pPr algn="ctr"/>
            <a:r>
              <a:rPr lang="ca-ES" sz="1200" b="1" dirty="0" err="1" smtClean="0"/>
              <a:t>Dynamic</a:t>
            </a:r>
            <a:r>
              <a:rPr lang="ca-ES" sz="1200" b="1" dirty="0" smtClean="0"/>
              <a:t> </a:t>
            </a:r>
            <a:r>
              <a:rPr lang="ca-ES" sz="1200" b="1" dirty="0" err="1" smtClean="0"/>
              <a:t>Programming</a:t>
            </a:r>
            <a:r>
              <a:rPr lang="ca-ES" sz="1200" b="1" dirty="0" smtClean="0"/>
              <a:t>: DTW</a:t>
            </a:r>
            <a:endParaRPr lang="en-US" sz="1200" b="1" dirty="0"/>
          </a:p>
        </p:txBody>
      </p:sp>
      <p:pic>
        <p:nvPicPr>
          <p:cNvPr id="50" name="Imagen 49"/>
          <p:cNvPicPr>
            <a:picLocks noChangeAspect="1"/>
          </p:cNvPicPr>
          <p:nvPr/>
        </p:nvPicPr>
        <p:blipFill>
          <a:blip r:embed="rId14"/>
          <a:stretch>
            <a:fillRect/>
          </a:stretch>
        </p:blipFill>
        <p:spPr>
          <a:xfrm>
            <a:off x="4614554" y="4595215"/>
            <a:ext cx="2286000" cy="1104900"/>
          </a:xfrm>
          <a:prstGeom prst="rect">
            <a:avLst/>
          </a:prstGeom>
        </p:spPr>
      </p:pic>
      <p:pic>
        <p:nvPicPr>
          <p:cNvPr id="52" name="Imagen 51"/>
          <p:cNvPicPr>
            <a:picLocks noChangeAspect="1"/>
          </p:cNvPicPr>
          <p:nvPr/>
        </p:nvPicPr>
        <p:blipFill>
          <a:blip r:embed="rId15"/>
          <a:stretch>
            <a:fillRect/>
          </a:stretch>
        </p:blipFill>
        <p:spPr>
          <a:xfrm>
            <a:off x="4513821" y="5734344"/>
            <a:ext cx="2614258" cy="406350"/>
          </a:xfrm>
          <a:prstGeom prst="rect">
            <a:avLst/>
          </a:prstGeom>
        </p:spPr>
      </p:pic>
      <p:pic>
        <p:nvPicPr>
          <p:cNvPr id="6" name="Imagen 5"/>
          <p:cNvPicPr>
            <a:picLocks noChangeAspect="1"/>
          </p:cNvPicPr>
          <p:nvPr/>
        </p:nvPicPr>
        <p:blipFill>
          <a:blip r:embed="rId16"/>
          <a:stretch>
            <a:fillRect/>
          </a:stretch>
        </p:blipFill>
        <p:spPr>
          <a:xfrm>
            <a:off x="7222089" y="4801369"/>
            <a:ext cx="1514475" cy="1485900"/>
          </a:xfrm>
          <a:prstGeom prst="rect">
            <a:avLst/>
          </a:prstGeom>
        </p:spPr>
      </p:pic>
      <mc:AlternateContent xmlns:mc="http://schemas.openxmlformats.org/markup-compatibility/2006" xmlns:a14="http://schemas.microsoft.com/office/drawing/2010/main">
        <mc:Choice Requires="a14">
          <p:sp>
            <p:nvSpPr>
              <p:cNvPr id="102" name="Rectángulo redondeado 101"/>
              <p:cNvSpPr/>
              <p:nvPr/>
            </p:nvSpPr>
            <p:spPr>
              <a:xfrm>
                <a:off x="5423544" y="6329153"/>
                <a:ext cx="3400322" cy="360888"/>
              </a:xfrm>
              <a:prstGeom prst="roundRect">
                <a:avLst>
                  <a:gd name="adj" fmla="val 5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sym typeface="Wingdings" panose="05000000000000000000" pitchFamily="2" charset="2"/>
                  </a:rPr>
                  <a:t>Score, </a:t>
                </a:r>
                <a14:m>
                  <m:oMath xmlns:m="http://schemas.openxmlformats.org/officeDocument/2006/math">
                    <m:sSup>
                      <m:sSupPr>
                        <m:ctrlPr>
                          <a:rPr lang="en-GB" sz="1400" i="1" smtClean="0">
                            <a:solidFill>
                              <a:schemeClr val="tx1"/>
                            </a:solidFill>
                            <a:latin typeface="Cambria Math" panose="02040503050406030204" pitchFamily="18" charset="0"/>
                            <a:sym typeface="Wingdings" panose="05000000000000000000" pitchFamily="2" charset="2"/>
                          </a:rPr>
                        </m:ctrlPr>
                      </m:sSupPr>
                      <m:e>
                        <m:r>
                          <a:rPr lang="en-GB" sz="140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e>
                      <m:sup>
                        <m:r>
                          <a:rPr lang="ca-ES" sz="1400" b="0" i="1" smtClean="0">
                            <a:solidFill>
                              <a:schemeClr val="tx1"/>
                            </a:solidFill>
                            <a:latin typeface="Cambria Math" panose="02040503050406030204" pitchFamily="18" charset="0"/>
                            <a:sym typeface="Wingdings" panose="05000000000000000000" pitchFamily="2" charset="2"/>
                          </a:rPr>
                          <m:t>∗</m:t>
                        </m:r>
                      </m:sup>
                    </m:sSup>
                  </m:oMath>
                </a14:m>
                <a:r>
                  <a:rPr lang="en-GB" sz="1400" dirty="0" smtClean="0">
                    <a:solidFill>
                      <a:schemeClr val="tx1"/>
                    </a:solidFill>
                    <a:sym typeface="Wingdings" panose="05000000000000000000" pitchFamily="2" charset="2"/>
                  </a:rPr>
                  <a:t>  evaluation function </a:t>
                </a:r>
                <a14:m>
                  <m:oMath xmlns:m="http://schemas.openxmlformats.org/officeDocument/2006/math">
                    <m:r>
                      <a:rPr lang="ca-ES" sz="1400" b="0" i="1" smtClean="0">
                        <a:solidFill>
                          <a:schemeClr val="tx1"/>
                        </a:solidFill>
                        <a:latin typeface="Cambria Math" panose="02040503050406030204" pitchFamily="18" charset="0"/>
                        <a:sym typeface="Wingdings" panose="05000000000000000000" pitchFamily="2" charset="2"/>
                      </a:rPr>
                      <m:t>𝑔</m:t>
                    </m:r>
                    <m:r>
                      <a:rPr lang="ca-ES" sz="1400" b="0" i="1" smtClean="0">
                        <a:solidFill>
                          <a:schemeClr val="tx1"/>
                        </a:solidFill>
                        <a:latin typeface="Cambria Math" panose="02040503050406030204" pitchFamily="18" charset="0"/>
                        <a:sym typeface="Wingdings" panose="05000000000000000000" pitchFamily="2" charset="2"/>
                      </a:rPr>
                      <m:t>(</m:t>
                    </m:r>
                    <m:sSup>
                      <m:sSupPr>
                        <m:ctrlPr>
                          <a:rPr lang="ca-ES" sz="1400" b="0" i="1" smtClean="0">
                            <a:solidFill>
                              <a:schemeClr val="tx1"/>
                            </a:solidFill>
                            <a:latin typeface="Cambria Math" panose="02040503050406030204" pitchFamily="18" charset="0"/>
                            <a:sym typeface="Wingdings" panose="05000000000000000000" pitchFamily="2" charset="2"/>
                          </a:rPr>
                        </m:ctrlPr>
                      </m:sSupPr>
                      <m:e>
                        <m:r>
                          <a:rPr lang="ca-ES" sz="1400" b="0" i="1" smtClean="0">
                            <a:solidFill>
                              <a:schemeClr val="tx1"/>
                            </a:solidFill>
                            <a:latin typeface="Cambria Math" panose="02040503050406030204" pitchFamily="18" charset="0"/>
                            <a:sym typeface="Wingdings" panose="05000000000000000000" pitchFamily="2" charset="2"/>
                          </a:rPr>
                          <m:t>𝐷</m:t>
                        </m:r>
                      </m:e>
                      <m:sup>
                        <m:r>
                          <a:rPr lang="ca-ES" sz="1400" b="0" i="1" smtClean="0">
                            <a:solidFill>
                              <a:schemeClr val="tx1"/>
                            </a:solidFill>
                            <a:latin typeface="Cambria Math" panose="02040503050406030204" pitchFamily="18" charset="0"/>
                            <a:sym typeface="Wingdings" panose="05000000000000000000" pitchFamily="2" charset="2"/>
                          </a:rPr>
                          <m:t>𝑉</m:t>
                        </m:r>
                      </m:sup>
                    </m:sSup>
                    <m:r>
                      <a:rPr lang="ca-ES" sz="1400" b="0" i="1" smtClean="0">
                        <a:solidFill>
                          <a:schemeClr val="tx1"/>
                        </a:solidFill>
                        <a:latin typeface="Cambria Math" panose="02040503050406030204" pitchFamily="18" charset="0"/>
                        <a:sym typeface="Wingdings" panose="05000000000000000000" pitchFamily="2" charset="2"/>
                      </a:rPr>
                      <m:t>,</m:t>
                    </m:r>
                    <m:r>
                      <a:rPr lang="ca-ES" sz="1400"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𝜔</m:t>
                    </m:r>
                    <m:r>
                      <a:rPr lang="ca-ES" sz="1400" b="0" i="1" smtClean="0">
                        <a:solidFill>
                          <a:schemeClr val="tx1"/>
                        </a:solidFill>
                        <a:latin typeface="Cambria Math" panose="02040503050406030204" pitchFamily="18" charset="0"/>
                        <a:sym typeface="Wingdings" panose="05000000000000000000" pitchFamily="2" charset="2"/>
                      </a:rPr>
                      <m:t>)</m:t>
                    </m:r>
                  </m:oMath>
                </a14:m>
                <a:endParaRPr lang="en-GB" sz="1400" b="1" dirty="0">
                  <a:solidFill>
                    <a:schemeClr val="tx1"/>
                  </a:solidFill>
                </a:endParaRPr>
              </a:p>
            </p:txBody>
          </p:sp>
        </mc:Choice>
        <mc:Fallback xmlns="">
          <p:sp>
            <p:nvSpPr>
              <p:cNvPr id="102" name="Rectángulo redondeado 101"/>
              <p:cNvSpPr>
                <a:spLocks noRot="1" noChangeAspect="1" noMove="1" noResize="1" noEditPoints="1" noAdjustHandles="1" noChangeArrowheads="1" noChangeShapeType="1" noTextEdit="1"/>
              </p:cNvSpPr>
              <p:nvPr/>
            </p:nvSpPr>
            <p:spPr>
              <a:xfrm>
                <a:off x="5423544" y="6329153"/>
                <a:ext cx="3400322" cy="360888"/>
              </a:xfrm>
              <a:prstGeom prst="roundRect">
                <a:avLst>
                  <a:gd name="adj" fmla="val 50000"/>
                </a:avLst>
              </a:prstGeom>
              <a:blipFill rotWithShape="0">
                <a:blip r:embed="rId17"/>
                <a:stretch>
                  <a:fillRect b="-7937"/>
                </a:stretch>
              </a:blipFill>
            </p:spPr>
            <p:txBody>
              <a:bodyPr/>
              <a:lstStyle/>
              <a:p>
                <a:r>
                  <a:rPr lang="en-GB">
                    <a:noFill/>
                  </a:rPr>
                  <a:t> </a:t>
                </a:r>
              </a:p>
            </p:txBody>
          </p:sp>
        </mc:Fallback>
      </mc:AlternateContent>
      <p:cxnSp>
        <p:nvCxnSpPr>
          <p:cNvPr id="53" name="Conector recto 52"/>
          <p:cNvCxnSpPr/>
          <p:nvPr/>
        </p:nvCxnSpPr>
        <p:spPr>
          <a:xfrm>
            <a:off x="7166885" y="4293096"/>
            <a:ext cx="0" cy="18719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 name="Rectángulo redondeado 56"/>
          <p:cNvSpPr/>
          <p:nvPr/>
        </p:nvSpPr>
        <p:spPr>
          <a:xfrm>
            <a:off x="1607528" y="6302435"/>
            <a:ext cx="1528661" cy="404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Learn class-HMM</a:t>
            </a:r>
            <a:endParaRPr lang="en-GB" sz="1400" b="1" dirty="0">
              <a:solidFill>
                <a:schemeClr val="bg1"/>
              </a:solidFill>
            </a:endParaRPr>
          </a:p>
        </p:txBody>
      </p:sp>
      <p:sp>
        <p:nvSpPr>
          <p:cNvPr id="58" name="Rectángulo redondeado 57"/>
          <p:cNvSpPr/>
          <p:nvPr/>
        </p:nvSpPr>
        <p:spPr>
          <a:xfrm>
            <a:off x="1113666" y="836712"/>
            <a:ext cx="2170400" cy="318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smtClean="0"/>
              <a:t>Subgesture</a:t>
            </a:r>
            <a:r>
              <a:rPr lang="en-GB" sz="1400" dirty="0"/>
              <a:t> </a:t>
            </a:r>
            <a:r>
              <a:rPr lang="en-GB" sz="1400" dirty="0" smtClean="0"/>
              <a:t>Dissimilarities</a:t>
            </a:r>
            <a:endParaRPr lang="en-GB" sz="1400" b="1" dirty="0"/>
          </a:p>
        </p:txBody>
      </p:sp>
      <p:sp>
        <p:nvSpPr>
          <p:cNvPr id="59" name="Rectángulo redondeado 58"/>
          <p:cNvSpPr/>
          <p:nvPr/>
        </p:nvSpPr>
        <p:spPr>
          <a:xfrm>
            <a:off x="6075921" y="753325"/>
            <a:ext cx="1818175" cy="318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Class </a:t>
            </a:r>
            <a:r>
              <a:rPr lang="en-GB" sz="1400" dirty="0" err="1" smtClean="0"/>
              <a:t>Representants</a:t>
            </a:r>
            <a:endParaRPr lang="en-GB" sz="1400" b="1" dirty="0"/>
          </a:p>
        </p:txBody>
      </p:sp>
    </p:spTree>
    <p:custDataLst>
      <p:tags r:id="rId1"/>
    </p:custDataLst>
    <p:extLst>
      <p:ext uri="{BB962C8B-B14F-4D97-AF65-F5344CB8AC3E}">
        <p14:creationId xmlns:p14="http://schemas.microsoft.com/office/powerpoint/2010/main" val="3170591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2" nodeType="withEffect">
                                  <p:stCondLst>
                                    <p:cond delay="0"/>
                                  </p:stCondLst>
                                  <p:endCondLst>
                                    <p:cond evt="onNext" delay="0">
                                      <p:tgtEl>
                                        <p:sldTgt/>
                                      </p:tgtEl>
                                    </p:cond>
                                  </p:endCondLst>
                                  <p:childTnLst>
                                    <p:set>
                                      <p:cBhvr rctx="PPT">
                                        <p:cTn id="6" dur="indefinite"/>
                                        <p:tgtEl>
                                          <p:spTgt spid="57"/>
                                        </p:tgtEl>
                                        <p:attrNameLst>
                                          <p:attrName>style.opacity</p:attrName>
                                        </p:attrNameLst>
                                      </p:cBhvr>
                                      <p:to>
                                        <p:strVal val="0.5"/>
                                      </p:to>
                                    </p:set>
                                    <p:animEffect filter="image" prLst="opacity: 0.5">
                                      <p:cBhvr rctx="IE">
                                        <p:cTn id="7" dur="indefinite"/>
                                        <p:tgtEl>
                                          <p:spTgt spid="57"/>
                                        </p:tgtEl>
                                      </p:cBhvr>
                                    </p:animEffect>
                                  </p:childTnLst>
                                </p:cTn>
                              </p:par>
                              <p:par>
                                <p:cTn id="8" presetID="1"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5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7" grpId="1" animBg="1"/>
      <p:bldP spid="57"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507831"/>
          </a:xfrm>
          <a:prstGeom prst="rect">
            <a:avLst/>
          </a:prstGeom>
          <a:noFill/>
        </p:spPr>
        <p:txBody>
          <a:bodyPr wrap="none" rtlCol="0">
            <a:spAutoFit/>
          </a:bodyPr>
          <a:lstStyle/>
          <a:p>
            <a:pPr algn="ctr"/>
            <a:r>
              <a:rPr lang="en-GB" sz="1350" b="1" dirty="0" smtClean="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CuadroTexto 11"/>
              <p:cNvSpPr txBox="1"/>
              <p:nvPr/>
            </p:nvSpPr>
            <p:spPr>
              <a:xfrm>
                <a:off x="172256" y="908720"/>
                <a:ext cx="8576208" cy="5940088"/>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Standard genetic operators are considered for </a:t>
                </a:r>
                <a:r>
                  <a:rPr lang="en-US" i="1" dirty="0" smtClean="0"/>
                  <a:t>selection</a:t>
                </a:r>
                <a:r>
                  <a:rPr lang="en-US" dirty="0" smtClean="0"/>
                  <a:t>, </a:t>
                </a:r>
                <a:r>
                  <a:rPr lang="en-US" i="1" dirty="0" smtClean="0"/>
                  <a:t>crossover</a:t>
                </a:r>
                <a:r>
                  <a:rPr lang="en-US" dirty="0" smtClean="0"/>
                  <a:t>, and </a:t>
                </a:r>
                <a:r>
                  <a:rPr lang="en-US" i="1" dirty="0" smtClean="0"/>
                  <a:t>mutation</a:t>
                </a:r>
                <a14:m>
                  <m:oMath xmlns:m="http://schemas.openxmlformats.org/officeDocument/2006/math">
                    <m:sSup>
                      <m:sSupPr>
                        <m:ctrlPr>
                          <a:rPr lang="en-GB" sz="1600" i="1" smtClean="0">
                            <a:latin typeface="Cambria Math" panose="02040503050406030204" pitchFamily="18" charset="0"/>
                          </a:rPr>
                        </m:ctrlPr>
                      </m:sSupPr>
                      <m:e>
                        <m:r>
                          <a:rPr lang="en-GB" sz="1600" i="1">
                            <a:latin typeface="Cambria Math" panose="02040503050406030204" pitchFamily="18" charset="0"/>
                          </a:rPr>
                          <m:t> </m:t>
                        </m:r>
                      </m:e>
                      <m:sup>
                        <m:r>
                          <a:rPr lang="ca-ES" sz="1600" i="1">
                            <a:latin typeface="Cambria Math" panose="02040503050406030204" pitchFamily="18" charset="0"/>
                          </a:rPr>
                          <m:t>1</m:t>
                        </m:r>
                      </m:sup>
                    </m:sSup>
                  </m:oMath>
                </a14:m>
                <a:r>
                  <a:rPr lang="en-US" dirty="0" smtClean="0"/>
                  <a:t>.</a:t>
                </a:r>
              </a:p>
              <a:p>
                <a:pPr marL="742950" lvl="1"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q"/>
                </a:pPr>
                <a:r>
                  <a:rPr lang="en-US" sz="1600" dirty="0" smtClean="0"/>
                  <a:t>However, before mutation operator is applied each of the </a:t>
                </a:r>
                <a:r>
                  <a:rPr lang="en-US" sz="1600" i="1" dirty="0" smtClean="0"/>
                  <a:t>N </a:t>
                </a:r>
                <a:r>
                  <a:rPr lang="en-US" sz="1600" dirty="0" smtClean="0"/>
                  <a:t>segments has again a random probability       either to </a:t>
                </a:r>
                <a:r>
                  <a:rPr lang="en-US" sz="1600" i="1" dirty="0" smtClean="0"/>
                  <a:t>add</a:t>
                </a:r>
                <a:r>
                  <a:rPr lang="en-US" sz="1600" dirty="0" smtClean="0"/>
                  <a:t> if it is empty, or to </a:t>
                </a:r>
                <a:r>
                  <a:rPr lang="en-US" sz="1600" i="1" dirty="0" smtClean="0"/>
                  <a:t>delete</a:t>
                </a:r>
                <a:r>
                  <a:rPr lang="en-US" sz="1600" dirty="0" smtClean="0"/>
                  <a:t> if it already exists:</a:t>
                </a:r>
              </a:p>
              <a:p>
                <a:pPr marL="742950" lvl="1" indent="-285750" algn="just">
                  <a:buFont typeface="Wingdings" panose="05000000000000000000" pitchFamily="2" charset="2"/>
                  <a:buChar char="q"/>
                </a:pPr>
                <a:r>
                  <a:rPr lang="en-US" sz="1600" i="1" dirty="0" err="1" smtClean="0"/>
                  <a:t>Offsprings</a:t>
                </a:r>
                <a:r>
                  <a:rPr lang="en-US" sz="1600" i="1" dirty="0" smtClean="0"/>
                  <a:t> </a:t>
                </a:r>
                <a:r>
                  <a:rPr lang="en-US" sz="1600" dirty="0" smtClean="0"/>
                  <a:t>require to ensure both that they are evaluable on the next generations and that the new trends caused by genetic modifications are respected:</a:t>
                </a:r>
              </a:p>
              <a:p>
                <a:pPr marL="742950" lvl="1" indent="-285750" algn="just">
                  <a:buFont typeface="Wingdings" panose="05000000000000000000" pitchFamily="2" charset="2"/>
                  <a:buChar char="§"/>
                </a:pPr>
                <a:endParaRPr lang="en-US" sz="1000" dirty="0" smtClean="0"/>
              </a:p>
              <a:p>
                <a:pPr marL="1200150" lvl="2" indent="-285750" algn="just">
                  <a:buFont typeface="Wingdings" panose="05000000000000000000" pitchFamily="2" charset="2"/>
                  <a:buChar char="§"/>
                </a:pPr>
                <a:r>
                  <a:rPr lang="en-US" sz="1600" dirty="0" smtClean="0"/>
                  <a:t>Check and correct the segment boundaries and number of clusters by means of a </a:t>
                </a:r>
                <a:r>
                  <a:rPr lang="en-US" sz="1600" i="1" dirty="0" smtClean="0"/>
                  <a:t>repair</a:t>
                </a:r>
                <a:r>
                  <a:rPr lang="en-US" sz="1600" dirty="0" smtClean="0"/>
                  <a:t> function:</a:t>
                </a:r>
              </a:p>
              <a:p>
                <a:pPr marL="285750" indent="-285750" algn="just">
                  <a:buFont typeface="Arial" panose="020B0604020202020204" pitchFamily="34" charset="0"/>
                  <a:buChar char="•"/>
                </a:pPr>
                <a:endParaRPr lang="en-US" sz="1000" dirty="0" smtClean="0"/>
              </a:p>
              <a:p>
                <a:pPr marL="285750" indent="-285750" algn="just">
                  <a:buFont typeface="Arial" panose="020B0604020202020204" pitchFamily="34" charset="0"/>
                  <a:buChar char="•"/>
                </a:pPr>
                <a:endParaRPr lang="en-US" sz="1000" dirty="0"/>
              </a:p>
              <a:p>
                <a:pPr marL="285750" indent="-285750" algn="just">
                  <a:buFont typeface="Arial" panose="020B0604020202020204" pitchFamily="34" charset="0"/>
                  <a:buChar char="•"/>
                </a:pPr>
                <a:endParaRPr lang="en-US" sz="1000" dirty="0" smtClean="0"/>
              </a:p>
              <a:p>
                <a:pPr marL="285750" indent="-285750" algn="just">
                  <a:buFont typeface="Arial" panose="020B0604020202020204" pitchFamily="34" charset="0"/>
                  <a:buChar char="•"/>
                </a:pPr>
                <a:endParaRPr lang="en-US" sz="1000" dirty="0"/>
              </a:p>
              <a:p>
                <a:pPr marL="285750" indent="-285750" algn="just">
                  <a:buFont typeface="Arial" panose="020B0604020202020204" pitchFamily="34" charset="0"/>
                  <a:buChar char="•"/>
                </a:pPr>
                <a:endParaRPr lang="en-US" sz="1000" dirty="0" smtClean="0"/>
              </a:p>
              <a:p>
                <a:pPr marL="285750" indent="-285750" algn="just">
                  <a:buFont typeface="Arial" panose="020B0604020202020204" pitchFamily="34" charset="0"/>
                  <a:buChar char="•"/>
                </a:pPr>
                <a:endParaRPr lang="en-US" sz="1000" dirty="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After learning the class-thresholds                                , the evaluation function computes the mean score of classifying each sequence given the learned model parameters       :</a:t>
                </a:r>
              </a:p>
              <a:p>
                <a:pPr marL="285750" indent="-285750" algn="just">
                  <a:buFont typeface="Arial" panose="020B0604020202020204" pitchFamily="34" charset="0"/>
                  <a:buChar char="•"/>
                </a:pPr>
                <a:endParaRPr lang="en-US" sz="1000" dirty="0"/>
              </a:p>
              <a:p>
                <a:pPr marL="742950" lvl="1" indent="-285750" algn="just">
                  <a:buFont typeface="Wingdings" panose="05000000000000000000" pitchFamily="2" charset="2"/>
                  <a:buChar char="q"/>
                </a:pPr>
                <a:r>
                  <a:rPr lang="en-US" sz="1600" dirty="0" smtClean="0"/>
                  <a:t>Dynamic programming:</a:t>
                </a:r>
              </a:p>
              <a:p>
                <a:pPr marL="1200150" lvl="2" indent="-285750" algn="just">
                  <a:buFont typeface="Wingdings" panose="05000000000000000000" pitchFamily="2" charset="2"/>
                  <a:buChar char="q"/>
                </a:pPr>
                <a:endParaRPr lang="en-US" sz="1000" dirty="0"/>
              </a:p>
              <a:p>
                <a:pPr marL="1200150" lvl="2" indent="-285750" algn="just">
                  <a:buFont typeface="Wingdings" panose="05000000000000000000" pitchFamily="2" charset="2"/>
                  <a:buChar char="§"/>
                </a:pPr>
                <a:r>
                  <a:rPr lang="en-US" sz="1400" dirty="0" smtClean="0"/>
                  <a:t>Compute classification rate, considering as detections those DTW costs under the class thresholds.</a:t>
                </a:r>
              </a:p>
              <a:p>
                <a:pPr marL="742950" lvl="1" indent="-285750" algn="just">
                  <a:buFont typeface="Wingdings" panose="05000000000000000000" pitchFamily="2" charset="2"/>
                  <a:buChar char="q"/>
                </a:pPr>
                <a:endParaRPr lang="en-US" sz="1000" dirty="0"/>
              </a:p>
              <a:p>
                <a:pPr marL="742950" lvl="1" indent="-285750" algn="just">
                  <a:buFont typeface="Wingdings" panose="05000000000000000000" pitchFamily="2" charset="2"/>
                  <a:buChar char="q"/>
                </a:pPr>
                <a:r>
                  <a:rPr lang="en-US" sz="1600" dirty="0" smtClean="0"/>
                  <a:t>Generative models:</a:t>
                </a:r>
                <a:endParaRPr lang="en-US" sz="1600" dirty="0"/>
              </a:p>
              <a:p>
                <a:pPr marL="1200150" lvl="2" indent="-285750" algn="just">
                  <a:buFont typeface="Wingdings" panose="05000000000000000000" pitchFamily="2" charset="2"/>
                  <a:buChar char="q"/>
                </a:pPr>
                <a:endParaRPr lang="en-US" sz="1000" dirty="0"/>
              </a:p>
              <a:p>
                <a:pPr marL="1200150" lvl="2" indent="-285750" algn="just">
                  <a:buFont typeface="Wingdings" panose="05000000000000000000" pitchFamily="2" charset="2"/>
                  <a:buChar char="§"/>
                </a:pPr>
                <a:r>
                  <a:rPr lang="en-US" sz="1400" dirty="0"/>
                  <a:t>Compute classification rate, considering </a:t>
                </a:r>
                <a:r>
                  <a:rPr lang="en-US" sz="1400" dirty="0" smtClean="0"/>
                  <a:t>as detections </a:t>
                </a:r>
                <a:r>
                  <a:rPr lang="en-US" sz="1400" dirty="0"/>
                  <a:t>those </a:t>
                </a:r>
                <a:r>
                  <a:rPr lang="en-US" sz="1400" dirty="0" smtClean="0"/>
                  <a:t>probabilities above the </a:t>
                </a:r>
                <a:r>
                  <a:rPr lang="en-US" sz="1400" dirty="0"/>
                  <a:t>class thresholds</a:t>
                </a:r>
                <a:r>
                  <a:rPr lang="en-US" sz="1400" dirty="0" smtClean="0"/>
                  <a:t>.</a:t>
                </a:r>
                <a:endParaRPr lang="en-US" sz="1400" dirty="0"/>
              </a:p>
              <a:p>
                <a:pPr marL="742950" lvl="1" indent="-285750" algn="just">
                  <a:buFont typeface="Wingdings" panose="05000000000000000000" pitchFamily="2" charset="2"/>
                  <a:buChar char="q"/>
                </a:pPr>
                <a:endParaRPr lang="en-US"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172256" y="908720"/>
                <a:ext cx="8576208" cy="5940088"/>
              </a:xfrm>
              <a:prstGeom prst="rect">
                <a:avLst/>
              </a:prstGeom>
              <a:blipFill rotWithShape="0">
                <a:blip r:embed="rId8"/>
                <a:stretch>
                  <a:fillRect l="-426" t="-513" r="-640"/>
                </a:stretch>
              </a:blipFill>
            </p:spPr>
            <p:txBody>
              <a:bodyPr/>
              <a:lstStyle/>
              <a:p>
                <a:r>
                  <a:rPr lang="en-US">
                    <a:noFill/>
                  </a:rPr>
                  <a:t> </a:t>
                </a:r>
              </a:p>
            </p:txBody>
          </p:sp>
        </mc:Fallback>
      </mc:AlternateContent>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Operators and Evaluation</a:t>
            </a:r>
          </a:p>
        </p:txBody>
      </p:sp>
      <p:sp>
        <p:nvSpPr>
          <p:cNvPr id="21" name="CuadroTexto 20"/>
          <p:cNvSpPr txBox="1"/>
          <p:nvPr/>
        </p:nvSpPr>
        <p:spPr>
          <a:xfrm>
            <a:off x="125725" y="6585297"/>
            <a:ext cx="8911062" cy="246221"/>
          </a:xfrm>
          <a:prstGeom prst="rect">
            <a:avLst/>
          </a:prstGeom>
          <a:noFill/>
        </p:spPr>
        <p:txBody>
          <a:bodyPr wrap="square" rtlCol="0">
            <a:spAutoFit/>
          </a:bodyPr>
          <a:lstStyle/>
          <a:p>
            <a:pPr algn="just"/>
            <a:r>
              <a:rPr lang="en-US" sz="1000" dirty="0" smtClean="0"/>
              <a:t>[1</a:t>
            </a:r>
            <a:r>
              <a:rPr lang="en-US" sz="1000" dirty="0"/>
              <a:t>] </a:t>
            </a:r>
            <a:r>
              <a:rPr lang="en-GB" sz="1000" dirty="0"/>
              <a:t>Goldberg, D. (1989). Genetic Algorithms in Search, Optimization and Machine Learning. Addison-Wesley Longman Publishing Co., Inc., Boston, MA, USA, 1st edition.</a:t>
            </a:r>
            <a:endParaRPr lang="en-GB" sz="1000" dirty="0" smtClean="0"/>
          </a:p>
        </p:txBody>
      </p:sp>
      <p:pic>
        <p:nvPicPr>
          <p:cNvPr id="4" name="Imagen 3"/>
          <p:cNvPicPr>
            <a:picLocks noChangeAspect="1"/>
          </p:cNvPicPr>
          <p:nvPr/>
        </p:nvPicPr>
        <p:blipFill>
          <a:blip r:embed="rId9"/>
          <a:stretch>
            <a:fillRect/>
          </a:stretch>
        </p:blipFill>
        <p:spPr>
          <a:xfrm>
            <a:off x="2055923" y="3140968"/>
            <a:ext cx="4810125" cy="704850"/>
          </a:xfrm>
          <a:prstGeom prst="rect">
            <a:avLst/>
          </a:prstGeom>
        </p:spPr>
      </p:pic>
      <p:pic>
        <p:nvPicPr>
          <p:cNvPr id="25" name="Imagen 24"/>
          <p:cNvPicPr>
            <a:picLocks noChangeAspect="1"/>
          </p:cNvPicPr>
          <p:nvPr/>
        </p:nvPicPr>
        <p:blipFill>
          <a:blip r:embed="rId10"/>
          <a:stretch>
            <a:fillRect/>
          </a:stretch>
        </p:blipFill>
        <p:spPr>
          <a:xfrm>
            <a:off x="1948354" y="1641119"/>
            <a:ext cx="215139" cy="252232"/>
          </a:xfrm>
          <a:prstGeom prst="rect">
            <a:avLst/>
          </a:prstGeom>
        </p:spPr>
      </p:pic>
      <p:pic>
        <p:nvPicPr>
          <p:cNvPr id="5" name="Imagen 4"/>
          <p:cNvPicPr>
            <a:picLocks noChangeAspect="1"/>
          </p:cNvPicPr>
          <p:nvPr/>
        </p:nvPicPr>
        <p:blipFill>
          <a:blip r:embed="rId11"/>
          <a:stretch>
            <a:fillRect/>
          </a:stretch>
        </p:blipFill>
        <p:spPr>
          <a:xfrm>
            <a:off x="3767212" y="4215289"/>
            <a:ext cx="1656184" cy="249743"/>
          </a:xfrm>
          <a:prstGeom prst="rect">
            <a:avLst/>
          </a:prstGeom>
        </p:spPr>
      </p:pic>
      <p:pic>
        <p:nvPicPr>
          <p:cNvPr id="14" name="Imagen 13"/>
          <p:cNvPicPr>
            <a:picLocks noChangeAspect="1"/>
          </p:cNvPicPr>
          <p:nvPr/>
        </p:nvPicPr>
        <p:blipFill>
          <a:blip r:embed="rId12"/>
          <a:stretch>
            <a:fillRect/>
          </a:stretch>
        </p:blipFill>
        <p:spPr>
          <a:xfrm>
            <a:off x="8141626" y="4465032"/>
            <a:ext cx="280706" cy="232585"/>
          </a:xfrm>
          <a:prstGeom prst="rect">
            <a:avLst/>
          </a:prstGeom>
        </p:spPr>
      </p:pic>
      <p:sp>
        <p:nvSpPr>
          <p:cNvPr id="2" name="Marcador de número de diapositiva 1"/>
          <p:cNvSpPr>
            <a:spLocks noGrp="1"/>
          </p:cNvSpPr>
          <p:nvPr>
            <p:ph type="sldNum" sz="quarter" idx="12"/>
          </p:nvPr>
        </p:nvSpPr>
        <p:spPr/>
        <p:txBody>
          <a:bodyPr/>
          <a:lstStyle/>
          <a:p>
            <a:fld id="{28E7870A-D833-4620-871D-52D8AB644C76}" type="slidenum">
              <a:rPr lang="es-ES" smtClean="0"/>
              <a:pPr/>
              <a:t>51</a:t>
            </a:fld>
            <a:endParaRPr lang="es-ES" dirty="0"/>
          </a:p>
        </p:txBody>
      </p:sp>
    </p:spTree>
    <p:custDataLst>
      <p:tags r:id="rId1"/>
    </p:custDataLst>
    <p:extLst>
      <p:ext uri="{BB962C8B-B14F-4D97-AF65-F5344CB8AC3E}">
        <p14:creationId xmlns:p14="http://schemas.microsoft.com/office/powerpoint/2010/main" val="4286749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9" end="1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300082"/>
          </a:xfrm>
          <a:prstGeom prst="rect">
            <a:avLst/>
          </a:prstGeom>
          <a:noFill/>
        </p:spPr>
        <p:txBody>
          <a:bodyPr wrap="none" rtlCol="0">
            <a:spAutoFit/>
          </a:bodyPr>
          <a:lstStyle/>
          <a:p>
            <a:pPr algn="ctr"/>
            <a:r>
              <a:rPr lang="en-GB" sz="1350" b="1" dirty="0" smtClean="0">
                <a:solidFill>
                  <a:schemeClr val="bg1">
                    <a:lumMod val="85000"/>
                  </a:schemeClr>
                </a:solidFill>
                <a:effectLst>
                  <a:outerShdw blurRad="38100" dist="38100" dir="2700000" algn="tl">
                    <a:srgbClr val="000000">
                      <a:alpha val="43137"/>
                    </a:srgbClr>
                  </a:outerShdw>
                </a:effectLst>
              </a:rPr>
              <a:t>Conclusion</a:t>
            </a: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Datasets</a:t>
            </a:r>
          </a:p>
        </p:txBody>
      </p:sp>
      <p:sp>
        <p:nvSpPr>
          <p:cNvPr id="21" name="CuadroTexto 20"/>
          <p:cNvSpPr txBox="1"/>
          <p:nvPr/>
        </p:nvSpPr>
        <p:spPr>
          <a:xfrm>
            <a:off x="125725" y="5963794"/>
            <a:ext cx="8911062" cy="861774"/>
          </a:xfrm>
          <a:prstGeom prst="rect">
            <a:avLst/>
          </a:prstGeom>
          <a:noFill/>
        </p:spPr>
        <p:txBody>
          <a:bodyPr wrap="square" rtlCol="0">
            <a:spAutoFit/>
          </a:bodyPr>
          <a:lstStyle/>
          <a:p>
            <a:pPr algn="just"/>
            <a:r>
              <a:rPr lang="en-US" sz="1000" dirty="0"/>
              <a:t>[1] </a:t>
            </a:r>
            <a:r>
              <a:rPr lang="en-GB" sz="1000" dirty="0"/>
              <a:t>Li, W., Zhang, Z., and Liu, Z. (2010). Action recognition based on a bag of 3D points. In CVPRW, pages 9–14</a:t>
            </a:r>
            <a:r>
              <a:rPr lang="en-GB" sz="1000" dirty="0" smtClean="0"/>
              <a:t>.</a:t>
            </a:r>
          </a:p>
          <a:p>
            <a:pPr algn="just"/>
            <a:r>
              <a:rPr lang="en-GB" sz="1000" dirty="0" smtClean="0"/>
              <a:t>[2] </a:t>
            </a:r>
            <a:r>
              <a:rPr lang="en-GB" sz="1000" dirty="0"/>
              <a:t>Xia, L. and Aggarwal, J. K. (2013). </a:t>
            </a:r>
            <a:r>
              <a:rPr lang="en-GB" sz="1000" dirty="0" err="1"/>
              <a:t>Spatio</a:t>
            </a:r>
            <a:r>
              <a:rPr lang="en-GB" sz="1000" dirty="0"/>
              <a:t>-temporal depth cuboid similarity feature for activity recognition using depth camera. In CVPR, pages 2834–2841.</a:t>
            </a:r>
          </a:p>
          <a:p>
            <a:pPr algn="just"/>
            <a:r>
              <a:rPr lang="en-GB" sz="1000" dirty="0" smtClean="0"/>
              <a:t>[3] </a:t>
            </a:r>
            <a:r>
              <a:rPr lang="en-GB" sz="1000" dirty="0"/>
              <a:t>Padilla-</a:t>
            </a:r>
            <a:r>
              <a:rPr lang="en-GB" sz="1000" dirty="0" err="1"/>
              <a:t>López</a:t>
            </a:r>
            <a:r>
              <a:rPr lang="en-GB" sz="1000" dirty="0"/>
              <a:t>, J. R., </a:t>
            </a:r>
            <a:r>
              <a:rPr lang="en-GB" sz="1000" dirty="0" err="1"/>
              <a:t>Chaaraoui</a:t>
            </a:r>
            <a:r>
              <a:rPr lang="en-GB" sz="1000" dirty="0"/>
              <a:t>, A. A., and </a:t>
            </a:r>
            <a:r>
              <a:rPr lang="en-GB" sz="1000" dirty="0" err="1"/>
              <a:t>Flórez-Revuelta</a:t>
            </a:r>
            <a:r>
              <a:rPr lang="en-GB" sz="1000" dirty="0"/>
              <a:t>, F. (2014). A discussion on the validation tests employed to compare human action recognition </a:t>
            </a:r>
            <a:r>
              <a:rPr lang="en-GB" sz="1000" dirty="0" smtClean="0"/>
              <a:t>methods </a:t>
            </a:r>
            <a:r>
              <a:rPr lang="en-GB" sz="1000" dirty="0"/>
              <a:t>using the MSR action3d dataset. </a:t>
            </a:r>
            <a:r>
              <a:rPr lang="en-GB" sz="1000" dirty="0" err="1"/>
              <a:t>CoRR</a:t>
            </a:r>
            <a:r>
              <a:rPr lang="en-GB" sz="1000" dirty="0"/>
              <a:t>, abs/1407.7390</a:t>
            </a:r>
            <a:r>
              <a:rPr lang="en-GB" sz="1000" dirty="0" smtClean="0"/>
              <a:t>.</a:t>
            </a:r>
            <a:endParaRPr lang="en-US" sz="1000" dirty="0" smtClean="0"/>
          </a:p>
          <a:p>
            <a:pPr algn="just"/>
            <a:r>
              <a:rPr lang="en-GB" sz="1000" dirty="0" smtClean="0"/>
              <a:t>[4] </a:t>
            </a:r>
            <a:r>
              <a:rPr lang="en-GB" sz="1000" dirty="0"/>
              <a:t>Wang, J., Liu, Z., Wu, Y., and Yuan, J. (2012). Mining </a:t>
            </a:r>
            <a:r>
              <a:rPr lang="en-GB" sz="1000" dirty="0" err="1"/>
              <a:t>actionlet</a:t>
            </a:r>
            <a:r>
              <a:rPr lang="en-GB" sz="1000" dirty="0"/>
              <a:t> ensemble for action recognition with depth cameras. In CVPR, pp. 1290–1297</a:t>
            </a:r>
            <a:r>
              <a:rPr lang="en-GB" sz="1000" dirty="0" smtClean="0"/>
              <a:t>.</a:t>
            </a:r>
            <a:endParaRPr lang="en-GB" sz="1000" dirty="0"/>
          </a:p>
        </p:txBody>
      </p:sp>
      <p:pic>
        <p:nvPicPr>
          <p:cNvPr id="2" name="Imagen 1"/>
          <p:cNvPicPr>
            <a:picLocks noChangeAspect="1"/>
          </p:cNvPicPr>
          <p:nvPr/>
        </p:nvPicPr>
        <p:blipFill>
          <a:blip r:embed="rId6"/>
          <a:stretch>
            <a:fillRect/>
          </a:stretch>
        </p:blipFill>
        <p:spPr>
          <a:xfrm>
            <a:off x="251520" y="1502769"/>
            <a:ext cx="8496944" cy="2430692"/>
          </a:xfrm>
          <a:prstGeom prst="rect">
            <a:avLst/>
          </a:prstGeom>
        </p:spPr>
      </p:pic>
      <mc:AlternateContent xmlns:mc="http://schemas.openxmlformats.org/markup-compatibility/2006" xmlns:a14="http://schemas.microsoft.com/office/drawing/2010/main">
        <mc:Choice Requires="a14">
          <p:sp>
            <p:nvSpPr>
              <p:cNvPr id="6" name="CuadroTexto 5"/>
              <p:cNvSpPr txBox="1"/>
              <p:nvPr/>
            </p:nvSpPr>
            <p:spPr>
              <a:xfrm>
                <a:off x="1052053" y="1140458"/>
                <a:ext cx="1689458" cy="369332"/>
              </a:xfrm>
              <a:prstGeom prst="rect">
                <a:avLst/>
              </a:prstGeom>
              <a:noFill/>
            </p:spPr>
            <p:txBody>
              <a:bodyPr wrap="square" rtlCol="0">
                <a:spAutoFit/>
              </a:bodyPr>
              <a:lstStyle/>
              <a:p>
                <a:r>
                  <a:rPr lang="en-US" dirty="0" smtClean="0"/>
                  <a:t>MSRAction3D</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i="1">
                            <a:latin typeface="Cambria Math" panose="02040503050406030204" pitchFamily="18" charset="0"/>
                          </a:rPr>
                          <m:t>1</m:t>
                        </m:r>
                      </m:sup>
                    </m:sSup>
                  </m:oMath>
                </a14:m>
                <a:endParaRPr lang="en-US" sz="1600" dirty="0"/>
              </a:p>
            </p:txBody>
          </p:sp>
        </mc:Choice>
        <mc:Fallback xmlns="">
          <p:sp>
            <p:nvSpPr>
              <p:cNvPr id="6" name="CuadroTexto 5"/>
              <p:cNvSpPr txBox="1">
                <a:spLocks noRot="1" noChangeAspect="1" noMove="1" noResize="1" noEditPoints="1" noAdjustHandles="1" noChangeArrowheads="1" noChangeShapeType="1" noTextEdit="1"/>
              </p:cNvSpPr>
              <p:nvPr/>
            </p:nvSpPr>
            <p:spPr>
              <a:xfrm>
                <a:off x="1052053" y="1140458"/>
                <a:ext cx="1689458" cy="369332"/>
              </a:xfrm>
              <a:prstGeom prst="rect">
                <a:avLst/>
              </a:prstGeom>
              <a:blipFill rotWithShape="0">
                <a:blip r:embed="rId9"/>
                <a:stretch>
                  <a:fillRect l="-324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5436096" y="1124744"/>
                <a:ext cx="1559726" cy="369332"/>
              </a:xfrm>
              <a:prstGeom prst="rect">
                <a:avLst/>
              </a:prstGeom>
              <a:noFill/>
            </p:spPr>
            <p:txBody>
              <a:bodyPr wrap="square" rtlCol="0">
                <a:spAutoFit/>
              </a:bodyPr>
              <a:lstStyle/>
              <a:p>
                <a:r>
                  <a:rPr lang="en-US" dirty="0" smtClean="0"/>
                  <a:t>MSRDaily3D</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2</m:t>
                        </m:r>
                      </m:sup>
                    </m:sSup>
                  </m:oMath>
                </a14:m>
                <a:endParaRPr lang="en-US" sz="1600"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5436096" y="1124744"/>
                <a:ext cx="1559726" cy="369332"/>
              </a:xfrm>
              <a:prstGeom prst="rect">
                <a:avLst/>
              </a:prstGeom>
              <a:blipFill rotWithShape="0">
                <a:blip r:embed="rId10"/>
                <a:stretch>
                  <a:fillRect l="-351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uadroTexto 18"/>
              <p:cNvSpPr txBox="1"/>
              <p:nvPr/>
            </p:nvSpPr>
            <p:spPr>
              <a:xfrm>
                <a:off x="3851920" y="4304804"/>
                <a:ext cx="4896544" cy="132343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Depth Cuboid Similarity Features (DCSF)</a:t>
                </a:r>
                <a14:m>
                  <m:oMath xmlns:m="http://schemas.openxmlformats.org/officeDocument/2006/math">
                    <m:sSup>
                      <m:sSupPr>
                        <m:ctrlPr>
                          <a:rPr lang="en-GB" sz="1200" i="1" smtClean="0">
                            <a:latin typeface="Cambria Math" panose="02040503050406030204" pitchFamily="18" charset="0"/>
                          </a:rPr>
                        </m:ctrlPr>
                      </m:sSupPr>
                      <m:e>
                        <m:r>
                          <a:rPr lang="en-GB" sz="1200" i="1">
                            <a:latin typeface="Cambria Math" panose="02040503050406030204" pitchFamily="18" charset="0"/>
                          </a:rPr>
                          <m:t> </m:t>
                        </m:r>
                      </m:e>
                      <m:sup>
                        <m:r>
                          <a:rPr lang="ca-ES" sz="1200" b="0" i="1" smtClean="0">
                            <a:latin typeface="Cambria Math" panose="02040503050406030204" pitchFamily="18" charset="0"/>
                          </a:rPr>
                          <m:t>2</m:t>
                        </m:r>
                      </m:sup>
                    </m:sSup>
                    <m:r>
                      <a:rPr lang="ca-ES" sz="1200">
                        <a:latin typeface="Cambria Math" panose="02040503050406030204" pitchFamily="18" charset="0"/>
                      </a:rPr>
                      <m:t>.</m:t>
                    </m:r>
                  </m:oMath>
                </a14:m>
                <a:endParaRPr lang="en-US" sz="1400" dirty="0" smtClean="0"/>
              </a:p>
              <a:p>
                <a:pPr marL="285750" indent="-285750">
                  <a:buFont typeface="Arial" panose="020B0604020202020204" pitchFamily="34" charset="0"/>
                  <a:buChar char="•"/>
                </a:pPr>
                <a:r>
                  <a:rPr lang="ca-ES" sz="1400" dirty="0"/>
                  <a:t>RGB-D </a:t>
                </a:r>
                <a:r>
                  <a:rPr lang="ca-ES" sz="1400" dirty="0" err="1"/>
                  <a:t>and</a:t>
                </a:r>
                <a:r>
                  <a:rPr lang="ca-ES" sz="1400" dirty="0"/>
                  <a:t> </a:t>
                </a:r>
                <a:r>
                  <a:rPr lang="ca-ES" sz="1400" dirty="0" err="1"/>
                  <a:t>skeleton</a:t>
                </a:r>
                <a:r>
                  <a:rPr lang="ca-ES" sz="1400" dirty="0"/>
                  <a:t> </a:t>
                </a:r>
                <a:r>
                  <a:rPr lang="ca-ES" sz="1400" dirty="0" err="1"/>
                  <a:t>information</a:t>
                </a:r>
                <a:r>
                  <a:rPr lang="ca-ES" sz="1400" dirty="0" smtClean="0"/>
                  <a:t>.</a:t>
                </a:r>
                <a:endParaRPr lang="en-US" sz="1400" dirty="0" smtClean="0"/>
              </a:p>
              <a:p>
                <a:pPr marL="285750" indent="-285750">
                  <a:buFont typeface="Arial" panose="020B0604020202020204" pitchFamily="34" charset="0"/>
                  <a:buChar char="•"/>
                </a:pPr>
                <a:endParaRPr lang="en-US" sz="1000" dirty="0" smtClean="0"/>
              </a:p>
              <a:p>
                <a:pPr marL="285750" indent="-285750">
                  <a:buFont typeface="Arial" panose="020B0604020202020204" pitchFamily="34" charset="0"/>
                  <a:buChar char="•"/>
                </a:pPr>
                <a:r>
                  <a:rPr lang="en-US" sz="1400" dirty="0" smtClean="0"/>
                  <a:t>Considered 12 out of 16 actions and half-subject split</a:t>
                </a:r>
                <a14:m>
                  <m:oMath xmlns:m="http://schemas.openxmlformats.org/officeDocument/2006/math">
                    <m:sSup>
                      <m:sSupPr>
                        <m:ctrlPr>
                          <a:rPr lang="en-GB" sz="1200" i="1">
                            <a:latin typeface="Cambria Math" panose="02040503050406030204" pitchFamily="18" charset="0"/>
                          </a:rPr>
                        </m:ctrlPr>
                      </m:sSupPr>
                      <m:e>
                        <m:r>
                          <a:rPr lang="en-GB" sz="1200" i="1">
                            <a:latin typeface="Cambria Math" panose="02040503050406030204" pitchFamily="18" charset="0"/>
                          </a:rPr>
                          <m:t> </m:t>
                        </m:r>
                      </m:e>
                      <m:sup>
                        <m:r>
                          <a:rPr lang="ca-ES" sz="1200" b="0" i="1" smtClean="0">
                            <a:latin typeface="Cambria Math" panose="02040503050406030204" pitchFamily="18" charset="0"/>
                          </a:rPr>
                          <m:t>2</m:t>
                        </m:r>
                      </m:sup>
                    </m:sSup>
                  </m:oMath>
                </a14:m>
                <a:r>
                  <a:rPr lang="en-US" sz="1400" dirty="0" smtClean="0"/>
                  <a:t>.</a:t>
                </a:r>
              </a:p>
              <a:p>
                <a:pPr marL="285750" indent="-285750">
                  <a:buFont typeface="Arial" panose="020B0604020202020204" pitchFamily="34" charset="0"/>
                  <a:buChar char="•"/>
                </a:pPr>
                <a:r>
                  <a:rPr lang="en-US" sz="1400" dirty="0" smtClean="0"/>
                  <a:t>16 actions of daily activities using 5-fold cross-validation</a:t>
                </a:r>
                <a14:m>
                  <m:oMath xmlns:m="http://schemas.openxmlformats.org/officeDocument/2006/math">
                    <m:sSup>
                      <m:sSupPr>
                        <m:ctrlPr>
                          <a:rPr lang="en-GB" sz="1200" i="1">
                            <a:latin typeface="Cambria Math" panose="02040503050406030204" pitchFamily="18" charset="0"/>
                          </a:rPr>
                        </m:ctrlPr>
                      </m:sSupPr>
                      <m:e>
                        <m:r>
                          <a:rPr lang="en-GB" sz="1200" i="1">
                            <a:latin typeface="Cambria Math" panose="02040503050406030204" pitchFamily="18" charset="0"/>
                          </a:rPr>
                          <m:t> </m:t>
                        </m:r>
                      </m:e>
                      <m:sup>
                        <m:r>
                          <a:rPr lang="ca-ES" sz="1200" b="0" i="1" smtClean="0">
                            <a:latin typeface="Cambria Math" panose="02040503050406030204" pitchFamily="18" charset="0"/>
                          </a:rPr>
                          <m:t>4</m:t>
                        </m:r>
                      </m:sup>
                    </m:sSup>
                  </m:oMath>
                </a14:m>
                <a:r>
                  <a:rPr lang="en-US" sz="1400" dirty="0" smtClean="0"/>
                  <a:t>.</a:t>
                </a:r>
              </a:p>
              <a:p>
                <a:pPr marL="285750" indent="-285750">
                  <a:buFont typeface="Arial" panose="020B0604020202020204" pitchFamily="34" charset="0"/>
                  <a:buChar char="•"/>
                </a:pPr>
                <a:endParaRPr lang="en-US" sz="1400" dirty="0" smtClean="0"/>
              </a:p>
            </p:txBody>
          </p:sp>
        </mc:Choice>
        <mc:Fallback xmlns="">
          <p:sp>
            <p:nvSpPr>
              <p:cNvPr id="19" name="CuadroTexto 18"/>
              <p:cNvSpPr txBox="1">
                <a:spLocks noRot="1" noChangeAspect="1" noMove="1" noResize="1" noEditPoints="1" noAdjustHandles="1" noChangeArrowheads="1" noChangeShapeType="1" noTextEdit="1"/>
              </p:cNvSpPr>
              <p:nvPr/>
            </p:nvSpPr>
            <p:spPr>
              <a:xfrm>
                <a:off x="3851920" y="4304804"/>
                <a:ext cx="4896544" cy="1323439"/>
              </a:xfrm>
              <a:prstGeom prst="rect">
                <a:avLst/>
              </a:prstGeom>
              <a:blipFill rotWithShape="0">
                <a:blip r:embed="rId11"/>
                <a:stretch>
                  <a:fillRect l="-249" t="-9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uadroTexto 21"/>
              <p:cNvSpPr txBox="1"/>
              <p:nvPr/>
            </p:nvSpPr>
            <p:spPr>
              <a:xfrm>
                <a:off x="174478" y="4293096"/>
                <a:ext cx="3533426" cy="1323439"/>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smtClean="0"/>
                  <a:t>Depth </a:t>
                </a:r>
                <a:r>
                  <a:rPr lang="en-US" sz="1400" dirty="0"/>
                  <a:t>Cuboid Similarity Features (DCSF)</a:t>
                </a:r>
                <a14:m>
                  <m:oMath xmlns:m="http://schemas.openxmlformats.org/officeDocument/2006/math">
                    <m:sSup>
                      <m:sSupPr>
                        <m:ctrlPr>
                          <a:rPr lang="en-GB" sz="1200" i="1">
                            <a:latin typeface="Cambria Math" panose="02040503050406030204" pitchFamily="18" charset="0"/>
                          </a:rPr>
                        </m:ctrlPr>
                      </m:sSupPr>
                      <m:e>
                        <m:r>
                          <a:rPr lang="en-GB" sz="1200" i="1" smtClean="0">
                            <a:latin typeface="Cambria Math" panose="02040503050406030204" pitchFamily="18" charset="0"/>
                          </a:rPr>
                          <m:t> </m:t>
                        </m:r>
                      </m:e>
                      <m:sup>
                        <m:r>
                          <a:rPr lang="ca-ES" sz="1200" b="0" i="1" smtClean="0">
                            <a:latin typeface="Cambria Math" panose="02040503050406030204" pitchFamily="18" charset="0"/>
                          </a:rPr>
                          <m:t>2</m:t>
                        </m:r>
                      </m:sup>
                    </m:sSup>
                  </m:oMath>
                </a14:m>
                <a:r>
                  <a:rPr lang="ca-ES" sz="1400" dirty="0" smtClean="0"/>
                  <a:t>.</a:t>
                </a:r>
              </a:p>
              <a:p>
                <a:pPr marL="285750" indent="-285750" algn="just">
                  <a:buFont typeface="Arial" panose="020B0604020202020204" pitchFamily="34" charset="0"/>
                  <a:buChar char="•"/>
                </a:pPr>
                <a:r>
                  <a:rPr lang="ca-ES" sz="1400" dirty="0" err="1"/>
                  <a:t>Depth</a:t>
                </a:r>
                <a:r>
                  <a:rPr lang="ca-ES" sz="1400" dirty="0"/>
                  <a:t> </a:t>
                </a:r>
                <a:r>
                  <a:rPr lang="ca-ES" sz="1400" dirty="0" err="1"/>
                  <a:t>and</a:t>
                </a:r>
                <a:r>
                  <a:rPr lang="ca-ES" sz="1400" dirty="0"/>
                  <a:t> </a:t>
                </a:r>
                <a:r>
                  <a:rPr lang="ca-ES" sz="1400" dirty="0" err="1"/>
                  <a:t>skeleton</a:t>
                </a:r>
                <a:r>
                  <a:rPr lang="ca-ES" sz="1400" dirty="0"/>
                  <a:t> </a:t>
                </a:r>
                <a:r>
                  <a:rPr lang="ca-ES" sz="1400" dirty="0" err="1"/>
                  <a:t>information</a:t>
                </a:r>
                <a:r>
                  <a:rPr lang="ca-ES" sz="1400" dirty="0" smtClean="0"/>
                  <a:t>.</a:t>
                </a:r>
              </a:p>
              <a:p>
                <a:pPr marL="285750" indent="-285750" algn="just">
                  <a:buFont typeface="Arial" panose="020B0604020202020204" pitchFamily="34" charset="0"/>
                  <a:buChar char="•"/>
                </a:pPr>
                <a:endParaRPr lang="ca-ES" sz="1000" dirty="0" smtClean="0"/>
              </a:p>
              <a:p>
                <a:pPr marL="285750" indent="-285750" algn="just">
                  <a:buFont typeface="Arial" panose="020B0604020202020204" pitchFamily="34" charset="0"/>
                  <a:buChar char="•"/>
                </a:pPr>
                <a:r>
                  <a:rPr lang="ca-ES" sz="1400" dirty="0" smtClean="0"/>
                  <a:t>20 </a:t>
                </a:r>
                <a:r>
                  <a:rPr lang="ca-ES" sz="1400" dirty="0" err="1" smtClean="0"/>
                  <a:t>actions</a:t>
                </a:r>
                <a:r>
                  <a:rPr lang="ca-ES" sz="1400" dirty="0" smtClean="0"/>
                  <a:t> </a:t>
                </a:r>
                <a:r>
                  <a:rPr lang="ca-ES" sz="1400" dirty="0" err="1" smtClean="0"/>
                  <a:t>by</a:t>
                </a:r>
                <a:r>
                  <a:rPr lang="ca-ES" sz="1400" dirty="0" smtClean="0"/>
                  <a:t> 16 </a:t>
                </a:r>
                <a:r>
                  <a:rPr lang="ca-ES" sz="1400" dirty="0" err="1" smtClean="0"/>
                  <a:t>subjects</a:t>
                </a:r>
                <a:r>
                  <a:rPr lang="ca-ES" sz="1400" dirty="0" smtClean="0"/>
                  <a:t>.</a:t>
                </a:r>
              </a:p>
              <a:p>
                <a:pPr marL="285750" indent="-285750" algn="just">
                  <a:buFont typeface="Arial" panose="020B0604020202020204" pitchFamily="34" charset="0"/>
                  <a:buChar char="•"/>
                </a:pPr>
                <a:r>
                  <a:rPr lang="en-US" sz="1400" dirty="0" smtClean="0"/>
                  <a:t>Half-training </a:t>
                </a:r>
                <a:r>
                  <a:rPr lang="en-GB" sz="1400" dirty="0" smtClean="0"/>
                  <a:t>(</a:t>
                </a:r>
                <a:r>
                  <a:rPr lang="en-GB" sz="1400" dirty="0"/>
                  <a:t>subjects 1,3,5,7,9</a:t>
                </a:r>
                <a:r>
                  <a:rPr lang="en-GB" sz="1400" dirty="0" smtClean="0"/>
                  <a:t>) /</a:t>
                </a:r>
              </a:p>
              <a:p>
                <a:pPr marL="266700" indent="-266700" algn="just"/>
                <a:r>
                  <a:rPr lang="en-GB" sz="1400" dirty="0"/>
                  <a:t>	</a:t>
                </a:r>
                <a:r>
                  <a:rPr lang="en-GB" sz="1400" dirty="0" smtClean="0"/>
                  <a:t> Half-testing </a:t>
                </a:r>
                <a:r>
                  <a:rPr lang="en-GB" sz="1400" dirty="0"/>
                  <a:t>(rest of subjects</a:t>
                </a:r>
                <a:r>
                  <a:rPr lang="en-GB" sz="1400" dirty="0" smtClean="0"/>
                  <a:t>)</a:t>
                </a:r>
                <a14:m>
                  <m:oMath xmlns:m="http://schemas.openxmlformats.org/officeDocument/2006/math">
                    <m:sSup>
                      <m:sSupPr>
                        <m:ctrlPr>
                          <a:rPr lang="en-GB" sz="1200" i="1">
                            <a:latin typeface="Cambria Math" panose="02040503050406030204" pitchFamily="18" charset="0"/>
                          </a:rPr>
                        </m:ctrlPr>
                      </m:sSupPr>
                      <m:e>
                        <m:r>
                          <a:rPr lang="en-GB" sz="1200" i="1">
                            <a:latin typeface="Cambria Math" panose="02040503050406030204" pitchFamily="18" charset="0"/>
                          </a:rPr>
                          <m:t> </m:t>
                        </m:r>
                      </m:e>
                      <m:sup>
                        <m:r>
                          <a:rPr lang="ca-ES" sz="1200" b="0" i="1" smtClean="0">
                            <a:latin typeface="Cambria Math" panose="02040503050406030204" pitchFamily="18" charset="0"/>
                          </a:rPr>
                          <m:t>3</m:t>
                        </m:r>
                      </m:sup>
                    </m:sSup>
                  </m:oMath>
                </a14:m>
                <a:r>
                  <a:rPr lang="en-GB" sz="1400" dirty="0" smtClean="0"/>
                  <a:t>.</a:t>
                </a:r>
              </a:p>
            </p:txBody>
          </p:sp>
        </mc:Choice>
        <mc:Fallback xmlns="">
          <p:sp>
            <p:nvSpPr>
              <p:cNvPr id="22" name="CuadroTexto 21"/>
              <p:cNvSpPr txBox="1">
                <a:spLocks noRot="1" noChangeAspect="1" noMove="1" noResize="1" noEditPoints="1" noAdjustHandles="1" noChangeArrowheads="1" noChangeShapeType="1" noTextEdit="1"/>
              </p:cNvSpPr>
              <p:nvPr/>
            </p:nvSpPr>
            <p:spPr>
              <a:xfrm>
                <a:off x="174478" y="4293096"/>
                <a:ext cx="3533426" cy="1323439"/>
              </a:xfrm>
              <a:prstGeom prst="rect">
                <a:avLst/>
              </a:prstGeom>
              <a:blipFill rotWithShape="0">
                <a:blip r:embed="rId12"/>
                <a:stretch>
                  <a:fillRect l="-345" t="-922" b="-4147"/>
                </a:stretch>
              </a:blipFill>
            </p:spPr>
            <p:txBody>
              <a:bodyPr/>
              <a:lstStyle/>
              <a:p>
                <a:r>
                  <a:rPr lang="en-GB">
                    <a:noFill/>
                  </a:rPr>
                  <a:t> </a:t>
                </a:r>
              </a:p>
            </p:txBody>
          </p:sp>
        </mc:Fallback>
      </mc:AlternateContent>
      <p:sp>
        <p:nvSpPr>
          <p:cNvPr id="4" name="Marcador de número de diapositiva 3"/>
          <p:cNvSpPr>
            <a:spLocks noGrp="1"/>
          </p:cNvSpPr>
          <p:nvPr>
            <p:ph type="sldNum" sz="quarter" idx="12"/>
          </p:nvPr>
        </p:nvSpPr>
        <p:spPr>
          <a:xfrm>
            <a:off x="6553200" y="6327322"/>
            <a:ext cx="2133600" cy="365125"/>
          </a:xfrm>
        </p:spPr>
        <p:txBody>
          <a:bodyPr/>
          <a:lstStyle/>
          <a:p>
            <a:fld id="{28E7870A-D833-4620-871D-52D8AB644C76}" type="slidenum">
              <a:rPr lang="es-ES" smtClean="0"/>
              <a:pPr/>
              <a:t>52</a:t>
            </a:fld>
            <a:endParaRPr lang="es-ES" dirty="0"/>
          </a:p>
        </p:txBody>
      </p:sp>
    </p:spTree>
    <p:custDataLst>
      <p:tags r:id="rId1"/>
    </p:custDataLst>
    <p:extLst>
      <p:ext uri="{BB962C8B-B14F-4D97-AF65-F5344CB8AC3E}">
        <p14:creationId xmlns:p14="http://schemas.microsoft.com/office/powerpoint/2010/main" val="108939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39" y="160387"/>
            <a:ext cx="968535" cy="715581"/>
          </a:xfrm>
          <a:prstGeom prst="rect">
            <a:avLst/>
          </a:prstGeom>
          <a:noFill/>
        </p:spPr>
        <p:txBody>
          <a:bodyPr wrap="none" rtlCol="0">
            <a:spAutoFit/>
          </a:bodyPr>
          <a:lstStyle/>
          <a:p>
            <a:pPr algn="ctr"/>
            <a:r>
              <a:rPr lang="en-GB" sz="1350" b="1" dirty="0">
                <a:solidFill>
                  <a:schemeClr val="bg1">
                    <a:lumMod val="85000"/>
                  </a:schemeClr>
                </a:solidFill>
                <a:effectLst>
                  <a:outerShdw blurRad="38100" dist="38100" dir="2700000" algn="tl">
                    <a:srgbClr val="000000">
                      <a:alpha val="43137"/>
                    </a:srgbClr>
                  </a:outerShdw>
                </a:effectLst>
              </a:rPr>
              <a:t>Conclusion</a:t>
            </a:r>
          </a:p>
          <a:p>
            <a:pPr algn="ctr"/>
            <a:endParaRPr lang="en-GB" sz="1350" b="1" dirty="0" smtClean="0">
              <a:solidFill>
                <a:schemeClr val="bg1">
                  <a:lumMod val="85000"/>
                </a:schemeClr>
              </a:solidFill>
              <a:effectLst>
                <a:outerShdw blurRad="38100" dist="38100" dir="2700000" algn="tl">
                  <a:srgbClr val="000000">
                    <a:alpha val="43137"/>
                  </a:srgbClr>
                </a:outerShdw>
              </a:effectLst>
            </a:endParaRP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CuadroTexto 11"/>
              <p:cNvSpPr txBox="1"/>
              <p:nvPr/>
            </p:nvSpPr>
            <p:spPr>
              <a:xfrm>
                <a:off x="172256" y="1144483"/>
                <a:ext cx="8576208" cy="4331442"/>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Framework implemented in </a:t>
                </a:r>
                <a14:m>
                  <m:oMath xmlns:m="http://schemas.openxmlformats.org/officeDocument/2006/math">
                    <m:sSup>
                      <m:sSupPr>
                        <m:ctrlPr>
                          <a:rPr lang="en-GB" sz="1600" i="1">
                            <a:latin typeface="Cambria Math" panose="02040503050406030204" pitchFamily="18" charset="0"/>
                          </a:rPr>
                        </m:ctrlPr>
                      </m:sSupPr>
                      <m:e>
                        <m:r>
                          <a:rPr lang="en-GB" sz="1600" b="0" i="1">
                            <a:latin typeface="Cambria Math" panose="02040503050406030204" pitchFamily="18" charset="0"/>
                          </a:rPr>
                          <m:t> </m:t>
                        </m:r>
                      </m:e>
                      <m:sup>
                        <m:r>
                          <a:rPr lang="ca-ES" sz="1600" b="0" i="0">
                            <a:latin typeface="Cambria Math" panose="02040503050406030204" pitchFamily="18" charset="0"/>
                          </a:rPr>
                          <m:t>1</m:t>
                        </m:r>
                      </m:sup>
                    </m:sSup>
                  </m:oMath>
                </a14:m>
                <a:r>
                  <a:rPr lang="en-US" dirty="0" smtClean="0"/>
                  <a:t>MATLAB/C++, including GA </a:t>
                </a:r>
                <a:r>
                  <a:rPr lang="en-US" dirty="0" err="1" smtClean="0"/>
                  <a:t>optimtool</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2</m:t>
                        </m:r>
                      </m:sup>
                    </m:sSup>
                  </m:oMath>
                </a14:m>
                <a:r>
                  <a:rPr lang="en-US" dirty="0" smtClean="0"/>
                  <a:t> and PMTK3 libs.</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Parameters of the method fixed to:</a:t>
                </a:r>
              </a:p>
              <a:p>
                <a:pPr marL="285750"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q"/>
                </a:pPr>
                <a:r>
                  <a:rPr lang="en-US" dirty="0" smtClean="0"/>
                  <a:t>                                                   </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i="1">
                            <a:latin typeface="Cambria Math" panose="02040503050406030204" pitchFamily="18" charset="0"/>
                          </a:rPr>
                          <m:t>3</m:t>
                        </m:r>
                      </m:sup>
                    </m:sSup>
                  </m:oMath>
                </a14:m>
                <a:r>
                  <a:rPr lang="en-US" dirty="0" smtClean="0"/>
                  <a:t>, population length             with 2 elitist members for the next generations, and                  start-end segments.</a:t>
                </a:r>
              </a:p>
              <a:p>
                <a:pPr marL="742950" lvl="1" indent="-285750" algn="just">
                  <a:buFont typeface="Wingdings" panose="05000000000000000000" pitchFamily="2" charset="2"/>
                  <a:buChar char="q"/>
                </a:pPr>
                <a:r>
                  <a:rPr lang="en-US" dirty="0" smtClean="0"/>
                  <a:t>              minimum number of </a:t>
                </a:r>
                <a:r>
                  <a:rPr lang="en-US" i="1" dirty="0" smtClean="0"/>
                  <a:t>k </a:t>
                </a:r>
                <a:r>
                  <a:rPr lang="en-US" dirty="0" smtClean="0"/>
                  <a:t>clusters within the range             .</a:t>
                </a:r>
              </a:p>
              <a:p>
                <a:pPr marL="742950" lvl="1" indent="-285750" algn="just">
                  <a:buFont typeface="Wingdings" panose="05000000000000000000" pitchFamily="2" charset="2"/>
                  <a:buChar char="q"/>
                </a:pPr>
                <a:r>
                  <a:rPr lang="en-US" dirty="0" smtClean="0"/>
                  <a:t>Number of </a:t>
                </a:r>
                <a:r>
                  <a:rPr lang="en-US" dirty="0"/>
                  <a:t>i</a:t>
                </a:r>
                <a:r>
                  <a:rPr lang="en-US" dirty="0" smtClean="0"/>
                  <a:t>terations of </a:t>
                </a:r>
                <a:r>
                  <a:rPr lang="en-US" i="1" dirty="0" smtClean="0"/>
                  <a:t>k-</a:t>
                </a:r>
                <a:r>
                  <a:rPr lang="en-US" dirty="0" err="1" smtClean="0"/>
                  <a:t>meansDTW</a:t>
                </a:r>
                <a:r>
                  <a:rPr lang="en-US" dirty="0" smtClean="0"/>
                  <a:t>               to smooth its cost                          .</a:t>
                </a:r>
              </a:p>
              <a:p>
                <a:pPr marL="742950" lvl="1" indent="-285750" algn="just">
                  <a:buFont typeface="Wingdings" panose="05000000000000000000" pitchFamily="2" charset="2"/>
                  <a:buChar char="q"/>
                </a:pPr>
                <a:r>
                  <a:rPr lang="en-US" dirty="0" smtClean="0"/>
                  <a:t>Number of thresholds to learn     set to              .</a:t>
                </a:r>
              </a:p>
              <a:p>
                <a:pPr algn="just"/>
                <a:endParaRPr lang="en-US" dirty="0" smtClean="0"/>
              </a:p>
              <a:p>
                <a:pPr marL="285750" indent="-285750" algn="just">
                  <a:buFont typeface="Arial" panose="020B0604020202020204" pitchFamily="34" charset="0"/>
                  <a:buChar char="•"/>
                </a:pPr>
                <a:r>
                  <a:rPr lang="en-US" dirty="0" smtClean="0"/>
                  <a:t>DTW baseline consists of direct resizing all sequence examples of the same class with respect to the max-length sequence to get the </a:t>
                </a:r>
                <a:r>
                  <a:rPr lang="en-US" dirty="0" err="1" smtClean="0"/>
                  <a:t>representants</a:t>
                </a:r>
                <a:r>
                  <a:rPr lang="en-US" dirty="0" smtClean="0"/>
                  <a:t> </a:t>
                </a:r>
                <a14:m>
                  <m:oMath xmlns:m="http://schemas.openxmlformats.org/officeDocument/2006/math">
                    <m:sSub>
                      <m:sSubPr>
                        <m:ctrlPr>
                          <a:rPr lang="en-US" i="1" smtClean="0">
                            <a:latin typeface="Cambria Math" panose="02040503050406030204" pitchFamily="18" charset="0"/>
                          </a:rPr>
                        </m:ctrlPr>
                      </m:sSubPr>
                      <m:e>
                        <m:r>
                          <a:rPr lang="ca-ES" b="0" i="1" smtClean="0">
                            <a:latin typeface="Cambria Math" panose="02040503050406030204" pitchFamily="18" charset="0"/>
                          </a:rPr>
                          <m:t>𝑟</m:t>
                        </m:r>
                      </m:e>
                      <m:sub>
                        <m:r>
                          <a:rPr lang="ca-ES" b="0" i="1" smtClean="0">
                            <a:latin typeface="Cambria Math" panose="02040503050406030204" pitchFamily="18" charset="0"/>
                          </a:rPr>
                          <m:t>𝑐</m:t>
                        </m:r>
                        <m:r>
                          <a:rPr lang="ca-ES" b="0" i="1" smtClean="0">
                            <a:latin typeface="Cambria Math" panose="02040503050406030204" pitchFamily="18" charset="0"/>
                          </a:rPr>
                          <m:t>=1..</m:t>
                        </m:r>
                        <m:r>
                          <a:rPr lang="ca-ES" b="0" i="1" smtClean="0">
                            <a:latin typeface="Cambria Math" panose="02040503050406030204" pitchFamily="18" charset="0"/>
                          </a:rPr>
                          <m:t>𝑔</m:t>
                        </m:r>
                      </m:sub>
                    </m:sSub>
                  </m:oMath>
                </a14:m>
                <a:r>
                  <a:rPr lang="en-US" dirty="0" smtClean="0"/>
                  <a:t>.</a:t>
                </a:r>
              </a:p>
              <a:p>
                <a:pPr marL="285750" indent="-285750" algn="just">
                  <a:buFont typeface="Wingdings" panose="05000000000000000000" pitchFamily="2" charset="2"/>
                  <a:buChar char="q"/>
                </a:pPr>
                <a:endParaRPr lang="en-US" sz="1600" dirty="0"/>
              </a:p>
              <a:p>
                <a:pPr marL="285750" indent="-285750" algn="just">
                  <a:buFont typeface="Arial" panose="020B0604020202020204" pitchFamily="34" charset="0"/>
                  <a:buChar char="•"/>
                </a:pPr>
                <a:r>
                  <a:rPr lang="en-US" sz="1600" dirty="0" smtClean="0"/>
                  <a:t>HMM baseline splits each sequence into 3 fixed parts of the same length for learning </a:t>
                </a:r>
                <a:r>
                  <a:rPr lang="en-US" sz="1600" dirty="0" err="1" smtClean="0"/>
                  <a:t>subgesture</a:t>
                </a:r>
                <a:r>
                  <a:rPr lang="en-US" sz="1600" dirty="0" smtClean="0"/>
                  <a:t> class-models, where the number of clusters is the half of the total number of resulting segments.</a:t>
                </a:r>
              </a:p>
              <a:p>
                <a:pPr marL="742950" lvl="1" indent="-285750" algn="just">
                  <a:buFont typeface="Wingdings" panose="05000000000000000000" pitchFamily="2" charset="2"/>
                  <a:buChar char="q"/>
                </a:pPr>
                <a:endParaRPr lang="en-US"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172256" y="1144483"/>
                <a:ext cx="8576208" cy="4331442"/>
              </a:xfrm>
              <a:prstGeom prst="rect">
                <a:avLst/>
              </a:prstGeom>
              <a:blipFill rotWithShape="0">
                <a:blip r:embed="rId8"/>
                <a:stretch>
                  <a:fillRect l="-426" t="-845" r="-640"/>
                </a:stretch>
              </a:blipFill>
            </p:spPr>
            <p:txBody>
              <a:bodyPr/>
              <a:lstStyle/>
              <a:p>
                <a:r>
                  <a:rPr lang="en-GB">
                    <a:noFill/>
                  </a:rPr>
                  <a:t> </a:t>
                </a:r>
              </a:p>
            </p:txBody>
          </p:sp>
        </mc:Fallback>
      </mc:AlternateContent>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Settings</a:t>
            </a:r>
          </a:p>
        </p:txBody>
      </p:sp>
      <mc:AlternateContent xmlns:mc="http://schemas.openxmlformats.org/markup-compatibility/2006" xmlns:a14="http://schemas.microsoft.com/office/drawing/2010/main">
        <mc:Choice Requires="a14">
          <p:sp>
            <p:nvSpPr>
              <p:cNvPr id="21" name="CuadroTexto 20"/>
              <p:cNvSpPr txBox="1"/>
              <p:nvPr/>
            </p:nvSpPr>
            <p:spPr>
              <a:xfrm>
                <a:off x="125725" y="6331386"/>
                <a:ext cx="8911062" cy="553998"/>
              </a:xfrm>
              <a:prstGeom prst="rect">
                <a:avLst/>
              </a:prstGeom>
              <a:noFill/>
            </p:spPr>
            <p:txBody>
              <a:bodyPr wrap="square" rtlCol="0">
                <a:spAutoFit/>
              </a:bodyPr>
              <a:lstStyle/>
              <a:p>
                <a:pPr algn="just"/>
                <a14:m>
                  <m:oMath xmlns:m="http://schemas.openxmlformats.org/officeDocument/2006/math">
                    <m:sSup>
                      <m:sSupPr>
                        <m:ctrlPr>
                          <a:rPr lang="en-GB" sz="1000" i="1">
                            <a:latin typeface="Cambria Math" panose="02040503050406030204" pitchFamily="18" charset="0"/>
                          </a:rPr>
                        </m:ctrlPr>
                      </m:sSupPr>
                      <m:e>
                        <m:r>
                          <a:rPr lang="en-GB" sz="1000" i="1">
                            <a:latin typeface="Cambria Math" panose="02040503050406030204" pitchFamily="18" charset="0"/>
                          </a:rPr>
                          <m:t> </m:t>
                        </m:r>
                      </m:e>
                      <m:sup>
                        <m:r>
                          <a:rPr lang="ca-ES" sz="1000" i="1">
                            <a:latin typeface="Cambria Math" panose="02040503050406030204" pitchFamily="18" charset="0"/>
                          </a:rPr>
                          <m:t>1</m:t>
                        </m:r>
                      </m:sup>
                    </m:sSup>
                  </m:oMath>
                </a14:m>
                <a:r>
                  <a:rPr lang="en-US" sz="1000" dirty="0" smtClean="0"/>
                  <a:t> </a:t>
                </a:r>
                <a:r>
                  <a:rPr lang="en-GB" sz="1000" dirty="0" smtClean="0"/>
                  <a:t>Library </a:t>
                </a:r>
                <a:r>
                  <a:rPr lang="en-GB" sz="1000" dirty="0"/>
                  <a:t>publicly available at https://github.com/vponcelo/Subgesture</a:t>
                </a:r>
                <a:r>
                  <a:rPr lang="en-US" sz="1000" dirty="0" smtClean="0"/>
                  <a:t> </a:t>
                </a:r>
              </a:p>
              <a:p>
                <a:pPr algn="just"/>
                <a:r>
                  <a:rPr lang="en-US" sz="1000" dirty="0" smtClean="0"/>
                  <a:t>[2] </a:t>
                </a:r>
                <a:r>
                  <a:rPr lang="en-GB" sz="1000" dirty="0"/>
                  <a:t>Goldberg, D. (1989). Genetic Algorithms in Search, Optimization and Machine Learning. Addison-Wesley Longman Publishing Co., Inc., Boston, MA, USA, 1st edition.</a:t>
                </a:r>
              </a:p>
              <a:p>
                <a:pPr algn="just"/>
                <a:r>
                  <a:rPr lang="en-US" sz="1000" dirty="0" smtClean="0"/>
                  <a:t>[3]  </a:t>
                </a:r>
                <a:r>
                  <a:rPr lang="en-US" sz="1000" dirty="0"/>
                  <a:t>Zhou, F., De la Torre </a:t>
                </a:r>
                <a:r>
                  <a:rPr lang="en-US" sz="1000" dirty="0" err="1"/>
                  <a:t>Frade</a:t>
                </a:r>
                <a:r>
                  <a:rPr lang="en-US" sz="1000" dirty="0"/>
                  <a:t>, F., and Hodgins , J. K. (2013). Hierarchical aligned cluster analysis for temporal clustering of human motion. IEEE TPAMI, 35(3):582–596</a:t>
                </a:r>
                <a:r>
                  <a:rPr lang="en-US" sz="1000" dirty="0" smtClean="0"/>
                  <a:t>.</a:t>
                </a:r>
              </a:p>
            </p:txBody>
          </p:sp>
        </mc:Choice>
        <mc:Fallback xmlns="">
          <p:sp>
            <p:nvSpPr>
              <p:cNvPr id="21" name="CuadroTexto 20"/>
              <p:cNvSpPr txBox="1">
                <a:spLocks noRot="1" noChangeAspect="1" noMove="1" noResize="1" noEditPoints="1" noAdjustHandles="1" noChangeArrowheads="1" noChangeShapeType="1" noTextEdit="1"/>
              </p:cNvSpPr>
              <p:nvPr/>
            </p:nvSpPr>
            <p:spPr>
              <a:xfrm>
                <a:off x="125725" y="6331386"/>
                <a:ext cx="8911062" cy="553998"/>
              </a:xfrm>
              <a:prstGeom prst="rect">
                <a:avLst/>
              </a:prstGeom>
              <a:blipFill rotWithShape="0">
                <a:blip r:embed="rId9"/>
                <a:stretch>
                  <a:fillRect b="-6667"/>
                </a:stretch>
              </a:blipFill>
            </p:spPr>
            <p:txBody>
              <a:bodyPr/>
              <a:lstStyle/>
              <a:p>
                <a:r>
                  <a:rPr lang="en-GB">
                    <a:noFill/>
                  </a:rPr>
                  <a:t> </a:t>
                </a:r>
              </a:p>
            </p:txBody>
          </p:sp>
        </mc:Fallback>
      </mc:AlternateContent>
      <p:pic>
        <p:nvPicPr>
          <p:cNvPr id="6" name="Imagen 5"/>
          <p:cNvPicPr>
            <a:picLocks noChangeAspect="1"/>
          </p:cNvPicPr>
          <p:nvPr/>
        </p:nvPicPr>
        <p:blipFill>
          <a:blip r:embed="rId10"/>
          <a:stretch>
            <a:fillRect/>
          </a:stretch>
        </p:blipFill>
        <p:spPr>
          <a:xfrm>
            <a:off x="1003889" y="2170956"/>
            <a:ext cx="2674374" cy="259036"/>
          </a:xfrm>
          <a:prstGeom prst="rect">
            <a:avLst/>
          </a:prstGeom>
        </p:spPr>
      </p:pic>
      <p:pic>
        <p:nvPicPr>
          <p:cNvPr id="7" name="Imagen 6"/>
          <p:cNvPicPr>
            <a:picLocks noChangeAspect="1"/>
          </p:cNvPicPr>
          <p:nvPr/>
        </p:nvPicPr>
        <p:blipFill>
          <a:blip r:embed="rId11"/>
          <a:stretch>
            <a:fillRect/>
          </a:stretch>
        </p:blipFill>
        <p:spPr>
          <a:xfrm>
            <a:off x="6962969" y="2937673"/>
            <a:ext cx="1263985" cy="345489"/>
          </a:xfrm>
          <a:prstGeom prst="rect">
            <a:avLst/>
          </a:prstGeom>
        </p:spPr>
      </p:pic>
      <p:pic>
        <p:nvPicPr>
          <p:cNvPr id="8" name="Imagen 7"/>
          <p:cNvPicPr>
            <a:picLocks noChangeAspect="1"/>
          </p:cNvPicPr>
          <p:nvPr/>
        </p:nvPicPr>
        <p:blipFill>
          <a:blip r:embed="rId12"/>
          <a:stretch>
            <a:fillRect/>
          </a:stretch>
        </p:blipFill>
        <p:spPr>
          <a:xfrm>
            <a:off x="5589034" y="2170956"/>
            <a:ext cx="607117" cy="259036"/>
          </a:xfrm>
          <a:prstGeom prst="rect">
            <a:avLst/>
          </a:prstGeom>
        </p:spPr>
      </p:pic>
      <p:pic>
        <p:nvPicPr>
          <p:cNvPr id="9" name="Imagen 8"/>
          <p:cNvPicPr>
            <a:picLocks noChangeAspect="1"/>
          </p:cNvPicPr>
          <p:nvPr/>
        </p:nvPicPr>
        <p:blipFill>
          <a:blip r:embed="rId13"/>
          <a:stretch>
            <a:fillRect/>
          </a:stretch>
        </p:blipFill>
        <p:spPr>
          <a:xfrm>
            <a:off x="3411298" y="2431992"/>
            <a:ext cx="859970" cy="254806"/>
          </a:xfrm>
          <a:prstGeom prst="rect">
            <a:avLst/>
          </a:prstGeom>
        </p:spPr>
      </p:pic>
      <p:pic>
        <p:nvPicPr>
          <p:cNvPr id="16" name="Imagen 15"/>
          <p:cNvPicPr>
            <a:picLocks noChangeAspect="1"/>
          </p:cNvPicPr>
          <p:nvPr/>
        </p:nvPicPr>
        <p:blipFill>
          <a:blip r:embed="rId14"/>
          <a:stretch>
            <a:fillRect/>
          </a:stretch>
        </p:blipFill>
        <p:spPr>
          <a:xfrm>
            <a:off x="1029289" y="2716187"/>
            <a:ext cx="615799" cy="262841"/>
          </a:xfrm>
          <a:prstGeom prst="rect">
            <a:avLst/>
          </a:prstGeom>
        </p:spPr>
      </p:pic>
      <p:pic>
        <p:nvPicPr>
          <p:cNvPr id="17" name="Imagen 16"/>
          <p:cNvPicPr>
            <a:picLocks noChangeAspect="1"/>
          </p:cNvPicPr>
          <p:nvPr/>
        </p:nvPicPr>
        <p:blipFill>
          <a:blip r:embed="rId15"/>
          <a:stretch>
            <a:fillRect/>
          </a:stretch>
        </p:blipFill>
        <p:spPr>
          <a:xfrm>
            <a:off x="6228184" y="2703489"/>
            <a:ext cx="576064" cy="295612"/>
          </a:xfrm>
          <a:prstGeom prst="rect">
            <a:avLst/>
          </a:prstGeom>
        </p:spPr>
      </p:pic>
      <p:pic>
        <p:nvPicPr>
          <p:cNvPr id="19" name="Imagen 18"/>
          <p:cNvPicPr>
            <a:picLocks noChangeAspect="1"/>
          </p:cNvPicPr>
          <p:nvPr/>
        </p:nvPicPr>
        <p:blipFill>
          <a:blip r:embed="rId16"/>
          <a:stretch>
            <a:fillRect/>
          </a:stretch>
        </p:blipFill>
        <p:spPr>
          <a:xfrm>
            <a:off x="4518262" y="2967188"/>
            <a:ext cx="649196" cy="267793"/>
          </a:xfrm>
          <a:prstGeom prst="rect">
            <a:avLst/>
          </a:prstGeom>
        </p:spPr>
      </p:pic>
      <p:pic>
        <p:nvPicPr>
          <p:cNvPr id="23" name="Imagen 22"/>
          <p:cNvPicPr>
            <a:picLocks noChangeAspect="1"/>
          </p:cNvPicPr>
          <p:nvPr/>
        </p:nvPicPr>
        <p:blipFill>
          <a:blip r:embed="rId17"/>
          <a:stretch>
            <a:fillRect/>
          </a:stretch>
        </p:blipFill>
        <p:spPr>
          <a:xfrm>
            <a:off x="3844258" y="3281574"/>
            <a:ext cx="194658" cy="233589"/>
          </a:xfrm>
          <a:prstGeom prst="rect">
            <a:avLst/>
          </a:prstGeom>
        </p:spPr>
      </p:pic>
      <p:pic>
        <p:nvPicPr>
          <p:cNvPr id="24" name="Imagen 23"/>
          <p:cNvPicPr>
            <a:picLocks noChangeAspect="1"/>
          </p:cNvPicPr>
          <p:nvPr/>
        </p:nvPicPr>
        <p:blipFill>
          <a:blip r:embed="rId18"/>
          <a:stretch>
            <a:fillRect/>
          </a:stretch>
        </p:blipFill>
        <p:spPr>
          <a:xfrm>
            <a:off x="4626425" y="3269763"/>
            <a:ext cx="683587" cy="264114"/>
          </a:xfrm>
          <a:prstGeom prst="rect">
            <a:avLst/>
          </a:prstGeom>
        </p:spPr>
      </p:pic>
      <p:sp>
        <p:nvSpPr>
          <p:cNvPr id="2" name="Marcador de número de diapositiva 1"/>
          <p:cNvSpPr>
            <a:spLocks noGrp="1"/>
          </p:cNvSpPr>
          <p:nvPr>
            <p:ph type="sldNum" sz="quarter" idx="12"/>
          </p:nvPr>
        </p:nvSpPr>
        <p:spPr>
          <a:xfrm>
            <a:off x="6553200" y="6269266"/>
            <a:ext cx="2133600" cy="365125"/>
          </a:xfrm>
        </p:spPr>
        <p:txBody>
          <a:bodyPr/>
          <a:lstStyle/>
          <a:p>
            <a:fld id="{28E7870A-D833-4620-871D-52D8AB644C76}" type="slidenum">
              <a:rPr lang="es-ES" smtClean="0"/>
              <a:pPr/>
              <a:t>53</a:t>
            </a:fld>
            <a:endParaRPr lang="es-ES" dirty="0"/>
          </a:p>
        </p:txBody>
      </p:sp>
    </p:spTree>
    <p:custDataLst>
      <p:tags r:id="rId1"/>
    </p:custDataLst>
    <p:extLst>
      <p:ext uri="{BB962C8B-B14F-4D97-AF65-F5344CB8AC3E}">
        <p14:creationId xmlns:p14="http://schemas.microsoft.com/office/powerpoint/2010/main" val="3954193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40" y="160387"/>
            <a:ext cx="968535" cy="507831"/>
          </a:xfrm>
          <a:prstGeom prst="rect">
            <a:avLst/>
          </a:prstGeom>
          <a:noFill/>
        </p:spPr>
        <p:txBody>
          <a:bodyPr wrap="none" rtlCol="0">
            <a:spAutoFit/>
          </a:bodyPr>
          <a:lstStyle/>
          <a:p>
            <a:pPr algn="ctr"/>
            <a:r>
              <a:rPr lang="en-GB" sz="1350" b="1" dirty="0" smtClean="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Results</a:t>
            </a: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54</a:t>
            </a:fld>
            <a:endParaRPr lang="es-ES"/>
          </a:p>
        </p:txBody>
      </p:sp>
      <p:pic>
        <p:nvPicPr>
          <p:cNvPr id="6" name="Imagen 5"/>
          <p:cNvPicPr>
            <a:picLocks noChangeAspect="1"/>
          </p:cNvPicPr>
          <p:nvPr/>
        </p:nvPicPr>
        <p:blipFill>
          <a:blip r:embed="rId5"/>
          <a:stretch>
            <a:fillRect/>
          </a:stretch>
        </p:blipFill>
        <p:spPr>
          <a:xfrm>
            <a:off x="859227" y="1714418"/>
            <a:ext cx="7425546" cy="4028165"/>
          </a:xfrm>
          <a:prstGeom prst="rect">
            <a:avLst/>
          </a:prstGeom>
        </p:spPr>
      </p:pic>
    </p:spTree>
    <p:extLst>
      <p:ext uri="{BB962C8B-B14F-4D97-AF65-F5344CB8AC3E}">
        <p14:creationId xmlns:p14="http://schemas.microsoft.com/office/powerpoint/2010/main" val="2086577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1"/>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86340" y="160387"/>
            <a:ext cx="968535" cy="507831"/>
          </a:xfrm>
          <a:prstGeom prst="rect">
            <a:avLst/>
          </a:prstGeom>
          <a:noFill/>
        </p:spPr>
        <p:txBody>
          <a:bodyPr wrap="none" rtlCol="0">
            <a:spAutoFit/>
          </a:bodyPr>
          <a:lstStyle/>
          <a:p>
            <a:pPr algn="ctr"/>
            <a:r>
              <a:rPr lang="en-GB" sz="1350" b="1" dirty="0" smtClean="0">
                <a:solidFill>
                  <a:schemeClr val="bg1">
                    <a:lumMod val="85000"/>
                  </a:schemeClr>
                </a:solidFill>
                <a:effectLst>
                  <a:outerShdw blurRad="38100" dist="38100" dir="2700000" algn="tl">
                    <a:srgbClr val="000000">
                      <a:alpha val="43137"/>
                    </a:srgbClr>
                  </a:outerShdw>
                </a:effectLst>
              </a:rPr>
              <a:t>Conclusion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Results</a:t>
            </a:r>
          </a:p>
        </p:txBody>
      </p:sp>
      <p:pic>
        <p:nvPicPr>
          <p:cNvPr id="2" name="Imagen 1"/>
          <p:cNvPicPr>
            <a:picLocks noChangeAspect="1"/>
          </p:cNvPicPr>
          <p:nvPr/>
        </p:nvPicPr>
        <p:blipFill>
          <a:blip r:embed="rId6"/>
          <a:stretch>
            <a:fillRect/>
          </a:stretch>
        </p:blipFill>
        <p:spPr>
          <a:xfrm>
            <a:off x="466547" y="1245415"/>
            <a:ext cx="8172400" cy="2212508"/>
          </a:xfrm>
          <a:prstGeom prst="rect">
            <a:avLst/>
          </a:prstGeom>
        </p:spPr>
      </p:pic>
      <p:pic>
        <p:nvPicPr>
          <p:cNvPr id="5" name="Imagen 4"/>
          <p:cNvPicPr>
            <a:picLocks noChangeAspect="1"/>
          </p:cNvPicPr>
          <p:nvPr/>
        </p:nvPicPr>
        <p:blipFill>
          <a:blip r:embed="rId7"/>
          <a:stretch>
            <a:fillRect/>
          </a:stretch>
        </p:blipFill>
        <p:spPr>
          <a:xfrm>
            <a:off x="250979" y="4194614"/>
            <a:ext cx="8387968" cy="2186714"/>
          </a:xfrm>
          <a:prstGeom prst="rect">
            <a:avLst/>
          </a:prstGeom>
        </p:spPr>
      </p:pic>
      <p:sp>
        <p:nvSpPr>
          <p:cNvPr id="4" name="Marcador de número de diapositiva 3"/>
          <p:cNvSpPr>
            <a:spLocks noGrp="1"/>
          </p:cNvSpPr>
          <p:nvPr>
            <p:ph type="sldNum" sz="quarter" idx="12"/>
          </p:nvPr>
        </p:nvSpPr>
        <p:spPr/>
        <p:txBody>
          <a:bodyPr/>
          <a:lstStyle/>
          <a:p>
            <a:fld id="{28E7870A-D833-4620-871D-52D8AB644C76}" type="slidenum">
              <a:rPr lang="es-ES" smtClean="0"/>
              <a:pPr/>
              <a:t>55</a:t>
            </a:fld>
            <a:endParaRPr lang="es-ES"/>
          </a:p>
        </p:txBody>
      </p:sp>
      <p:sp>
        <p:nvSpPr>
          <p:cNvPr id="6" name="CuadroTexto 5"/>
          <p:cNvSpPr txBox="1"/>
          <p:nvPr/>
        </p:nvSpPr>
        <p:spPr>
          <a:xfrm>
            <a:off x="2463418" y="1195084"/>
            <a:ext cx="4217163" cy="369332"/>
          </a:xfrm>
          <a:prstGeom prst="rect">
            <a:avLst/>
          </a:prstGeom>
          <a:noFill/>
        </p:spPr>
        <p:txBody>
          <a:bodyPr wrap="square" rtlCol="0">
            <a:spAutoFit/>
          </a:bodyPr>
          <a:lstStyle/>
          <a:p>
            <a:pPr algn="ctr"/>
            <a:r>
              <a:rPr lang="en-GB" dirty="0" smtClean="0"/>
              <a:t>DTW &amp; MSRDaily3D</a:t>
            </a:r>
            <a:endParaRPr lang="en-GB" dirty="0"/>
          </a:p>
        </p:txBody>
      </p:sp>
      <p:sp>
        <p:nvSpPr>
          <p:cNvPr id="14" name="CuadroTexto 13"/>
          <p:cNvSpPr txBox="1"/>
          <p:nvPr/>
        </p:nvSpPr>
        <p:spPr>
          <a:xfrm>
            <a:off x="2463418" y="3889971"/>
            <a:ext cx="4217163" cy="369332"/>
          </a:xfrm>
          <a:prstGeom prst="rect">
            <a:avLst/>
          </a:prstGeom>
          <a:noFill/>
        </p:spPr>
        <p:txBody>
          <a:bodyPr wrap="square" rtlCol="0">
            <a:spAutoFit/>
          </a:bodyPr>
          <a:lstStyle/>
          <a:p>
            <a:pPr algn="ctr"/>
            <a:r>
              <a:rPr lang="en-GB" dirty="0" smtClean="0"/>
              <a:t>DTW &amp; MSRAction3D</a:t>
            </a:r>
            <a:endParaRPr lang="en-GB" dirty="0"/>
          </a:p>
        </p:txBody>
      </p:sp>
    </p:spTree>
    <p:custDataLst>
      <p:tags r:id="rId1"/>
    </p:custDataLst>
    <p:extLst>
      <p:ext uri="{BB962C8B-B14F-4D97-AF65-F5344CB8AC3E}">
        <p14:creationId xmlns:p14="http://schemas.microsoft.com/office/powerpoint/2010/main" val="106873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51"/>
            <a:ext cx="9144000" cy="733425"/>
          </a:xfrm>
          <a:prstGeom prst="rect">
            <a:avLst/>
          </a:prstGeom>
        </p:spPr>
      </p:pic>
      <p:sp>
        <p:nvSpPr>
          <p:cNvPr id="17" name="CuadroTexto 16"/>
          <p:cNvSpPr txBox="1"/>
          <p:nvPr/>
        </p:nvSpPr>
        <p:spPr>
          <a:xfrm>
            <a:off x="3268418" y="160387"/>
            <a:ext cx="1004378"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Application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1344167374"/>
              </p:ext>
            </p:extLst>
          </p:nvPr>
        </p:nvGraphicFramePr>
        <p:xfrm>
          <a:off x="-2324" y="2204864"/>
          <a:ext cx="9146323" cy="2805844"/>
        </p:xfrm>
        <a:graphic>
          <a:graphicData uri="http://schemas.openxmlformats.org/presentationml/2006/ole">
            <mc:AlternateContent xmlns:mc="http://schemas.openxmlformats.org/markup-compatibility/2006">
              <mc:Choice xmlns:v="urn:schemas-microsoft-com:vml" Requires="v">
                <p:oleObj spid="_x0000_s4262" r:id="rId6" imgW="3187080" imgH="977760" progId="">
                  <p:embed/>
                </p:oleObj>
              </mc:Choice>
              <mc:Fallback>
                <p:oleObj r:id="rId6" imgW="3187080" imgH="977760" progId="">
                  <p:embed/>
                  <p:pic>
                    <p:nvPicPr>
                      <p:cNvPr id="0" name=""/>
                      <p:cNvPicPr/>
                      <p:nvPr/>
                    </p:nvPicPr>
                    <p:blipFill>
                      <a:blip r:embed="rId7"/>
                      <a:stretch>
                        <a:fillRect/>
                      </a:stretch>
                    </p:blipFill>
                    <p:spPr>
                      <a:xfrm>
                        <a:off x="-2324" y="2204864"/>
                        <a:ext cx="9146323" cy="2805844"/>
                      </a:xfrm>
                      <a:prstGeom prst="rect">
                        <a:avLst/>
                      </a:prstGeom>
                    </p:spPr>
                  </p:pic>
                </p:oleObj>
              </mc:Fallback>
            </mc:AlternateContent>
          </a:graphicData>
        </a:graphic>
      </p:graphicFrame>
      <p:sp>
        <p:nvSpPr>
          <p:cNvPr id="9" name="CuadroTexto 8"/>
          <p:cNvSpPr txBox="1"/>
          <p:nvPr/>
        </p:nvSpPr>
        <p:spPr>
          <a:xfrm>
            <a:off x="843841" y="3192287"/>
            <a:ext cx="7453991" cy="830997"/>
          </a:xfrm>
          <a:prstGeom prst="rect">
            <a:avLst/>
          </a:prstGeom>
          <a:noFill/>
        </p:spPr>
        <p:txBody>
          <a:bodyPr wrap="square" rtlCol="0">
            <a:spAutoFit/>
          </a:bodyPr>
          <a:lstStyle/>
          <a:p>
            <a:pPr algn="ctr"/>
            <a:r>
              <a:rPr lang="en-GB" sz="4800" b="1" dirty="0" smtClean="0">
                <a:solidFill>
                  <a:schemeClr val="bg1"/>
                </a:solidFill>
                <a:effectLst>
                  <a:outerShdw blurRad="38100" dist="38100" dir="2700000" algn="tl">
                    <a:srgbClr val="000000">
                      <a:alpha val="43137"/>
                    </a:srgbClr>
                  </a:outerShdw>
                </a:effectLst>
              </a:rPr>
              <a:t>Application Case</a:t>
            </a:r>
            <a:endParaRPr lang="en-GB" sz="4800" b="1" dirty="0">
              <a:solidFill>
                <a:schemeClr val="bg1"/>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56</a:t>
            </a:fld>
            <a:endParaRPr lang="es-ES"/>
          </a:p>
        </p:txBody>
      </p:sp>
    </p:spTree>
    <p:extLst>
      <p:ext uri="{BB962C8B-B14F-4D97-AF65-F5344CB8AC3E}">
        <p14:creationId xmlns:p14="http://schemas.microsoft.com/office/powerpoint/2010/main" val="3054456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sp>
        <p:nvSpPr>
          <p:cNvPr id="20" name="CuadroTexto 19"/>
          <p:cNvSpPr txBox="1"/>
          <p:nvPr/>
        </p:nvSpPr>
        <p:spPr>
          <a:xfrm>
            <a:off x="3268418" y="160387"/>
            <a:ext cx="1004378" cy="507831"/>
          </a:xfrm>
          <a:prstGeom prst="rect">
            <a:avLst/>
          </a:prstGeom>
          <a:noFill/>
        </p:spPr>
        <p:txBody>
          <a:bodyPr wrap="none" rtlCol="0">
            <a:spAutoFit/>
          </a:bodyPr>
          <a:lstStyle/>
          <a:p>
            <a:pPr algn="ctr"/>
            <a:r>
              <a:rPr lang="en-GB" sz="1350" b="1" dirty="0" smtClean="0">
                <a:solidFill>
                  <a:schemeClr val="bg1">
                    <a:lumMod val="85000"/>
                  </a:schemeClr>
                </a:solidFill>
                <a:effectLst>
                  <a:outerShdw blurRad="38100" dist="38100" dir="2700000" algn="tl">
                    <a:srgbClr val="000000">
                      <a:alpha val="43137"/>
                    </a:srgbClr>
                  </a:outerShdw>
                </a:effectLst>
              </a:rPr>
              <a:t>Application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21" name="CuadroTexto 20"/>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3" name="CuadroTexto 22"/>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4615542" y="188640"/>
            <a:ext cx="4445913"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Social Computing Apps</a:t>
            </a:r>
          </a:p>
        </p:txBody>
      </p:sp>
      <mc:AlternateContent xmlns:mc="http://schemas.openxmlformats.org/markup-compatibility/2006" xmlns:a14="http://schemas.microsoft.com/office/drawing/2010/main">
        <mc:Choice Requires="a14">
          <p:sp>
            <p:nvSpPr>
              <p:cNvPr id="13" name="CuadroTexto 12"/>
              <p:cNvSpPr txBox="1"/>
              <p:nvPr/>
            </p:nvSpPr>
            <p:spPr>
              <a:xfrm>
                <a:off x="323528" y="951700"/>
                <a:ext cx="8424936" cy="5016758"/>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Real-case scenarios of conversational contexts for human behaviour analysis.</a:t>
                </a:r>
              </a:p>
              <a:p>
                <a:pPr marL="285750" indent="-285750" algn="just">
                  <a:buFont typeface="Arial" panose="020B0604020202020204" pitchFamily="34" charset="0"/>
                  <a:buChar char="•"/>
                </a:pPr>
                <a:endParaRPr lang="en-GB" sz="1000" dirty="0"/>
              </a:p>
              <a:p>
                <a:pPr marL="742950" lvl="1" indent="-285750" algn="just">
                  <a:buFont typeface="Wingdings" panose="05000000000000000000" pitchFamily="2" charset="2"/>
                  <a:buChar char="q"/>
                </a:pPr>
                <a:r>
                  <a:rPr lang="en-US" sz="1600" dirty="0" smtClean="0"/>
                  <a:t>Interpretation of social signals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1</m:t>
                        </m:r>
                      </m:sup>
                    </m:sSup>
                  </m:oMath>
                </a14:m>
                <a:r>
                  <a:rPr lang="en-US" sz="1600" dirty="0" smtClean="0"/>
                  <a:t>, non-verbal cues and personality traits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i="1">
                            <a:latin typeface="Cambria Math" panose="02040503050406030204" pitchFamily="18" charset="0"/>
                          </a:rPr>
                          <m:t>2</m:t>
                        </m:r>
                      </m:sup>
                    </m:sSup>
                  </m:oMath>
                </a14:m>
                <a:r>
                  <a:rPr lang="en-US" sz="1600" dirty="0" smtClean="0"/>
                  <a:t>:</a:t>
                </a:r>
              </a:p>
              <a:p>
                <a:pPr marL="285750" indent="-285750" algn="just">
                  <a:buFont typeface="Arial" panose="020B0604020202020204" pitchFamily="34" charset="0"/>
                  <a:buChar char="•"/>
                </a:pPr>
                <a:endParaRPr lang="en-US" sz="1000" dirty="0"/>
              </a:p>
              <a:p>
                <a:pPr marL="1200150" lvl="2" indent="-285750" algn="just">
                  <a:buFont typeface="Wingdings" panose="05000000000000000000" pitchFamily="2" charset="2"/>
                  <a:buChar char="§"/>
                </a:pPr>
                <a:r>
                  <a:rPr lang="en-US" sz="1400" dirty="0"/>
                  <a:t>Predicting human responses </a:t>
                </a:r>
                <a:r>
                  <a:rPr lang="en-GB" sz="1400" dirty="0"/>
                  <a:t>from communication for improving language understanding</a:t>
                </a:r>
                <a:r>
                  <a:rPr lang="en-GB" sz="1400" dirty="0" smtClean="0"/>
                  <a:t>.</a:t>
                </a:r>
              </a:p>
              <a:p>
                <a:pPr marL="1200150" lvl="2" indent="-285750" algn="just">
                  <a:buFont typeface="Wingdings" panose="05000000000000000000" pitchFamily="2" charset="2"/>
                  <a:buChar char="§"/>
                </a:pPr>
                <a:endParaRPr lang="en-GB" sz="1000" dirty="0"/>
              </a:p>
              <a:p>
                <a:pPr marL="742950" lvl="1" indent="-285750" algn="just">
                  <a:buFont typeface="Wingdings" panose="05000000000000000000" pitchFamily="2" charset="2"/>
                  <a:buChar char="q"/>
                </a:pPr>
                <a:r>
                  <a:rPr lang="en-GB" sz="1600" dirty="0"/>
                  <a:t>Detect the roles played by each participant in terms of influence, dominance, or </a:t>
                </a:r>
                <a:r>
                  <a:rPr lang="en-GB" sz="1600" dirty="0" smtClean="0"/>
                  <a:t>submission</a:t>
                </a:r>
                <a14:m>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 </m:t>
                        </m:r>
                      </m:e>
                      <m:sup>
                        <m:r>
                          <a:rPr lang="ca-ES" sz="1400" b="0" i="1" smtClean="0">
                            <a:latin typeface="Cambria Math" panose="02040503050406030204" pitchFamily="18" charset="0"/>
                          </a:rPr>
                          <m:t>3</m:t>
                        </m:r>
                      </m:sup>
                    </m:sSup>
                  </m:oMath>
                </a14:m>
                <a:r>
                  <a:rPr lang="en-GB" sz="1600" dirty="0" smtClean="0"/>
                  <a:t>.</a:t>
                </a:r>
                <a:endParaRPr lang="en-US" sz="1600" dirty="0"/>
              </a:p>
              <a:p>
                <a:pPr marL="285750" indent="-285750" algn="just">
                  <a:buFont typeface="Arial" panose="020B0604020202020204" pitchFamily="34" charset="0"/>
                  <a:buChar char="•"/>
                </a:pPr>
                <a:endParaRPr lang="en-US" sz="1600" dirty="0" smtClean="0"/>
              </a:p>
              <a:p>
                <a:pPr marL="285750" indent="-285750" algn="just">
                  <a:buFont typeface="Arial" panose="020B0604020202020204" pitchFamily="34" charset="0"/>
                  <a:buChar char="•"/>
                </a:pPr>
                <a:r>
                  <a:rPr lang="en-US" dirty="0" smtClean="0"/>
                  <a:t>Ambient intelligence and </a:t>
                </a:r>
                <a:r>
                  <a:rPr lang="en-US" dirty="0"/>
                  <a:t>egocentric </a:t>
                </a:r>
                <a:r>
                  <a:rPr lang="en-US" dirty="0" smtClean="0"/>
                  <a:t>computing for data acquisition:</a:t>
                </a:r>
              </a:p>
              <a:p>
                <a:pPr marL="285750"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
                </a:pPr>
                <a:r>
                  <a:rPr lang="en-US" sz="1600" dirty="0" smtClean="0"/>
                  <a:t>Trade-off «intrusiveness </a:t>
                </a:r>
                <a:r>
                  <a:rPr lang="en-US" sz="1600" i="1" dirty="0" smtClean="0"/>
                  <a:t>vs.</a:t>
                </a:r>
                <a:r>
                  <a:rPr lang="en-US" sz="1600" dirty="0" smtClean="0"/>
                  <a:t> accuracy</a:t>
                </a:r>
                <a:r>
                  <a:rPr lang="en-US" sz="1600" dirty="0"/>
                  <a:t>»</a:t>
                </a:r>
                <a:r>
                  <a:rPr lang="en-US" sz="1600" dirty="0" smtClean="0"/>
                  <a:t>:</a:t>
                </a:r>
              </a:p>
              <a:p>
                <a:pPr marL="742950" lvl="1" indent="-285750" algn="just">
                  <a:buFont typeface="Wingdings" panose="05000000000000000000" pitchFamily="2" charset="2"/>
                  <a:buChar char="q"/>
                </a:pPr>
                <a:endParaRPr lang="en-US" sz="1000" dirty="0" smtClean="0"/>
              </a:p>
              <a:p>
                <a:pPr marL="1200150" lvl="2" indent="-285750" algn="just">
                  <a:buFont typeface="Wingdings" panose="05000000000000000000" pitchFamily="2" charset="2"/>
                  <a:buChar char="q"/>
                </a:pPr>
                <a:r>
                  <a:rPr lang="en-US" sz="1400" dirty="0" smtClean="0"/>
                  <a:t>Gesture interface devices, gloves, </a:t>
                </a:r>
                <a:r>
                  <a:rPr lang="en-US" sz="1400" dirty="0"/>
                  <a:t>different types of </a:t>
                </a:r>
                <a:r>
                  <a:rPr lang="en-US" sz="1400" dirty="0" smtClean="0"/>
                  <a:t>cameras, or depth sensors.</a:t>
                </a:r>
              </a:p>
              <a:p>
                <a:pPr marL="285750" indent="-285750" algn="just">
                  <a:buFont typeface="Wingdings" panose="05000000000000000000" pitchFamily="2" charset="2"/>
                  <a:buChar char="§"/>
                </a:pPr>
                <a:endParaRPr lang="en-US" sz="1600" dirty="0" smtClean="0"/>
              </a:p>
              <a:p>
                <a:pPr marL="342900" indent="-342900" algn="just">
                  <a:buFont typeface="Arial" panose="020B0604020202020204" pitchFamily="34" charset="0"/>
                  <a:buChar char="•"/>
                </a:pPr>
                <a:r>
                  <a:rPr lang="en-US" dirty="0" smtClean="0"/>
                  <a:t>Discriminative </a:t>
                </a:r>
                <a:r>
                  <a:rPr lang="en-US" dirty="0"/>
                  <a:t>behavioral </a:t>
                </a:r>
                <a:r>
                  <a:rPr lang="en-US" dirty="0" smtClean="0"/>
                  <a:t>information from the multimodal analysis of body </a:t>
                </a:r>
                <a:r>
                  <a:rPr lang="en-US" dirty="0"/>
                  <a:t>movements, </a:t>
                </a:r>
                <a:r>
                  <a:rPr lang="en-US" dirty="0" smtClean="0"/>
                  <a:t>speech </a:t>
                </a:r>
                <a:r>
                  <a:rPr lang="en-US" dirty="0" err="1" smtClean="0"/>
                  <a:t>diarization</a:t>
                </a:r>
                <a:r>
                  <a:rPr lang="en-US" dirty="0" smtClean="0"/>
                  <a:t>, or face and gaze detection:</a:t>
                </a:r>
              </a:p>
              <a:p>
                <a:pPr marL="342900" indent="-342900" algn="just">
                  <a:buFont typeface="Arial" panose="020B0604020202020204" pitchFamily="34" charset="0"/>
                  <a:buChar char="•"/>
                </a:pPr>
                <a:endParaRPr lang="en-US" sz="1000" dirty="0" smtClean="0"/>
              </a:p>
              <a:p>
                <a:pPr marL="800100" lvl="1" indent="-342900" algn="just">
                  <a:buFont typeface="Wingdings" panose="05000000000000000000" pitchFamily="2" charset="2"/>
                  <a:buChar char="q"/>
                </a:pPr>
                <a:r>
                  <a:rPr lang="en-GB" sz="1600" dirty="0" smtClean="0"/>
                  <a:t>Adaptors: head </a:t>
                </a:r>
                <a:r>
                  <a:rPr lang="en-GB" sz="1600" dirty="0"/>
                  <a:t>scratching, indicative of attitude, anxiety </a:t>
                </a:r>
                <a:r>
                  <a:rPr lang="en-GB" sz="1600" dirty="0" smtClean="0"/>
                  <a:t>level, or self-confidence.</a:t>
                </a:r>
              </a:p>
              <a:p>
                <a:pPr marL="800100" lvl="1" indent="-342900" algn="just">
                  <a:buFont typeface="Wingdings" panose="05000000000000000000" pitchFamily="2" charset="2"/>
                  <a:buChar char="q"/>
                </a:pPr>
                <a:r>
                  <a:rPr lang="en-GB" sz="1600" dirty="0" smtClean="0"/>
                  <a:t>Beat gestures: </a:t>
                </a:r>
                <a:r>
                  <a:rPr lang="en-US" sz="1600" dirty="0" smtClean="0"/>
                  <a:t>small baton-like movements </a:t>
                </a:r>
                <a:r>
                  <a:rPr lang="en-GB" sz="1600" dirty="0"/>
                  <a:t>to emphasize important parts of </a:t>
                </a:r>
                <a:r>
                  <a:rPr lang="en-GB" sz="1600" dirty="0" smtClean="0"/>
                  <a:t>the speech.</a:t>
                </a:r>
              </a:p>
              <a:p>
                <a:pPr marL="800100" lvl="1" indent="-342900" algn="just">
                  <a:buFont typeface="Wingdings" panose="05000000000000000000" pitchFamily="2" charset="2"/>
                  <a:buChar char="q"/>
                </a:pPr>
                <a:r>
                  <a:rPr lang="en-US" sz="1600" dirty="0" smtClean="0"/>
                  <a:t>Body posture: important indicator of the emotional state.</a:t>
                </a:r>
              </a:p>
              <a:p>
                <a:pPr marL="800100" lvl="1" indent="-342900" algn="just">
                  <a:buFont typeface="Wingdings" panose="05000000000000000000" pitchFamily="2" charset="2"/>
                  <a:buChar char="q"/>
                </a:pPr>
                <a:r>
                  <a:rPr lang="en-US" sz="1600" dirty="0" smtClean="0"/>
                  <a:t>Facial expressions</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1" smtClean="0">
                            <a:latin typeface="Cambria Math" panose="02040503050406030204" pitchFamily="18" charset="0"/>
                          </a:rPr>
                          <m:t>4</m:t>
                        </m:r>
                      </m:sup>
                    </m:sSup>
                  </m:oMath>
                </a14:m>
                <a:r>
                  <a:rPr lang="en-US" sz="1600" dirty="0" smtClean="0"/>
                  <a:t>.</a:t>
                </a:r>
                <a:endParaRPr lang="en-US" sz="1600" dirty="0"/>
              </a:p>
            </p:txBody>
          </p:sp>
        </mc:Choice>
        <mc:Fallback xmlns="">
          <p:sp>
            <p:nvSpPr>
              <p:cNvPr id="13" name="CuadroTexto 12"/>
              <p:cNvSpPr txBox="1">
                <a:spLocks noRot="1" noChangeAspect="1" noMove="1" noResize="1" noEditPoints="1" noAdjustHandles="1" noChangeArrowheads="1" noChangeShapeType="1" noTextEdit="1"/>
              </p:cNvSpPr>
              <p:nvPr/>
            </p:nvSpPr>
            <p:spPr>
              <a:xfrm>
                <a:off x="323528" y="951700"/>
                <a:ext cx="8424936" cy="5016758"/>
              </a:xfrm>
              <a:prstGeom prst="rect">
                <a:avLst/>
              </a:prstGeom>
              <a:blipFill rotWithShape="0">
                <a:blip r:embed="rId5"/>
                <a:stretch>
                  <a:fillRect l="-434" t="-608" r="-651" b="-608"/>
                </a:stretch>
              </a:blipFill>
            </p:spPr>
            <p:txBody>
              <a:bodyPr/>
              <a:lstStyle/>
              <a:p>
                <a:r>
                  <a:rPr lang="en-US">
                    <a:noFill/>
                  </a:rPr>
                  <a:t> </a:t>
                </a:r>
              </a:p>
            </p:txBody>
          </p:sp>
        </mc:Fallback>
      </mc:AlternateContent>
      <p:sp>
        <p:nvSpPr>
          <p:cNvPr id="12" name="CuadroTexto 11"/>
          <p:cNvSpPr txBox="1"/>
          <p:nvPr/>
        </p:nvSpPr>
        <p:spPr>
          <a:xfrm>
            <a:off x="107504" y="5978308"/>
            <a:ext cx="8892480" cy="861774"/>
          </a:xfrm>
          <a:prstGeom prst="rect">
            <a:avLst/>
          </a:prstGeom>
          <a:noFill/>
        </p:spPr>
        <p:txBody>
          <a:bodyPr wrap="square" rtlCol="0">
            <a:spAutoFit/>
          </a:bodyPr>
          <a:lstStyle/>
          <a:p>
            <a:pPr algn="just"/>
            <a:r>
              <a:rPr lang="en-GB" sz="1000" dirty="0" smtClean="0"/>
              <a:t>[1</a:t>
            </a:r>
            <a:r>
              <a:rPr lang="en-GB" sz="1000" dirty="0"/>
              <a:t>] Marcos-Ramiro, A., Pizarro-Perez, D., Marron-</a:t>
            </a:r>
            <a:r>
              <a:rPr lang="en-GB" sz="1000" dirty="0" err="1"/>
              <a:t>Romera</a:t>
            </a:r>
            <a:r>
              <a:rPr lang="en-GB" sz="1000" dirty="0"/>
              <a:t>, M., Nguyen, L. S., and </a:t>
            </a:r>
            <a:r>
              <a:rPr lang="en-GB" sz="1000" dirty="0" err="1"/>
              <a:t>Gatica</a:t>
            </a:r>
            <a:r>
              <a:rPr lang="en-GB" sz="1000" dirty="0"/>
              <a:t>-Perez, D. (2013). Body communicative cue extraction for conversational analysis. </a:t>
            </a:r>
            <a:r>
              <a:rPr lang="en-GB" sz="1000" dirty="0" smtClean="0"/>
              <a:t>In </a:t>
            </a:r>
            <a:r>
              <a:rPr lang="en-GB" sz="1000" dirty="0"/>
              <a:t>Proc. of </a:t>
            </a:r>
            <a:r>
              <a:rPr lang="en-GB" sz="1000" dirty="0" smtClean="0"/>
              <a:t>IEEE </a:t>
            </a:r>
            <a:r>
              <a:rPr lang="en-US" sz="1000" dirty="0"/>
              <a:t>International Conference on Automatic Face and Gesture Recognition</a:t>
            </a:r>
            <a:r>
              <a:rPr lang="en-GB" sz="1000" dirty="0" smtClean="0"/>
              <a:t>.</a:t>
            </a:r>
          </a:p>
          <a:p>
            <a:r>
              <a:rPr lang="en-GB" sz="1000" dirty="0" smtClean="0"/>
              <a:t>[2] </a:t>
            </a:r>
            <a:r>
              <a:rPr lang="en-US" sz="1000" dirty="0" err="1"/>
              <a:t>Pentland</a:t>
            </a:r>
            <a:r>
              <a:rPr lang="en-US" sz="1000" dirty="0"/>
              <a:t>, A. S. (2008). Honest Signals: How They Shape Our World. The MIT Press, </a:t>
            </a:r>
            <a:r>
              <a:rPr lang="en-US" sz="1000" dirty="0" smtClean="0"/>
              <a:t>Massachusetts.</a:t>
            </a:r>
          </a:p>
          <a:p>
            <a:r>
              <a:rPr lang="en-US" sz="1000" dirty="0" smtClean="0"/>
              <a:t>[3] </a:t>
            </a:r>
            <a:r>
              <a:rPr lang="en-US" sz="1000" dirty="0" err="1" smtClean="0"/>
              <a:t>Escalera</a:t>
            </a:r>
            <a:r>
              <a:rPr lang="en-US" sz="1000" dirty="0"/>
              <a:t>, S., </a:t>
            </a:r>
            <a:r>
              <a:rPr lang="en-US" sz="1000" dirty="0" err="1"/>
              <a:t>Pujol</a:t>
            </a:r>
            <a:r>
              <a:rPr lang="en-US" sz="1000" dirty="0"/>
              <a:t>, O., </a:t>
            </a:r>
            <a:r>
              <a:rPr lang="en-US" sz="1000" dirty="0" err="1"/>
              <a:t>Radeva</a:t>
            </a:r>
            <a:r>
              <a:rPr lang="en-US" sz="1000" dirty="0"/>
              <a:t>, P., </a:t>
            </a:r>
            <a:r>
              <a:rPr lang="en-US" sz="1000" dirty="0" err="1"/>
              <a:t>Vitrià</a:t>
            </a:r>
            <a:r>
              <a:rPr lang="en-US" sz="1000" dirty="0"/>
              <a:t>, J., and </a:t>
            </a:r>
            <a:r>
              <a:rPr lang="en-US" sz="1000" dirty="0" err="1"/>
              <a:t>Anguera</a:t>
            </a:r>
            <a:r>
              <a:rPr lang="en-US" sz="1000" dirty="0"/>
              <a:t>, M. T. (2010). Automatic Detection of Dominance and Expected Interest. </a:t>
            </a:r>
            <a:r>
              <a:rPr lang="en-US" sz="1000" dirty="0" smtClean="0"/>
              <a:t>In EURASIP.</a:t>
            </a:r>
          </a:p>
          <a:p>
            <a:r>
              <a:rPr lang="en-US" sz="1000" dirty="0" smtClean="0"/>
              <a:t>[4] </a:t>
            </a:r>
            <a:r>
              <a:rPr lang="en-US" sz="1000" dirty="0" err="1"/>
              <a:t>Vinciarelli</a:t>
            </a:r>
            <a:r>
              <a:rPr lang="en-US" sz="1000" dirty="0"/>
              <a:t>, A., </a:t>
            </a:r>
            <a:r>
              <a:rPr lang="en-US" sz="1000" dirty="0" err="1"/>
              <a:t>Salamin</a:t>
            </a:r>
            <a:r>
              <a:rPr lang="en-US" sz="1000" dirty="0"/>
              <a:t>, H., and </a:t>
            </a:r>
            <a:r>
              <a:rPr lang="en-US" sz="1000" dirty="0" err="1"/>
              <a:t>Pantic</a:t>
            </a:r>
            <a:r>
              <a:rPr lang="en-US" sz="1000" dirty="0"/>
              <a:t>, M. (2009). Social Signal Processing: Understanding Social Interactions through Nonverbal </a:t>
            </a:r>
            <a:r>
              <a:rPr lang="en-US" sz="1000" dirty="0" err="1"/>
              <a:t>Behaviour</a:t>
            </a:r>
            <a:r>
              <a:rPr lang="en-US" sz="1000" dirty="0"/>
              <a:t> Analysis. In CVPR, 3:</a:t>
            </a:r>
            <a:r>
              <a:rPr lang="en-GB" sz="1000" dirty="0"/>
              <a:t>42-49</a:t>
            </a:r>
            <a:r>
              <a:rPr lang="en-GB" sz="1000" dirty="0" smtClean="0"/>
              <a:t>.</a:t>
            </a:r>
            <a:endParaRPr lang="en-GB" sz="1000" dirty="0"/>
          </a:p>
        </p:txBody>
      </p:sp>
      <p:sp>
        <p:nvSpPr>
          <p:cNvPr id="14" name="CuadroTexto 13"/>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57</a:t>
            </a:fld>
            <a:endParaRPr lang="es-ES"/>
          </a:p>
        </p:txBody>
      </p:sp>
    </p:spTree>
    <p:extLst>
      <p:ext uri="{BB962C8B-B14F-4D97-AF65-F5344CB8AC3E}">
        <p14:creationId xmlns:p14="http://schemas.microsoft.com/office/powerpoint/2010/main" val="685840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19" end="1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1"/>
            <a:ext cx="9144000" cy="733425"/>
          </a:xfrm>
          <a:prstGeom prst="rect">
            <a:avLst/>
          </a:prstGeom>
        </p:spPr>
      </p:pic>
      <p:sp>
        <p:nvSpPr>
          <p:cNvPr id="17" name="CuadroTexto 16"/>
          <p:cNvSpPr txBox="1"/>
          <p:nvPr/>
        </p:nvSpPr>
        <p:spPr>
          <a:xfrm>
            <a:off x="3268418" y="160387"/>
            <a:ext cx="1004378"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Application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CuadroTexto 11"/>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VOM</a:t>
                </a:r>
                <a14:m>
                  <m:oMath xmlns:m="http://schemas.openxmlformats.org/officeDocument/2006/math">
                    <m:sSup>
                      <m:sSupPr>
                        <m:ctrlPr>
                          <a:rPr lang="en-GB" sz="2600" i="1">
                            <a:latin typeface="Cambria Math" panose="02040503050406030204" pitchFamily="18" charset="0"/>
                          </a:rPr>
                        </m:ctrlPr>
                      </m:sSupPr>
                      <m:e>
                        <m:r>
                          <a:rPr lang="en-GB" sz="2600" i="1">
                            <a:latin typeface="Cambria Math" panose="02040503050406030204" pitchFamily="18" charset="0"/>
                          </a:rPr>
                          <m:t> </m:t>
                        </m:r>
                      </m:e>
                      <m:sup>
                        <m:r>
                          <a:rPr lang="ca-ES" sz="2600">
                            <a:latin typeface="Cambria Math" panose="02040503050406030204" pitchFamily="18" charset="0"/>
                          </a:rPr>
                          <m:t>1</m:t>
                        </m:r>
                      </m:sup>
                    </m:sSup>
                  </m:oMath>
                </a14:m>
                <a:r>
                  <a:rPr lang="en-GB" sz="2800" b="1" dirty="0" smtClean="0">
                    <a:effectLst>
                      <a:outerShdw blurRad="38100" dist="38100" dir="2700000" algn="tl">
                        <a:srgbClr val="000000">
                          <a:alpha val="43137"/>
                        </a:srgbClr>
                      </a:outerShdw>
                    </a:effectLst>
                  </a:rPr>
                  <a:t> scenario</a:t>
                </a:r>
              </a:p>
            </p:txBody>
          </p:sp>
        </mc:Choice>
        <mc:Fallback xmlns="">
          <p:sp>
            <p:nvSpPr>
              <p:cNvPr id="12" name="CuadroTexto 11"/>
              <p:cNvSpPr txBox="1">
                <a:spLocks noRot="1" noChangeAspect="1" noMove="1" noResize="1" noEditPoints="1" noAdjustHandles="1" noChangeArrowheads="1" noChangeShapeType="1" noTextEdit="1"/>
              </p:cNvSpPr>
              <p:nvPr/>
            </p:nvSpPr>
            <p:spPr>
              <a:xfrm>
                <a:off x="4552747" y="188640"/>
                <a:ext cx="4518575" cy="523220"/>
              </a:xfrm>
              <a:prstGeom prst="rect">
                <a:avLst/>
              </a:prstGeom>
              <a:blipFill rotWithShape="0">
                <a:blip r:embed="rId5"/>
                <a:stretch>
                  <a:fillRect t="-12791" b="-39535"/>
                </a:stretch>
              </a:blipFill>
            </p:spPr>
            <p:txBody>
              <a:bodyPr/>
              <a:lstStyle/>
              <a:p>
                <a:r>
                  <a:rPr lang="en-US">
                    <a:noFill/>
                  </a:rPr>
                  <a:t> </a:t>
                </a:r>
              </a:p>
            </p:txBody>
          </p:sp>
        </mc:Fallback>
      </mc:AlternateContent>
      <p:sp>
        <p:nvSpPr>
          <p:cNvPr id="13" name="CuadroTexto 12"/>
          <p:cNvSpPr txBox="1"/>
          <p:nvPr/>
        </p:nvSpPr>
        <p:spPr>
          <a:xfrm>
            <a:off x="125725" y="6128466"/>
            <a:ext cx="8911062" cy="707886"/>
          </a:xfrm>
          <a:prstGeom prst="rect">
            <a:avLst/>
          </a:prstGeom>
          <a:noFill/>
        </p:spPr>
        <p:txBody>
          <a:bodyPr wrap="square" rtlCol="0">
            <a:spAutoFit/>
          </a:bodyPr>
          <a:lstStyle/>
          <a:p>
            <a:pPr algn="just"/>
            <a:r>
              <a:rPr lang="en-US" sz="1000" dirty="0" smtClean="0"/>
              <a:t>[1] </a:t>
            </a:r>
            <a:r>
              <a:rPr lang="en-GB" sz="1000" dirty="0" err="1"/>
              <a:t>Weitekamp</a:t>
            </a:r>
            <a:r>
              <a:rPr lang="en-GB" sz="1000" dirty="0"/>
              <a:t>, E. (1993). Reparative justice. European Journal on Criminal Policy and Research, 1(1):70–93</a:t>
            </a:r>
            <a:r>
              <a:rPr lang="en-GB" sz="1000" dirty="0" smtClean="0"/>
              <a:t>.</a:t>
            </a:r>
          </a:p>
          <a:p>
            <a:pPr algn="just"/>
            <a:r>
              <a:rPr lang="en-GB" sz="1000" dirty="0" smtClean="0"/>
              <a:t>[2] </a:t>
            </a:r>
            <a:r>
              <a:rPr lang="en-GB" sz="1000" dirty="0" err="1" smtClean="0"/>
              <a:t>Pentland</a:t>
            </a:r>
            <a:r>
              <a:rPr lang="en-GB" sz="1000" dirty="0"/>
              <a:t>, A. S. (2005). Socially Aware Computation and Communication. Computer, 38(3):33–40.</a:t>
            </a:r>
          </a:p>
          <a:p>
            <a:pPr algn="just"/>
            <a:r>
              <a:rPr lang="en-GB" sz="1000" dirty="0" smtClean="0"/>
              <a:t>[3] </a:t>
            </a:r>
            <a:r>
              <a:rPr lang="en-GB" sz="1000" dirty="0" err="1" smtClean="0"/>
              <a:t>Pentland</a:t>
            </a:r>
            <a:r>
              <a:rPr lang="en-GB" sz="1000" dirty="0"/>
              <a:t>, A. S. (2008). Honest Signals: How They Shape Our World. The MIT Press, </a:t>
            </a:r>
            <a:r>
              <a:rPr lang="en-GB" sz="1000" dirty="0" smtClean="0"/>
              <a:t>Massachusetts</a:t>
            </a:r>
          </a:p>
          <a:p>
            <a:r>
              <a:rPr lang="en-GB" sz="1000" dirty="0" smtClean="0"/>
              <a:t>[4] </a:t>
            </a:r>
            <a:r>
              <a:rPr lang="en-GB" sz="1000" dirty="0"/>
              <a:t>Knapp, M. and Hall, J. (1997). Nonverbal Communication in Human Interaction</a:t>
            </a:r>
            <a:r>
              <a:rPr lang="en-GB" sz="1000" dirty="0" smtClean="0"/>
              <a:t>. </a:t>
            </a:r>
            <a:r>
              <a:rPr lang="en-US" sz="1000" dirty="0" smtClean="0"/>
              <a:t>Harcourt </a:t>
            </a:r>
            <a:r>
              <a:rPr lang="en-US" sz="1000" dirty="0"/>
              <a:t>Brace College Publishers.</a:t>
            </a:r>
            <a:r>
              <a:rPr lang="en-GB" sz="1000" dirty="0" smtClean="0"/>
              <a:t>.</a:t>
            </a:r>
          </a:p>
        </p:txBody>
      </p:sp>
      <mc:AlternateContent xmlns:mc="http://schemas.openxmlformats.org/markup-compatibility/2006" xmlns:a14="http://schemas.microsoft.com/office/drawing/2010/main">
        <mc:Choice Requires="a14">
          <p:sp>
            <p:nvSpPr>
              <p:cNvPr id="14" name="CuadroTexto 13"/>
              <p:cNvSpPr txBox="1"/>
              <p:nvPr/>
            </p:nvSpPr>
            <p:spPr>
              <a:xfrm>
                <a:off x="107504" y="980728"/>
                <a:ext cx="8864531" cy="3477875"/>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Exchange impressions of the parties (victim and offender) with a mediator, either in individual or joint encounters depending on the case and the evolution of the sessions:</a:t>
                </a:r>
              </a:p>
              <a:p>
                <a:pPr marL="285750"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q"/>
                </a:pPr>
                <a:r>
                  <a:rPr lang="en-US" sz="1600" dirty="0" smtClean="0"/>
                  <a:t>Impartial analysis of the problem in depth for both parties, focusing on the needs of the victims.</a:t>
                </a:r>
              </a:p>
              <a:p>
                <a:pPr marL="742950" lvl="1" indent="-285750" algn="just">
                  <a:buFont typeface="Wingdings" panose="05000000000000000000" pitchFamily="2" charset="2"/>
                  <a:buChar char="q"/>
                </a:pPr>
                <a:r>
                  <a:rPr lang="en-US" sz="1600" dirty="0" smtClean="0"/>
                  <a:t>Try to engage a joint encounter (</a:t>
                </a:r>
                <a:r>
                  <a:rPr lang="en-US" sz="1600" b="1" i="1" dirty="0" smtClean="0"/>
                  <a:t>receptivity</a:t>
                </a:r>
                <a:r>
                  <a:rPr lang="en-US" sz="1600" i="1" dirty="0" smtClean="0"/>
                  <a:t>) </a:t>
                </a:r>
                <a:r>
                  <a:rPr lang="en-GB" sz="1600" dirty="0" smtClean="0"/>
                  <a:t>conditioned </a:t>
                </a:r>
                <a:r>
                  <a:rPr lang="en-GB" sz="1600" dirty="0"/>
                  <a:t>by the events that have </a:t>
                </a:r>
                <a:r>
                  <a:rPr lang="en-GB" sz="1600" dirty="0" smtClean="0"/>
                  <a:t>occurred.</a:t>
                </a:r>
                <a:endParaRPr lang="en-US" sz="1600" dirty="0" smtClean="0"/>
              </a:p>
              <a:p>
                <a:pPr marL="742950" lvl="1" indent="-285750" algn="just">
                  <a:buFont typeface="Wingdings" panose="05000000000000000000" pitchFamily="2" charset="2"/>
                  <a:buChar char="q"/>
                </a:pPr>
                <a:r>
                  <a:rPr lang="en-US" sz="1600" dirty="0" smtClean="0"/>
                  <a:t>Balance the interests (</a:t>
                </a:r>
                <a:r>
                  <a:rPr lang="en-US" sz="1600" b="1" i="1" dirty="0" smtClean="0"/>
                  <a:t>satisfaction</a:t>
                </a:r>
                <a:r>
                  <a:rPr lang="en-US" sz="1600" dirty="0" smtClean="0"/>
                  <a:t>) of the parties conditioned by associated </a:t>
                </a:r>
                <a:r>
                  <a:rPr lang="en-US" sz="1600" dirty="0"/>
                  <a:t>legal </a:t>
                </a:r>
                <a:r>
                  <a:rPr lang="en-US" sz="1600" dirty="0" smtClean="0"/>
                  <a:t>proceedings.</a:t>
                </a:r>
              </a:p>
              <a:p>
                <a:pPr marL="742950" lvl="1" indent="-285750" algn="just">
                  <a:buFont typeface="Wingdings" panose="05000000000000000000" pitchFamily="2" charset="2"/>
                  <a:buChar char="q"/>
                </a:pPr>
                <a:r>
                  <a:rPr lang="en-US" sz="1600" dirty="0" smtClean="0"/>
                  <a:t>Reach a restitution </a:t>
                </a:r>
                <a:r>
                  <a:rPr lang="en-US" sz="1600" b="1" i="1" dirty="0" smtClean="0"/>
                  <a:t>agreement</a:t>
                </a:r>
                <a:r>
                  <a:rPr lang="en-US" sz="1600" dirty="0" smtClean="0"/>
                  <a:t> if the mediation is feasible given the particular facts.</a:t>
                </a:r>
              </a:p>
              <a:p>
                <a:pPr marL="742950" lvl="1" indent="-285750" algn="just">
                  <a:buFont typeface="Wingdings" panose="05000000000000000000" pitchFamily="2" charset="2"/>
                  <a:buChar char="q"/>
                </a:pPr>
                <a:endParaRPr lang="en-US" sz="1000" dirty="0"/>
              </a:p>
              <a:p>
                <a:pPr marL="1200150" lvl="2" indent="-285750" algn="just">
                  <a:buFont typeface="Wingdings" panose="05000000000000000000" pitchFamily="2" charset="2"/>
                  <a:buChar char="§"/>
                </a:pPr>
                <a:r>
                  <a:rPr lang="en-US" sz="1600" dirty="0" smtClean="0"/>
                  <a:t>High impact factors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0" smtClean="0">
                            <a:latin typeface="Cambria Math" panose="02040503050406030204" pitchFamily="18" charset="0"/>
                          </a:rPr>
                          <m:t>2,3</m:t>
                        </m:r>
                      </m:sup>
                    </m:sSup>
                  </m:oMath>
                </a14:m>
                <a:r>
                  <a:rPr lang="en-US" sz="1600" dirty="0" smtClean="0"/>
                  <a:t> involved: participant traits, human relationships, first impressions, cultural background, education, or social status, amongst other psychological mechanisms and environmental conditions:</a:t>
                </a:r>
              </a:p>
              <a:p>
                <a:pPr marL="1657350" lvl="3" indent="-285750" algn="just">
                  <a:buFont typeface="Wingdings" panose="05000000000000000000" pitchFamily="2" charset="2"/>
                  <a:buChar char="§"/>
                </a:pPr>
                <a:endParaRPr lang="en-US" sz="1000" dirty="0"/>
              </a:p>
              <a:p>
                <a:pPr marL="1657350" lvl="3" indent="-285750" algn="just">
                  <a:buFont typeface="Courier New" panose="02070309020205020404" pitchFamily="49" charset="0"/>
                  <a:buChar char="o"/>
                </a:pPr>
                <a:r>
                  <a:rPr lang="en-US" sz="1400" dirty="0" smtClean="0"/>
                  <a:t>Non-verbal communicative cues present in the conversation and the human interaction</a:t>
                </a:r>
                <a14:m>
                  <m:oMath xmlns:m="http://schemas.openxmlformats.org/officeDocument/2006/math">
                    <m:sSup>
                      <m:sSupPr>
                        <m:ctrlPr>
                          <a:rPr lang="en-GB" sz="1200" i="1">
                            <a:latin typeface="Cambria Math" panose="02040503050406030204" pitchFamily="18" charset="0"/>
                          </a:rPr>
                        </m:ctrlPr>
                      </m:sSupPr>
                      <m:e>
                        <m:r>
                          <a:rPr lang="en-GB" sz="1200" i="1">
                            <a:latin typeface="Cambria Math" panose="02040503050406030204" pitchFamily="18" charset="0"/>
                          </a:rPr>
                          <m:t> </m:t>
                        </m:r>
                      </m:e>
                      <m:sup>
                        <m:r>
                          <a:rPr lang="ca-ES" sz="1200" b="0" i="0" smtClean="0">
                            <a:latin typeface="Cambria Math" panose="02040503050406030204" pitchFamily="18" charset="0"/>
                          </a:rPr>
                          <m:t>4</m:t>
                        </m:r>
                      </m:sup>
                    </m:sSup>
                  </m:oMath>
                </a14:m>
                <a:r>
                  <a:rPr lang="en-US" sz="1400" dirty="0" smtClean="0"/>
                  <a:t>.</a:t>
                </a:r>
              </a:p>
              <a:p>
                <a:pPr marL="1657350" lvl="3" indent="-285750" algn="just">
                  <a:buFont typeface="Courier New" panose="02070309020205020404" pitchFamily="49" charset="0"/>
                  <a:buChar char="o"/>
                </a:pPr>
                <a:endParaRPr lang="en-US" sz="1000" dirty="0"/>
              </a:p>
              <a:p>
                <a:pPr marL="2114550" lvl="4" indent="-285750" algn="just">
                  <a:buFont typeface="Courier New" panose="02070309020205020404" pitchFamily="49" charset="0"/>
                  <a:buChar char="o"/>
                </a:pPr>
                <a:endParaRPr lang="en-US" sz="1400" dirty="0" smtClean="0"/>
              </a:p>
            </p:txBody>
          </p:sp>
        </mc:Choice>
        <mc:Fallback xmlns="">
          <p:sp>
            <p:nvSpPr>
              <p:cNvPr id="14" name="CuadroTexto 13"/>
              <p:cNvSpPr txBox="1">
                <a:spLocks noRot="1" noChangeAspect="1" noMove="1" noResize="1" noEditPoints="1" noAdjustHandles="1" noChangeArrowheads="1" noChangeShapeType="1" noTextEdit="1"/>
              </p:cNvSpPr>
              <p:nvPr/>
            </p:nvSpPr>
            <p:spPr>
              <a:xfrm>
                <a:off x="107504" y="980728"/>
                <a:ext cx="8864531" cy="3477875"/>
              </a:xfrm>
              <a:prstGeom prst="rect">
                <a:avLst/>
              </a:prstGeom>
              <a:blipFill rotWithShape="0">
                <a:blip r:embed="rId6"/>
                <a:stretch>
                  <a:fillRect l="-481" t="-1053" r="-550"/>
                </a:stretch>
              </a:blipFill>
            </p:spPr>
            <p:txBody>
              <a:bodyPr/>
              <a:lstStyle/>
              <a:p>
                <a:r>
                  <a:rPr lang="en-US">
                    <a:noFill/>
                  </a:rPr>
                  <a:t> </a:t>
                </a:r>
              </a:p>
            </p:txBody>
          </p:sp>
        </mc:Fallback>
      </mc:AlternateContent>
      <p:pic>
        <p:nvPicPr>
          <p:cNvPr id="8" name="Imagen 7"/>
          <p:cNvPicPr>
            <a:picLocks noChangeAspect="1"/>
          </p:cNvPicPr>
          <p:nvPr/>
        </p:nvPicPr>
        <p:blipFill>
          <a:blip r:embed="rId7"/>
          <a:stretch>
            <a:fillRect/>
          </a:stretch>
        </p:blipFill>
        <p:spPr>
          <a:xfrm>
            <a:off x="4427984" y="4149080"/>
            <a:ext cx="1922626" cy="1973783"/>
          </a:xfrm>
          <a:prstGeom prst="rect">
            <a:avLst/>
          </a:prstGeom>
        </p:spPr>
      </p:pic>
      <p:pic>
        <p:nvPicPr>
          <p:cNvPr id="9" name="Imagen 8"/>
          <p:cNvPicPr>
            <a:picLocks noChangeAspect="1"/>
          </p:cNvPicPr>
          <p:nvPr/>
        </p:nvPicPr>
        <p:blipFill>
          <a:blip r:embed="rId8"/>
          <a:stretch>
            <a:fillRect/>
          </a:stretch>
        </p:blipFill>
        <p:spPr>
          <a:xfrm>
            <a:off x="6443030" y="4157073"/>
            <a:ext cx="2529005" cy="2003915"/>
          </a:xfrm>
          <a:prstGeom prst="rect">
            <a:avLst/>
          </a:prstGeom>
        </p:spPr>
      </p:pic>
      <p:pic>
        <p:nvPicPr>
          <p:cNvPr id="16" name="Picture 2"/>
          <p:cNvPicPr>
            <a:picLocks noChangeAspect="1" noChangeArrowheads="1"/>
          </p:cNvPicPr>
          <p:nvPr/>
        </p:nvPicPr>
        <p:blipFill>
          <a:blip r:embed="rId9" cstate="print"/>
          <a:srcRect/>
          <a:stretch>
            <a:fillRect/>
          </a:stretch>
        </p:blipFill>
        <p:spPr bwMode="auto">
          <a:xfrm>
            <a:off x="8608" y="4221088"/>
            <a:ext cx="4242919" cy="1662079"/>
          </a:xfrm>
          <a:prstGeom prst="rect">
            <a:avLst/>
          </a:prstGeom>
          <a:noFill/>
          <a:ln w="9525">
            <a:noFill/>
            <a:miter lim="800000"/>
            <a:headEnd/>
            <a:tailEnd/>
          </a:ln>
        </p:spPr>
      </p:pic>
      <p:sp>
        <p:nvSpPr>
          <p:cNvPr id="2" name="Marcador de número de diapositiva 1"/>
          <p:cNvSpPr>
            <a:spLocks noGrp="1"/>
          </p:cNvSpPr>
          <p:nvPr>
            <p:ph type="sldNum" sz="quarter" idx="12"/>
          </p:nvPr>
        </p:nvSpPr>
        <p:spPr/>
        <p:txBody>
          <a:bodyPr/>
          <a:lstStyle/>
          <a:p>
            <a:fld id="{28E7870A-D833-4620-871D-52D8AB644C76}" type="slidenum">
              <a:rPr lang="es-ES" smtClean="0"/>
              <a:pPr/>
              <a:t>58</a:t>
            </a:fld>
            <a:endParaRPr lang="es-ES"/>
          </a:p>
        </p:txBody>
      </p:sp>
    </p:spTree>
    <p:extLst>
      <p:ext uri="{BB962C8B-B14F-4D97-AF65-F5344CB8AC3E}">
        <p14:creationId xmlns:p14="http://schemas.microsoft.com/office/powerpoint/2010/main" val="1954707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1"/>
            <a:ext cx="9144000" cy="733425"/>
          </a:xfrm>
          <a:prstGeom prst="rect">
            <a:avLst/>
          </a:prstGeom>
        </p:spPr>
      </p:pic>
      <p:sp>
        <p:nvSpPr>
          <p:cNvPr id="17" name="CuadroTexto 16"/>
          <p:cNvSpPr txBox="1"/>
          <p:nvPr/>
        </p:nvSpPr>
        <p:spPr>
          <a:xfrm>
            <a:off x="3268418" y="160387"/>
            <a:ext cx="1004378"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Application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Multimodal features</a:t>
            </a:r>
          </a:p>
        </p:txBody>
      </p:sp>
      <p:pic>
        <p:nvPicPr>
          <p:cNvPr id="5" name="Imagen 4"/>
          <p:cNvPicPr>
            <a:picLocks noChangeAspect="1"/>
          </p:cNvPicPr>
          <p:nvPr/>
        </p:nvPicPr>
        <p:blipFill>
          <a:blip r:embed="rId5"/>
          <a:stretch>
            <a:fillRect/>
          </a:stretch>
        </p:blipFill>
        <p:spPr>
          <a:xfrm>
            <a:off x="0" y="3287286"/>
            <a:ext cx="5884742" cy="2990703"/>
          </a:xfrm>
          <a:prstGeom prst="rect">
            <a:avLst/>
          </a:prstGeom>
        </p:spPr>
      </p:pic>
      <mc:AlternateContent xmlns:mc="http://schemas.openxmlformats.org/markup-compatibility/2006" xmlns:a14="http://schemas.microsoft.com/office/drawing/2010/main">
        <mc:Choice Requires="a14">
          <p:sp>
            <p:nvSpPr>
              <p:cNvPr id="13" name="CuadroTexto 12"/>
              <p:cNvSpPr txBox="1"/>
              <p:nvPr/>
            </p:nvSpPr>
            <p:spPr>
              <a:xfrm>
                <a:off x="107504" y="904652"/>
                <a:ext cx="8864531" cy="2308324"/>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Examples of sessions collected and the multimodal feature extraction:</a:t>
                </a:r>
              </a:p>
              <a:p>
                <a:pPr marL="285750" indent="-285750" algn="just">
                  <a:buFont typeface="Arial" panose="020B0604020202020204" pitchFamily="34" charset="0"/>
                  <a:buChar char="•"/>
                </a:pPr>
                <a:endParaRPr lang="en-US" sz="100" dirty="0" smtClean="0"/>
              </a:p>
              <a:p>
                <a:pPr marL="285750" indent="-285750" algn="just">
                  <a:buFont typeface="Arial" panose="020B0604020202020204" pitchFamily="34" charset="0"/>
                  <a:buChar char="•"/>
                </a:pPr>
                <a:endParaRPr lang="en-US" sz="100" dirty="0" smtClean="0"/>
              </a:p>
              <a:p>
                <a:pPr marL="285750" indent="-285750" algn="just">
                  <a:buFont typeface="Arial" panose="020B0604020202020204" pitchFamily="34" charset="0"/>
                  <a:buChar char="•"/>
                </a:pPr>
                <a:endParaRPr lang="en-US" sz="100" dirty="0"/>
              </a:p>
              <a:p>
                <a:pPr marL="285750" indent="-285750" algn="just">
                  <a:buFont typeface="Arial" panose="020B0604020202020204" pitchFamily="34" charset="0"/>
                  <a:buChar char="•"/>
                </a:pPr>
                <a:endParaRPr lang="en-US" sz="100" dirty="0" smtClean="0"/>
              </a:p>
              <a:p>
                <a:pPr marL="742950" lvl="1" indent="-285750" algn="just">
                  <a:buFont typeface="Wingdings" panose="05000000000000000000" pitchFamily="2" charset="2"/>
                  <a:buChar char="q"/>
                </a:pPr>
                <a:r>
                  <a:rPr lang="en-US" sz="1600" dirty="0" smtClean="0"/>
                  <a:t>Speaker </a:t>
                </a:r>
                <a:r>
                  <a:rPr lang="en-US" sz="1600" dirty="0" err="1" smtClean="0"/>
                  <a:t>diarization</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0" smtClean="0">
                            <a:latin typeface="Cambria Math" panose="02040503050406030204" pitchFamily="18" charset="0"/>
                          </a:rPr>
                          <m:t>1</m:t>
                        </m:r>
                      </m:sup>
                    </m:sSup>
                  </m:oMath>
                </a14:m>
                <a:r>
                  <a:rPr lang="en-US" sz="1600" dirty="0"/>
                  <a:t> </a:t>
                </a:r>
                <a:r>
                  <a:rPr lang="en-US" sz="1600" dirty="0" smtClean="0"/>
                  <a:t>consists of finding clusters over audio MFCC features.</a:t>
                </a:r>
              </a:p>
              <a:p>
                <a:pPr marL="742950" lvl="1" indent="-285750" algn="just">
                  <a:buFont typeface="Wingdings" panose="05000000000000000000" pitchFamily="2" charset="2"/>
                  <a:buChar char="q"/>
                </a:pPr>
                <a:r>
                  <a:rPr lang="en-US" sz="1600" dirty="0" smtClean="0"/>
                  <a:t>User detection</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0" smtClean="0">
                            <a:latin typeface="Cambria Math" panose="02040503050406030204" pitchFamily="18" charset="0"/>
                          </a:rPr>
                          <m:t>2</m:t>
                        </m:r>
                      </m:sup>
                    </m:sSup>
                  </m:oMath>
                </a14:m>
                <a:r>
                  <a:rPr lang="en-US" sz="1600" dirty="0" smtClean="0"/>
                  <a:t> consists of limb-segmentation of the body based on the Random Forest. </a:t>
                </a:r>
              </a:p>
              <a:p>
                <a:pPr marL="742950" lvl="1" indent="-285750" algn="just">
                  <a:buFont typeface="Wingdings" panose="05000000000000000000" pitchFamily="2" charset="2"/>
                  <a:buChar char="q"/>
                </a:pPr>
                <a:r>
                  <a:rPr lang="en-US" sz="1600" dirty="0" smtClean="0"/>
                  <a:t>Region detection:</a:t>
                </a:r>
              </a:p>
              <a:p>
                <a:pPr marL="742950" lvl="1" indent="-285750" algn="just">
                  <a:buFont typeface="Wingdings" panose="05000000000000000000" pitchFamily="2" charset="2"/>
                  <a:buChar char="q"/>
                </a:pPr>
                <a:endParaRPr lang="en-US" sz="100" dirty="0" smtClean="0"/>
              </a:p>
              <a:p>
                <a:pPr marL="742950" lvl="1" indent="-285750" algn="just">
                  <a:buFont typeface="Wingdings" panose="05000000000000000000" pitchFamily="2" charset="2"/>
                  <a:buChar char="q"/>
                </a:pPr>
                <a:endParaRPr lang="en-US" sz="100" dirty="0" smtClean="0"/>
              </a:p>
              <a:p>
                <a:pPr marL="742950" lvl="1" indent="-285750" algn="just">
                  <a:buFont typeface="Wingdings" panose="05000000000000000000" pitchFamily="2" charset="2"/>
                  <a:buChar char="q"/>
                </a:pPr>
                <a:endParaRPr lang="en-US" sz="100" dirty="0"/>
              </a:p>
              <a:p>
                <a:pPr marL="742950" lvl="1" indent="-285750" algn="just">
                  <a:buFont typeface="Wingdings" panose="05000000000000000000" pitchFamily="2" charset="2"/>
                  <a:buChar char="q"/>
                </a:pPr>
                <a:endParaRPr lang="en-US" sz="100" dirty="0" smtClean="0"/>
              </a:p>
              <a:p>
                <a:pPr marL="1200150" lvl="2" indent="-285750" algn="just">
                  <a:buFont typeface="Wingdings" panose="05000000000000000000" pitchFamily="2" charset="2"/>
                  <a:buChar char="§"/>
                </a:pPr>
                <a:r>
                  <a:rPr lang="en-US" sz="1400" dirty="0" smtClean="0"/>
                  <a:t>Face model bases on a set of global mixture of trees for every landmark, and head </a:t>
                </a:r>
                <a:r>
                  <a:rPr lang="en-US" sz="1400" dirty="0"/>
                  <a:t>pose </a:t>
                </a:r>
                <a:r>
                  <a:rPr lang="en-US" sz="1400" dirty="0" smtClean="0"/>
                  <a:t>angle estimation is performed by averaging the HOG feature as a polar histogram over orientation channels</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0" smtClean="0">
                            <a:latin typeface="Cambria Math" panose="02040503050406030204" pitchFamily="18" charset="0"/>
                          </a:rPr>
                          <m:t>3</m:t>
                        </m:r>
                      </m:sup>
                    </m:sSup>
                  </m:oMath>
                </a14:m>
                <a:r>
                  <a:rPr lang="en-US" sz="1400" dirty="0" smtClean="0"/>
                  <a:t>.</a:t>
                </a:r>
              </a:p>
              <a:p>
                <a:pPr marL="1200150" lvl="2" indent="-285750" algn="just">
                  <a:buFont typeface="Wingdings" panose="05000000000000000000" pitchFamily="2" charset="2"/>
                  <a:buChar char="§"/>
                </a:pPr>
                <a:r>
                  <a:rPr lang="en-US" sz="1400" dirty="0" smtClean="0"/>
                  <a:t>Hand analysis uses skin color segmentation of learning GMM over most significant pixels.</a:t>
                </a:r>
              </a:p>
              <a:p>
                <a:pPr marL="1200150" lvl="2" indent="-285750" algn="just">
                  <a:buFont typeface="Wingdings" panose="05000000000000000000" pitchFamily="2" charset="2"/>
                  <a:buChar char="§"/>
                </a:pPr>
                <a:r>
                  <a:rPr lang="en-US" sz="1400" dirty="0" smtClean="0"/>
                  <a:t>Upper body is set by calculating the probability of each pixel to belong to a body limb detected by the Random Forest method.</a:t>
                </a:r>
              </a:p>
            </p:txBody>
          </p:sp>
        </mc:Choice>
        <mc:Fallback xmlns="">
          <p:sp>
            <p:nvSpPr>
              <p:cNvPr id="13" name="CuadroTexto 12"/>
              <p:cNvSpPr txBox="1">
                <a:spLocks noRot="1" noChangeAspect="1" noMove="1" noResize="1" noEditPoints="1" noAdjustHandles="1" noChangeArrowheads="1" noChangeShapeType="1" noTextEdit="1"/>
              </p:cNvSpPr>
              <p:nvPr/>
            </p:nvSpPr>
            <p:spPr>
              <a:xfrm>
                <a:off x="107504" y="904652"/>
                <a:ext cx="8864531" cy="2308324"/>
              </a:xfrm>
              <a:prstGeom prst="rect">
                <a:avLst/>
              </a:prstGeom>
              <a:blipFill rotWithShape="0">
                <a:blip r:embed="rId6"/>
                <a:stretch>
                  <a:fillRect l="-481" t="-1319" r="-206" b="-1847"/>
                </a:stretch>
              </a:blipFill>
            </p:spPr>
            <p:txBody>
              <a:bodyPr/>
              <a:lstStyle/>
              <a:p>
                <a:r>
                  <a:rPr lang="en-US">
                    <a:noFill/>
                  </a:rPr>
                  <a:t> </a:t>
                </a:r>
              </a:p>
            </p:txBody>
          </p:sp>
        </mc:Fallback>
      </mc:AlternateContent>
      <p:pic>
        <p:nvPicPr>
          <p:cNvPr id="14" name="Imagen 13"/>
          <p:cNvPicPr>
            <a:picLocks noChangeAspect="1"/>
          </p:cNvPicPr>
          <p:nvPr/>
        </p:nvPicPr>
        <p:blipFill>
          <a:blip r:embed="rId7"/>
          <a:stretch>
            <a:fillRect/>
          </a:stretch>
        </p:blipFill>
        <p:spPr>
          <a:xfrm>
            <a:off x="5920909" y="3284984"/>
            <a:ext cx="3151754" cy="2924828"/>
          </a:xfrm>
          <a:prstGeom prst="rect">
            <a:avLst/>
          </a:prstGeom>
        </p:spPr>
      </p:pic>
      <p:sp>
        <p:nvSpPr>
          <p:cNvPr id="15" name="CuadroTexto 14"/>
          <p:cNvSpPr txBox="1"/>
          <p:nvPr/>
        </p:nvSpPr>
        <p:spPr>
          <a:xfrm>
            <a:off x="125725" y="6309320"/>
            <a:ext cx="8911062" cy="553998"/>
          </a:xfrm>
          <a:prstGeom prst="rect">
            <a:avLst/>
          </a:prstGeom>
          <a:noFill/>
        </p:spPr>
        <p:txBody>
          <a:bodyPr wrap="square" rtlCol="0">
            <a:spAutoFit/>
          </a:bodyPr>
          <a:lstStyle/>
          <a:p>
            <a:pPr algn="just"/>
            <a:r>
              <a:rPr lang="en-US" sz="1000" dirty="0" smtClean="0"/>
              <a:t>[1] </a:t>
            </a:r>
            <a:r>
              <a:rPr lang="en-GB" sz="1000" dirty="0" err="1"/>
              <a:t>Deléglise</a:t>
            </a:r>
            <a:r>
              <a:rPr lang="en-GB" sz="1000" dirty="0"/>
              <a:t>, P</a:t>
            </a:r>
            <a:r>
              <a:rPr lang="en-GB" sz="1000" dirty="0" smtClean="0"/>
              <a:t>. et al. (</a:t>
            </a:r>
            <a:r>
              <a:rPr lang="en-GB" sz="1000" dirty="0"/>
              <a:t>2005). The LIUM speech transcription system: a CMU Sphinx III-based system for French broadcast news. In </a:t>
            </a:r>
            <a:r>
              <a:rPr lang="en-GB" sz="1000" dirty="0" err="1"/>
              <a:t>Interspeech</a:t>
            </a:r>
            <a:r>
              <a:rPr lang="en-GB" sz="1000" dirty="0" smtClean="0"/>
              <a:t>.</a:t>
            </a:r>
          </a:p>
          <a:p>
            <a:pPr algn="just"/>
            <a:r>
              <a:rPr lang="en-GB" sz="1000" dirty="0"/>
              <a:t>[2] </a:t>
            </a:r>
            <a:r>
              <a:rPr lang="en-GB" sz="1000" dirty="0" err="1" smtClean="0"/>
              <a:t>Shotton</a:t>
            </a:r>
            <a:r>
              <a:rPr lang="en-GB" sz="1000" dirty="0" smtClean="0"/>
              <a:t>, J. et al. (2011</a:t>
            </a:r>
            <a:r>
              <a:rPr lang="en-GB" sz="1000" dirty="0"/>
              <a:t>). Real-time human pose recognition in parts from single depth images. In CVPR, pages 1297–1304</a:t>
            </a:r>
            <a:r>
              <a:rPr lang="en-GB" sz="1000" dirty="0" smtClean="0"/>
              <a:t>.</a:t>
            </a:r>
          </a:p>
          <a:p>
            <a:pPr algn="just"/>
            <a:r>
              <a:rPr lang="en-GB" sz="1000" dirty="0" smtClean="0"/>
              <a:t>[3</a:t>
            </a:r>
            <a:r>
              <a:rPr lang="en-GB" sz="1000" dirty="0"/>
              <a:t>] Zhu, X. and </a:t>
            </a:r>
            <a:r>
              <a:rPr lang="en-GB" sz="1000" dirty="0" err="1"/>
              <a:t>Ramanan</a:t>
            </a:r>
            <a:r>
              <a:rPr lang="en-GB" sz="1000" dirty="0"/>
              <a:t>, D. (2012). Face detection, pose estimation, and landmark localization in the wild. In CVPR, pp. 2879–2886.</a:t>
            </a:r>
            <a:endParaRPr lang="en-GB" sz="1000" dirty="0" smtClean="0"/>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59</a:t>
            </a:fld>
            <a:endParaRPr lang="es-ES"/>
          </a:p>
        </p:txBody>
      </p:sp>
    </p:spTree>
    <p:extLst>
      <p:ext uri="{BB962C8B-B14F-4D97-AF65-F5344CB8AC3E}">
        <p14:creationId xmlns:p14="http://schemas.microsoft.com/office/powerpoint/2010/main" val="80761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sp>
        <p:nvSpPr>
          <p:cNvPr id="2" name="CuadroTexto 1"/>
          <p:cNvSpPr txBox="1"/>
          <p:nvPr/>
        </p:nvSpPr>
        <p:spPr>
          <a:xfrm>
            <a:off x="5148064" y="188640"/>
            <a:ext cx="3456384"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Goals</a:t>
            </a:r>
            <a:endParaRPr lang="en-GB" sz="2800" b="1" dirty="0">
              <a:effectLst>
                <a:outerShdw blurRad="38100" dist="38100" dir="2700000" algn="tl">
                  <a:srgbClr val="000000">
                    <a:alpha val="43137"/>
                  </a:srgbClr>
                </a:outerShdw>
              </a:effectLst>
            </a:endParaRPr>
          </a:p>
        </p:txBody>
      </p:sp>
      <p:sp>
        <p:nvSpPr>
          <p:cNvPr id="3" name="Rectángulo 2"/>
          <p:cNvSpPr/>
          <p:nvPr/>
        </p:nvSpPr>
        <p:spPr>
          <a:xfrm>
            <a:off x="467544" y="1506264"/>
            <a:ext cx="8064896" cy="4154984"/>
          </a:xfrm>
          <a:prstGeom prst="rect">
            <a:avLst/>
          </a:prstGeom>
        </p:spPr>
        <p:txBody>
          <a:bodyPr wrap="square">
            <a:spAutoFit/>
          </a:bodyPr>
          <a:lstStyle/>
          <a:p>
            <a:pPr marL="285750" indent="-285750" algn="just">
              <a:buFont typeface="Arial" panose="020B0604020202020204" pitchFamily="34" charset="0"/>
              <a:buChar char="•"/>
            </a:pPr>
            <a:r>
              <a:rPr lang="en-GB" sz="2400" b="1" dirty="0" smtClean="0">
                <a:latin typeface="+mj-lt"/>
              </a:rPr>
              <a:t>G1:</a:t>
            </a:r>
            <a:r>
              <a:rPr lang="en-GB" sz="2400" dirty="0" smtClean="0">
                <a:latin typeface="+mj-lt"/>
              </a:rPr>
              <a:t> Define </a:t>
            </a:r>
            <a:r>
              <a:rPr lang="en-GB" sz="2400" dirty="0" err="1" smtClean="0">
                <a:latin typeface="+mj-lt"/>
              </a:rPr>
              <a:t>BoVW</a:t>
            </a:r>
            <a:r>
              <a:rPr lang="en-GB" sz="2400" dirty="0" smtClean="0">
                <a:latin typeface="+mj-lt"/>
              </a:rPr>
              <a:t>-weighting schemes representations of objects in data by means of </a:t>
            </a:r>
            <a:r>
              <a:rPr lang="en-GB" sz="2400" b="1" dirty="0" smtClean="0">
                <a:latin typeface="+mj-lt"/>
              </a:rPr>
              <a:t>genetic programming</a:t>
            </a:r>
            <a:r>
              <a:rPr lang="en-GB" sz="2400" dirty="0" smtClean="0">
                <a:latin typeface="+mj-lt"/>
              </a:rPr>
              <a:t> (</a:t>
            </a:r>
            <a:r>
              <a:rPr lang="en-GB" sz="2400" b="1" dirty="0" smtClean="0">
                <a:latin typeface="+mj-lt"/>
              </a:rPr>
              <a:t>GP</a:t>
            </a:r>
            <a:r>
              <a:rPr lang="en-GB" sz="2400" dirty="0" smtClean="0">
                <a:latin typeface="+mj-lt"/>
              </a:rPr>
              <a:t>)</a:t>
            </a:r>
            <a:r>
              <a:rPr lang="en-GB" sz="2400" b="1" dirty="0" smtClean="0">
                <a:latin typeface="+mj-lt"/>
              </a:rPr>
              <a:t> </a:t>
            </a:r>
            <a:r>
              <a:rPr lang="en-GB" sz="2400" dirty="0" smtClean="0">
                <a:latin typeface="+mj-lt"/>
              </a:rPr>
              <a:t>optimization.</a:t>
            </a:r>
          </a:p>
          <a:p>
            <a:pPr marL="285750" indent="-285750" algn="just">
              <a:buFont typeface="Arial" panose="020B0604020202020204" pitchFamily="34" charset="0"/>
              <a:buChar char="•"/>
            </a:pPr>
            <a:endParaRPr lang="en-GB" sz="2400" dirty="0">
              <a:latin typeface="+mj-lt"/>
            </a:endParaRPr>
          </a:p>
          <a:p>
            <a:pPr marL="285750" indent="-285750" algn="just">
              <a:buFont typeface="Arial" panose="020B0604020202020204" pitchFamily="34" charset="0"/>
              <a:buChar char="•"/>
            </a:pPr>
            <a:r>
              <a:rPr lang="en-GB" sz="2400" b="1" dirty="0" smtClean="0"/>
              <a:t>G2: </a:t>
            </a:r>
            <a:r>
              <a:rPr lang="en-GB" sz="2400" dirty="0" smtClean="0"/>
              <a:t>Learn </a:t>
            </a:r>
            <a:r>
              <a:rPr lang="en-GB" sz="2400" b="1" dirty="0" smtClean="0"/>
              <a:t>multimodal </a:t>
            </a:r>
            <a:r>
              <a:rPr lang="en-GB" sz="2400" b="1" dirty="0" err="1" smtClean="0"/>
              <a:t>BoVW</a:t>
            </a:r>
            <a:r>
              <a:rPr lang="en-GB" sz="2400" dirty="0" smtClean="0"/>
              <a:t> for recognizing gestures.</a:t>
            </a:r>
          </a:p>
          <a:p>
            <a:pPr lvl="1" algn="just"/>
            <a:endParaRPr lang="en-GB" sz="2400" dirty="0"/>
          </a:p>
          <a:p>
            <a:pPr marL="261938" lvl="1" indent="-261938" algn="just">
              <a:buFont typeface="Arial" panose="020B0604020202020204" pitchFamily="34" charset="0"/>
              <a:buChar char="•"/>
            </a:pPr>
            <a:r>
              <a:rPr lang="en-GB" sz="2400" b="1" dirty="0" smtClean="0"/>
              <a:t>G3: </a:t>
            </a:r>
            <a:r>
              <a:rPr lang="en-GB" sz="2400" dirty="0" smtClean="0"/>
              <a:t>Gesture detection through </a:t>
            </a:r>
            <a:r>
              <a:rPr lang="en-GB" sz="2400" b="1" dirty="0" smtClean="0"/>
              <a:t>dynamic</a:t>
            </a:r>
            <a:r>
              <a:rPr lang="en-GB" sz="2400" dirty="0" smtClean="0"/>
              <a:t> </a:t>
            </a:r>
            <a:r>
              <a:rPr lang="en-GB" sz="2400" b="1" dirty="0" smtClean="0"/>
              <a:t>programming</a:t>
            </a:r>
            <a:r>
              <a:rPr lang="en-GB" sz="2400" dirty="0" smtClean="0"/>
              <a:t> and </a:t>
            </a:r>
            <a:r>
              <a:rPr lang="en-GB" sz="2400" b="1" dirty="0" smtClean="0"/>
              <a:t>generative</a:t>
            </a:r>
            <a:r>
              <a:rPr lang="en-GB" sz="2400" dirty="0" smtClean="0"/>
              <a:t> </a:t>
            </a:r>
            <a:r>
              <a:rPr lang="en-GB" sz="2400" b="1" dirty="0" smtClean="0"/>
              <a:t>models</a:t>
            </a:r>
            <a:r>
              <a:rPr lang="en-GB" sz="2400" dirty="0" smtClean="0"/>
              <a:t>.</a:t>
            </a:r>
          </a:p>
          <a:p>
            <a:pPr marL="261938" lvl="1" indent="-261938" algn="just">
              <a:buFont typeface="Arial" panose="020B0604020202020204" pitchFamily="34" charset="0"/>
              <a:buChar char="•"/>
            </a:pPr>
            <a:endParaRPr lang="en-GB" sz="2400" dirty="0" smtClean="0"/>
          </a:p>
          <a:p>
            <a:pPr marL="261938" lvl="1" indent="-261938" algn="just">
              <a:buFont typeface="Arial" panose="020B0604020202020204" pitchFamily="34" charset="0"/>
              <a:buChar char="•"/>
            </a:pPr>
            <a:r>
              <a:rPr lang="en-GB" sz="2400" b="1" dirty="0" smtClean="0"/>
              <a:t>G4</a:t>
            </a:r>
            <a:r>
              <a:rPr lang="en-GB" sz="2400" dirty="0" smtClean="0"/>
              <a:t>: Learning </a:t>
            </a:r>
            <a:r>
              <a:rPr lang="en-GB" sz="2400" b="1" dirty="0" smtClean="0"/>
              <a:t>Bag of Sub-Gestures</a:t>
            </a:r>
            <a:r>
              <a:rPr lang="en-GB" sz="2400" dirty="0" smtClean="0"/>
              <a:t> via </a:t>
            </a:r>
            <a:r>
              <a:rPr lang="en-GB" sz="2400" b="1" dirty="0" smtClean="0"/>
              <a:t>evolutionary computation</a:t>
            </a:r>
            <a:r>
              <a:rPr lang="en-GB" sz="2400" dirty="0" smtClean="0"/>
              <a:t>.</a:t>
            </a:r>
            <a:endParaRPr lang="en-GB" sz="2400" dirty="0"/>
          </a:p>
        </p:txBody>
      </p:sp>
      <p:sp>
        <p:nvSpPr>
          <p:cNvPr id="4" name="Marcador de número de diapositiva 3"/>
          <p:cNvSpPr>
            <a:spLocks noGrp="1"/>
          </p:cNvSpPr>
          <p:nvPr>
            <p:ph type="sldNum" sz="quarter" idx="12"/>
          </p:nvPr>
        </p:nvSpPr>
        <p:spPr/>
        <p:txBody>
          <a:bodyPr/>
          <a:lstStyle/>
          <a:p>
            <a:fld id="{28E7870A-D833-4620-871D-52D8AB644C76}" type="slidenum">
              <a:rPr lang="es-ES" smtClean="0"/>
              <a:pPr/>
              <a:t>6</a:t>
            </a:fld>
            <a:endParaRPr lang="es-ES"/>
          </a:p>
        </p:txBody>
      </p:sp>
    </p:spTree>
    <p:custDataLst>
      <p:tags r:id="rId1"/>
    </p:custDataLst>
    <p:extLst>
      <p:ext uri="{BB962C8B-B14F-4D97-AF65-F5344CB8AC3E}">
        <p14:creationId xmlns:p14="http://schemas.microsoft.com/office/powerpoint/2010/main" val="88079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1"/>
            <a:ext cx="9144000" cy="733425"/>
          </a:xfrm>
          <a:prstGeom prst="rect">
            <a:avLst/>
          </a:prstGeom>
        </p:spPr>
      </p:pic>
      <p:sp>
        <p:nvSpPr>
          <p:cNvPr id="17" name="CuadroTexto 16"/>
          <p:cNvSpPr txBox="1"/>
          <p:nvPr/>
        </p:nvSpPr>
        <p:spPr>
          <a:xfrm>
            <a:off x="3268418" y="160387"/>
            <a:ext cx="1004378"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Application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CuadroTexto 11"/>
              <p:cNvSpPr txBox="1"/>
              <p:nvPr/>
            </p:nvSpPr>
            <p:spPr>
              <a:xfrm>
                <a:off x="4552747" y="188640"/>
                <a:ext cx="4518575" cy="523220"/>
              </a:xfrm>
              <a:prstGeom prst="rect">
                <a:avLst/>
              </a:prstGeom>
              <a:noFill/>
            </p:spPr>
            <p:txBody>
              <a:bodyPr wrap="square" rtlCol="0">
                <a:spAutoFit/>
              </a:bodyPr>
              <a:lstStyle/>
              <a:p>
                <a:pPr algn="ctr"/>
                <a:r>
                  <a:rPr lang="en-GB" sz="2800" b="1" dirty="0" err="1" smtClean="0">
                    <a:effectLst>
                      <a:outerShdw blurRad="38100" dist="38100" dir="2700000" algn="tl">
                        <a:srgbClr val="000000">
                          <a:alpha val="43137"/>
                        </a:srgbClr>
                      </a:outerShdw>
                    </a:effectLst>
                  </a:rPr>
                  <a:t>Behavioral</a:t>
                </a:r>
                <a:r>
                  <a:rPr lang="en-GB" sz="2800" b="1" dirty="0" smtClean="0">
                    <a:effectLst>
                      <a:outerShdw blurRad="38100" dist="38100" dir="2700000" algn="tl">
                        <a:srgbClr val="000000">
                          <a:alpha val="43137"/>
                        </a:srgbClr>
                      </a:outerShdw>
                    </a:effectLst>
                  </a:rPr>
                  <a:t> indicators</a:t>
                </a:r>
                <a14:m>
                  <m:oMath xmlns:m="http://schemas.openxmlformats.org/officeDocument/2006/math">
                    <m:sSup>
                      <m:sSupPr>
                        <m:ctrlPr>
                          <a:rPr lang="en-GB" sz="2600" i="1">
                            <a:latin typeface="Cambria Math" panose="02040503050406030204" pitchFamily="18" charset="0"/>
                          </a:rPr>
                        </m:ctrlPr>
                      </m:sSupPr>
                      <m:e>
                        <m:r>
                          <a:rPr lang="en-GB" sz="2600" i="1">
                            <a:latin typeface="Cambria Math" panose="02040503050406030204" pitchFamily="18" charset="0"/>
                          </a:rPr>
                          <m:t> </m:t>
                        </m:r>
                      </m:e>
                      <m:sup>
                        <m:r>
                          <a:rPr lang="ca-ES" sz="2600">
                            <a:latin typeface="Cambria Math" panose="02040503050406030204" pitchFamily="18" charset="0"/>
                          </a:rPr>
                          <m:t>1</m:t>
                        </m:r>
                      </m:sup>
                    </m:sSup>
                  </m:oMath>
                </a14:m>
                <a:endParaRPr lang="en-GB" sz="2600" b="1" dirty="0" smtClean="0">
                  <a:effectLst>
                    <a:outerShdw blurRad="38100" dist="38100" dir="2700000" algn="tl">
                      <a:srgbClr val="000000">
                        <a:alpha val="43137"/>
                      </a:srgbClr>
                    </a:outerShdw>
                  </a:effectLst>
                </a:endParaRPr>
              </a:p>
            </p:txBody>
          </p:sp>
        </mc:Choice>
        <mc:Fallback xmlns="">
          <p:sp>
            <p:nvSpPr>
              <p:cNvPr id="12" name="CuadroTexto 11"/>
              <p:cNvSpPr txBox="1">
                <a:spLocks noRot="1" noChangeAspect="1" noMove="1" noResize="1" noEditPoints="1" noAdjustHandles="1" noChangeArrowheads="1" noChangeShapeType="1" noTextEdit="1"/>
              </p:cNvSpPr>
              <p:nvPr/>
            </p:nvSpPr>
            <p:spPr>
              <a:xfrm>
                <a:off x="4552747" y="188640"/>
                <a:ext cx="4518575" cy="523220"/>
              </a:xfrm>
              <a:prstGeom prst="rect">
                <a:avLst/>
              </a:prstGeom>
              <a:blipFill rotWithShape="0">
                <a:blip r:embed="rId5"/>
                <a:stretch>
                  <a:fillRect t="-12791" b="-395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uadroTexto 12"/>
              <p:cNvSpPr txBox="1"/>
              <p:nvPr/>
            </p:nvSpPr>
            <p:spPr>
              <a:xfrm>
                <a:off x="315981" y="1035308"/>
                <a:ext cx="8864531" cy="4893647"/>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Target Gaze Codification</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0" smtClean="0">
                            <a:latin typeface="Cambria Math" panose="02040503050406030204" pitchFamily="18" charset="0"/>
                          </a:rPr>
                          <m:t>2</m:t>
                        </m:r>
                      </m:sup>
                    </m:sSup>
                  </m:oMath>
                </a14:m>
                <a:r>
                  <a:rPr lang="en-US" dirty="0" smtClean="0"/>
                  <a:t>:</a:t>
                </a:r>
              </a:p>
              <a:p>
                <a:pPr marL="285750"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q"/>
                </a:pPr>
                <a:r>
                  <a:rPr lang="en-US" sz="1600" dirty="0" smtClean="0"/>
                  <a:t>Visual focus of attention from head pose angles between parties.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Agitation </a:t>
                </a:r>
                <a:r>
                  <a:rPr lang="en-US" dirty="0" smtClean="0"/>
                  <a:t>Estimation.</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Posture identification and hand positions</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0" smtClean="0">
                            <a:latin typeface="Cambria Math" panose="02040503050406030204" pitchFamily="18" charset="0"/>
                          </a:rPr>
                          <m:t>3</m:t>
                        </m:r>
                      </m:sup>
                    </m:sSup>
                  </m:oMath>
                </a14:m>
                <a:r>
                  <a:rPr lang="en-US" dirty="0" smtClean="0"/>
                  <a:t>:</a:t>
                </a:r>
              </a:p>
              <a:p>
                <a:pPr marL="285750"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q"/>
                </a:pPr>
                <a:r>
                  <a:rPr lang="en-US" sz="1600" dirty="0" smtClean="0"/>
                  <a:t>Hands together</a:t>
                </a:r>
                <a:r>
                  <a:rPr lang="en-US" sz="1600" dirty="0"/>
                  <a:t>:</a:t>
                </a:r>
                <a:endParaRPr lang="en-US" sz="1600" dirty="0" smtClean="0"/>
              </a:p>
              <a:p>
                <a:pPr marL="742950" lvl="1" indent="-285750" algn="just">
                  <a:buFont typeface="Wingdings" panose="05000000000000000000" pitchFamily="2" charset="2"/>
                  <a:buChar char="q"/>
                </a:pPr>
                <a:endParaRPr lang="en-US" sz="1000" dirty="0" smtClean="0"/>
              </a:p>
              <a:p>
                <a:pPr marL="1200150" lvl="2" indent="-285750" algn="just">
                  <a:buFont typeface="Wingdings" panose="05000000000000000000" pitchFamily="2" charset="2"/>
                  <a:buChar char="§"/>
                </a:pPr>
                <a:r>
                  <a:rPr lang="en-US" sz="1400" dirty="0" smtClean="0"/>
                  <a:t>Comfortableness, agitation, security...</a:t>
                </a:r>
              </a:p>
              <a:p>
                <a:pPr marL="1200150" lvl="2" indent="-285750" algn="just">
                  <a:buFont typeface="Wingdings" panose="05000000000000000000" pitchFamily="2" charset="2"/>
                  <a:buChar char="§"/>
                </a:pPr>
                <a:endParaRPr lang="en-US" sz="1600" dirty="0" smtClean="0"/>
              </a:p>
              <a:p>
                <a:pPr marL="742950" lvl="1" indent="-285750" algn="just">
                  <a:buFont typeface="Wingdings" panose="05000000000000000000" pitchFamily="2" charset="2"/>
                  <a:buChar char="q"/>
                </a:pPr>
                <a:r>
                  <a:rPr lang="en-US" sz="1600" dirty="0"/>
                  <a:t>Hands </a:t>
                </a:r>
                <a:r>
                  <a:rPr lang="en-US" sz="1600" dirty="0" smtClean="0"/>
                  <a:t>touching </a:t>
                </a:r>
                <a:r>
                  <a:rPr lang="en-US" sz="1600" dirty="0"/>
                  <a:t>the </a:t>
                </a:r>
                <a:r>
                  <a:rPr lang="en-US" sz="1600" dirty="0" smtClean="0"/>
                  <a:t>face</a:t>
                </a:r>
                <a:r>
                  <a:rPr lang="en-US" sz="1600" dirty="0"/>
                  <a:t>:</a:t>
                </a:r>
                <a:endParaRPr lang="en-US" sz="1600" dirty="0" smtClean="0"/>
              </a:p>
              <a:p>
                <a:pPr marL="742950" lvl="1" indent="-285750" algn="just">
                  <a:buFont typeface="Wingdings" panose="05000000000000000000" pitchFamily="2" charset="2"/>
                  <a:buChar char="q"/>
                </a:pPr>
                <a:endParaRPr lang="en-US" sz="1000" dirty="0" smtClean="0"/>
              </a:p>
              <a:p>
                <a:pPr marL="1200150" lvl="2" indent="-285750" algn="just">
                  <a:buFont typeface="Wingdings" panose="05000000000000000000" pitchFamily="2" charset="2"/>
                  <a:buChar char="§"/>
                </a:pPr>
                <a:r>
                  <a:rPr lang="en-US" sz="1400" dirty="0" smtClean="0"/>
                  <a:t>Tired, saturation, thinking, crying…</a:t>
                </a:r>
              </a:p>
              <a:p>
                <a:pPr marL="1200150" lvl="2" indent="-285750" algn="just">
                  <a:buFont typeface="Wingdings" panose="05000000000000000000" pitchFamily="2" charset="2"/>
                  <a:buChar char="§"/>
                </a:pPr>
                <a:endParaRPr lang="en-US" sz="1600" dirty="0" smtClean="0"/>
              </a:p>
              <a:p>
                <a:pPr marL="742950" lvl="1" indent="-285750" algn="just">
                  <a:buFont typeface="Wingdings" panose="05000000000000000000" pitchFamily="2" charset="2"/>
                  <a:buChar char="q"/>
                </a:pPr>
                <a:r>
                  <a:rPr lang="en-US" sz="1600" dirty="0"/>
                  <a:t>Hands under the </a:t>
                </a:r>
                <a:r>
                  <a:rPr lang="en-US" sz="1600" dirty="0" smtClean="0"/>
                  <a:t>table</a:t>
                </a:r>
                <a:r>
                  <a:rPr lang="en-US" sz="1600" dirty="0"/>
                  <a:t>:</a:t>
                </a:r>
                <a:endParaRPr lang="en-US" sz="1600" dirty="0" smtClean="0"/>
              </a:p>
              <a:p>
                <a:pPr marL="742950" lvl="1" indent="-285750" algn="just">
                  <a:buFont typeface="Wingdings" panose="05000000000000000000" pitchFamily="2" charset="2"/>
                  <a:buChar char="q"/>
                </a:pPr>
                <a:endParaRPr lang="en-US" sz="1000" dirty="0" smtClean="0"/>
              </a:p>
              <a:p>
                <a:pPr marL="1200150" lvl="2" indent="-285750" algn="just">
                  <a:buFont typeface="Wingdings" panose="05000000000000000000" pitchFamily="2" charset="2"/>
                  <a:buChar char="§"/>
                </a:pPr>
                <a:r>
                  <a:rPr lang="en-US" sz="1400" dirty="0" smtClean="0"/>
                  <a:t>Insecurity, something to hide, uncomfortable…</a:t>
                </a:r>
              </a:p>
              <a:p>
                <a:pPr marL="742950" lvl="1" indent="-285750" algn="just">
                  <a:buFont typeface="Wingdings" panose="05000000000000000000" pitchFamily="2" charset="2"/>
                  <a:buChar char="q"/>
                </a:pPr>
                <a:endParaRPr lang="en-US" sz="1600" dirty="0"/>
              </a:p>
              <a:p>
                <a:pPr marL="285750" indent="-285750" algn="just">
                  <a:buFont typeface="Arial" panose="020B0604020202020204" pitchFamily="34" charset="0"/>
                  <a:buChar char="•"/>
                </a:pPr>
                <a:r>
                  <a:rPr lang="en-US" dirty="0"/>
                  <a:t>Speech Turns/Interruptions </a:t>
                </a:r>
                <a:r>
                  <a:rPr lang="en-US" dirty="0" smtClean="0"/>
                  <a:t>and dyadic interactions</a:t>
                </a:r>
                <a14:m>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 </m:t>
                        </m:r>
                      </m:e>
                      <m:sup>
                        <m:r>
                          <a:rPr lang="ca-ES" sz="1600" b="0" i="0" smtClean="0">
                            <a:latin typeface="Cambria Math" panose="02040503050406030204" pitchFamily="18" charset="0"/>
                          </a:rPr>
                          <m:t>4</m:t>
                        </m:r>
                      </m:sup>
                    </m:sSup>
                  </m:oMath>
                </a14:m>
                <a:r>
                  <a:rPr lang="en-US" dirty="0" smtClean="0"/>
                  <a:t>.</a:t>
                </a:r>
              </a:p>
            </p:txBody>
          </p:sp>
        </mc:Choice>
        <mc:Fallback xmlns="">
          <p:sp>
            <p:nvSpPr>
              <p:cNvPr id="13" name="CuadroTexto 12"/>
              <p:cNvSpPr txBox="1">
                <a:spLocks noRot="1" noChangeAspect="1" noMove="1" noResize="1" noEditPoints="1" noAdjustHandles="1" noChangeArrowheads="1" noChangeShapeType="1" noTextEdit="1"/>
              </p:cNvSpPr>
              <p:nvPr/>
            </p:nvSpPr>
            <p:spPr>
              <a:xfrm>
                <a:off x="315981" y="1035308"/>
                <a:ext cx="8864531" cy="4893647"/>
              </a:xfrm>
              <a:prstGeom prst="rect">
                <a:avLst/>
              </a:prstGeom>
              <a:blipFill rotWithShape="0">
                <a:blip r:embed="rId6"/>
                <a:stretch>
                  <a:fillRect l="-481" t="-747" b="-996"/>
                </a:stretch>
              </a:blipFill>
            </p:spPr>
            <p:txBody>
              <a:bodyPr/>
              <a:lstStyle/>
              <a:p>
                <a:r>
                  <a:rPr lang="en-GB">
                    <a:noFill/>
                  </a:rPr>
                  <a:t> </a:t>
                </a:r>
              </a:p>
            </p:txBody>
          </p:sp>
        </mc:Fallback>
      </mc:AlternateContent>
      <p:sp>
        <p:nvSpPr>
          <p:cNvPr id="16" name="CuadroTexto 15"/>
          <p:cNvSpPr txBox="1"/>
          <p:nvPr/>
        </p:nvSpPr>
        <p:spPr>
          <a:xfrm>
            <a:off x="125725" y="6093296"/>
            <a:ext cx="8911062" cy="707886"/>
          </a:xfrm>
          <a:prstGeom prst="rect">
            <a:avLst/>
          </a:prstGeom>
          <a:noFill/>
        </p:spPr>
        <p:txBody>
          <a:bodyPr wrap="square" rtlCol="0">
            <a:spAutoFit/>
          </a:bodyPr>
          <a:lstStyle/>
          <a:p>
            <a:pPr algn="just"/>
            <a:r>
              <a:rPr lang="en-US" sz="1000" dirty="0" smtClean="0"/>
              <a:t>[1] Knapp</a:t>
            </a:r>
            <a:r>
              <a:rPr lang="en-US" sz="1000" dirty="0"/>
              <a:t>, M. and Hall, J. (1997). Nonverbal Communication in Human Interaction. Harcourt Brace College Publishers.</a:t>
            </a:r>
          </a:p>
          <a:p>
            <a:pPr algn="just"/>
            <a:r>
              <a:rPr lang="en-US" sz="1000" dirty="0" smtClean="0"/>
              <a:t>[</a:t>
            </a:r>
            <a:r>
              <a:rPr lang="en-US" sz="1000" dirty="0"/>
              <a:t>2</a:t>
            </a:r>
            <a:r>
              <a:rPr lang="en-US" sz="1000" dirty="0" smtClean="0"/>
              <a:t>] </a:t>
            </a:r>
            <a:r>
              <a:rPr lang="en-GB" sz="1000" dirty="0"/>
              <a:t>Marin-Jimenez, M., Zisserman, A., </a:t>
            </a:r>
            <a:r>
              <a:rPr lang="en-GB" sz="1000" dirty="0" err="1"/>
              <a:t>Eichner</a:t>
            </a:r>
            <a:r>
              <a:rPr lang="en-GB" sz="1000" dirty="0"/>
              <a:t>, M., and Ferrari, V. (2014). Detecting People Looking at Each Other in Videos. IJCV, 106(3):282–296</a:t>
            </a:r>
            <a:r>
              <a:rPr lang="en-GB" sz="1000" dirty="0" smtClean="0"/>
              <a:t>.</a:t>
            </a:r>
          </a:p>
          <a:p>
            <a:pPr algn="just"/>
            <a:r>
              <a:rPr lang="en-GB" sz="1000" dirty="0" smtClean="0"/>
              <a:t>[</a:t>
            </a:r>
            <a:r>
              <a:rPr lang="en-GB" sz="1000" dirty="0"/>
              <a:t>3</a:t>
            </a:r>
            <a:r>
              <a:rPr lang="en-GB" sz="1000" dirty="0" smtClean="0"/>
              <a:t>] </a:t>
            </a:r>
            <a:r>
              <a:rPr lang="en-GB" sz="1000" dirty="0" err="1"/>
              <a:t>Rusu</a:t>
            </a:r>
            <a:r>
              <a:rPr lang="en-GB" sz="1000" dirty="0"/>
              <a:t>, R. B. and Cousins, S. (2011). 3D is here: Point Cloud Library (PCL). In IEEE ICRA, Shanghai, China</a:t>
            </a:r>
            <a:r>
              <a:rPr lang="en-GB" sz="1000" dirty="0" smtClean="0"/>
              <a:t>.</a:t>
            </a:r>
          </a:p>
          <a:p>
            <a:r>
              <a:rPr lang="en-GB" sz="1000" dirty="0" smtClean="0"/>
              <a:t>[4] </a:t>
            </a:r>
            <a:r>
              <a:rPr lang="it-IT" sz="1000" dirty="0" smtClean="0"/>
              <a:t>Escalera</a:t>
            </a:r>
            <a:r>
              <a:rPr lang="it-IT" sz="1000" dirty="0"/>
              <a:t> </a:t>
            </a:r>
            <a:r>
              <a:rPr lang="it-IT" sz="1000" dirty="0" smtClean="0"/>
              <a:t>et al. (2012</a:t>
            </a:r>
            <a:r>
              <a:rPr lang="it-IT" sz="1000" dirty="0"/>
              <a:t>). Social </a:t>
            </a:r>
            <a:r>
              <a:rPr lang="it-IT" sz="1000" dirty="0" smtClean="0"/>
              <a:t>Network </a:t>
            </a:r>
            <a:r>
              <a:rPr lang="en-US" sz="1000" dirty="0" smtClean="0"/>
              <a:t>Extraction </a:t>
            </a:r>
            <a:r>
              <a:rPr lang="en-US" sz="1000" dirty="0"/>
              <a:t>and Analysis Based on Multimodal Dyadic Interaction. Sensors, </a:t>
            </a:r>
            <a:r>
              <a:rPr lang="en-US" sz="1000" dirty="0" smtClean="0"/>
              <a:t>12(2</a:t>
            </a:r>
            <a:r>
              <a:rPr lang="en-US" sz="1000" dirty="0"/>
              <a:t>):</a:t>
            </a:r>
            <a:r>
              <a:rPr lang="en-US" sz="1000" dirty="0" smtClean="0"/>
              <a:t>1702–</a:t>
            </a:r>
            <a:r>
              <a:rPr lang="en-GB" sz="1000" dirty="0" smtClean="0"/>
              <a:t>1719</a:t>
            </a:r>
            <a:r>
              <a:rPr lang="en-GB" sz="1000" dirty="0"/>
              <a:t>.</a:t>
            </a:r>
            <a:endParaRPr lang="en-GB" sz="1000" dirty="0" smtClean="0"/>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60</a:t>
            </a:fld>
            <a:endParaRPr lang="es-ES"/>
          </a:p>
        </p:txBody>
      </p:sp>
    </p:spTree>
    <p:extLst>
      <p:ext uri="{BB962C8B-B14F-4D97-AF65-F5344CB8AC3E}">
        <p14:creationId xmlns:p14="http://schemas.microsoft.com/office/powerpoint/2010/main" val="871253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xEl>
                                              <p:pRg st="18" end="1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xEl>
                                              <p:pRg st="20" end="2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1"/>
            <a:ext cx="9144000" cy="733425"/>
          </a:xfrm>
          <a:prstGeom prst="rect">
            <a:avLst/>
          </a:prstGeom>
        </p:spPr>
      </p:pic>
      <p:sp>
        <p:nvSpPr>
          <p:cNvPr id="17" name="CuadroTexto 16"/>
          <p:cNvSpPr txBox="1"/>
          <p:nvPr/>
        </p:nvSpPr>
        <p:spPr>
          <a:xfrm>
            <a:off x="3268418" y="160387"/>
            <a:ext cx="1004378" cy="507831"/>
          </a:xfrm>
          <a:prstGeom prst="rect">
            <a:avLst/>
          </a:prstGeom>
          <a:noFill/>
        </p:spPr>
        <p:txBody>
          <a:bodyPr wrap="none" rtlCol="0">
            <a:spAutoFit/>
          </a:bodyPr>
          <a:lstStyle/>
          <a:p>
            <a:pPr algn="ctr"/>
            <a:r>
              <a:rPr lang="en-GB" sz="1350" b="1" smtClean="0">
                <a:solidFill>
                  <a:schemeClr val="bg1"/>
                </a:solidFill>
                <a:effectLst>
                  <a:outerShdw blurRad="38100" dist="38100" dir="2700000" algn="tl">
                    <a:srgbClr val="000000">
                      <a:alpha val="43137"/>
                    </a:srgbClr>
                  </a:outerShdw>
                </a:effectLst>
              </a:rPr>
              <a:t>Application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Examples</a:t>
            </a:r>
          </a:p>
        </p:txBody>
      </p:sp>
      <p:pic>
        <p:nvPicPr>
          <p:cNvPr id="2" name="Imagen 1"/>
          <p:cNvPicPr>
            <a:picLocks noChangeAspect="1"/>
          </p:cNvPicPr>
          <p:nvPr/>
        </p:nvPicPr>
        <p:blipFill>
          <a:blip r:embed="rId5"/>
          <a:stretch>
            <a:fillRect/>
          </a:stretch>
        </p:blipFill>
        <p:spPr>
          <a:xfrm>
            <a:off x="1" y="1052736"/>
            <a:ext cx="9160408" cy="1738066"/>
          </a:xfrm>
          <a:prstGeom prst="rect">
            <a:avLst/>
          </a:prstGeom>
        </p:spPr>
      </p:pic>
      <mc:AlternateContent xmlns:mc="http://schemas.openxmlformats.org/markup-compatibility/2006" xmlns:a14="http://schemas.microsoft.com/office/drawing/2010/main">
        <mc:Choice Requires="a14">
          <p:sp>
            <p:nvSpPr>
              <p:cNvPr id="5" name="CuadroTexto 4"/>
              <p:cNvSpPr txBox="1"/>
              <p:nvPr/>
            </p:nvSpPr>
            <p:spPr>
              <a:xfrm>
                <a:off x="53371" y="3241733"/>
                <a:ext cx="2808312" cy="338554"/>
              </a:xfrm>
              <a:prstGeom prst="rect">
                <a:avLst/>
              </a:prstGeom>
              <a:noFill/>
            </p:spPr>
            <p:txBody>
              <a:bodyPr wrap="square" rtlCol="0">
                <a:spAutoFit/>
              </a:bodyPr>
              <a:lstStyle/>
              <a:p>
                <a:pPr algn="ctr"/>
                <a:r>
                  <a:rPr lang="en-US" sz="1600" dirty="0" smtClean="0"/>
                  <a:t>Target Gaze codification</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a:latin typeface="Cambria Math" panose="02040503050406030204" pitchFamily="18" charset="0"/>
                          </a:rPr>
                          <m:t>1</m:t>
                        </m:r>
                      </m:sup>
                    </m:sSup>
                  </m:oMath>
                </a14:m>
                <a:endParaRPr lang="en-US" sz="1400" dirty="0"/>
              </a:p>
            </p:txBody>
          </p:sp>
        </mc:Choice>
        <mc:Fallback xmlns="">
          <p:sp>
            <p:nvSpPr>
              <p:cNvPr id="5" name="CuadroTexto 4"/>
              <p:cNvSpPr txBox="1">
                <a:spLocks noRot="1" noChangeAspect="1" noMove="1" noResize="1" noEditPoints="1" noAdjustHandles="1" noChangeArrowheads="1" noChangeShapeType="1" noTextEdit="1"/>
              </p:cNvSpPr>
              <p:nvPr/>
            </p:nvSpPr>
            <p:spPr>
              <a:xfrm>
                <a:off x="53371" y="3241733"/>
                <a:ext cx="2808312" cy="338554"/>
              </a:xfrm>
              <a:prstGeom prst="rect">
                <a:avLst/>
              </a:prstGeom>
              <a:blipFill rotWithShape="0">
                <a:blip r:embed="rId6"/>
                <a:stretch>
                  <a:fillRect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uadroTexto 13"/>
              <p:cNvSpPr txBox="1"/>
              <p:nvPr/>
            </p:nvSpPr>
            <p:spPr>
              <a:xfrm>
                <a:off x="4788024" y="3236480"/>
                <a:ext cx="2808312" cy="338554"/>
              </a:xfrm>
              <a:prstGeom prst="rect">
                <a:avLst/>
              </a:prstGeom>
              <a:noFill/>
            </p:spPr>
            <p:txBody>
              <a:bodyPr wrap="square" rtlCol="0">
                <a:spAutoFit/>
              </a:bodyPr>
              <a:lstStyle/>
              <a:p>
                <a:pPr algn="ctr"/>
                <a:r>
                  <a:rPr lang="en-US" sz="1600" dirty="0" smtClean="0"/>
                  <a:t>Posture Identification</a:t>
                </a:r>
                <a14:m>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 </m:t>
                        </m:r>
                      </m:e>
                      <m:sup>
                        <m:r>
                          <a:rPr lang="ca-ES" sz="1400" b="0" i="0" smtClean="0">
                            <a:latin typeface="Cambria Math" panose="02040503050406030204" pitchFamily="18" charset="0"/>
                          </a:rPr>
                          <m:t>2</m:t>
                        </m:r>
                      </m:sup>
                    </m:sSup>
                  </m:oMath>
                </a14:m>
                <a:endParaRPr lang="en-US" sz="1400" dirty="0"/>
              </a:p>
            </p:txBody>
          </p:sp>
        </mc:Choice>
        <mc:Fallback xmlns="">
          <p:sp>
            <p:nvSpPr>
              <p:cNvPr id="14" name="CuadroTexto 13"/>
              <p:cNvSpPr txBox="1">
                <a:spLocks noRot="1" noChangeAspect="1" noMove="1" noResize="1" noEditPoints="1" noAdjustHandles="1" noChangeArrowheads="1" noChangeShapeType="1" noTextEdit="1"/>
              </p:cNvSpPr>
              <p:nvPr/>
            </p:nvSpPr>
            <p:spPr>
              <a:xfrm>
                <a:off x="4788024" y="3236480"/>
                <a:ext cx="2808312" cy="338554"/>
              </a:xfrm>
              <a:prstGeom prst="rect">
                <a:avLst/>
              </a:prstGeom>
              <a:blipFill rotWithShape="0">
                <a:blip r:embed="rId7"/>
                <a:stretch>
                  <a:fillRect t="-5455" b="-23636"/>
                </a:stretch>
              </a:blipFill>
            </p:spPr>
            <p:txBody>
              <a:bodyPr/>
              <a:lstStyle/>
              <a:p>
                <a:r>
                  <a:rPr lang="en-GB">
                    <a:noFill/>
                  </a:rPr>
                  <a:t> </a:t>
                </a:r>
              </a:p>
            </p:txBody>
          </p:sp>
        </mc:Fallback>
      </mc:AlternateContent>
      <p:sp>
        <p:nvSpPr>
          <p:cNvPr id="16" name="CuadroTexto 15"/>
          <p:cNvSpPr txBox="1"/>
          <p:nvPr/>
        </p:nvSpPr>
        <p:spPr>
          <a:xfrm>
            <a:off x="55207" y="5858831"/>
            <a:ext cx="2808312" cy="584775"/>
          </a:xfrm>
          <a:prstGeom prst="rect">
            <a:avLst/>
          </a:prstGeom>
          <a:noFill/>
        </p:spPr>
        <p:txBody>
          <a:bodyPr wrap="square" rtlCol="0">
            <a:spAutoFit/>
          </a:bodyPr>
          <a:lstStyle/>
          <a:p>
            <a:pPr algn="ctr"/>
            <a:r>
              <a:rPr lang="en-US" sz="1600" dirty="0" smtClean="0"/>
              <a:t>Compute correlation of head angles between parts.</a:t>
            </a:r>
            <a:endParaRPr lang="en-US" sz="1600" dirty="0"/>
          </a:p>
        </p:txBody>
      </p:sp>
      <p:sp>
        <p:nvSpPr>
          <p:cNvPr id="19" name="CuadroTexto 18"/>
          <p:cNvSpPr txBox="1"/>
          <p:nvPr/>
        </p:nvSpPr>
        <p:spPr>
          <a:xfrm>
            <a:off x="3707905" y="5868561"/>
            <a:ext cx="5328882" cy="584775"/>
          </a:xfrm>
          <a:prstGeom prst="rect">
            <a:avLst/>
          </a:prstGeom>
          <a:noFill/>
        </p:spPr>
        <p:txBody>
          <a:bodyPr wrap="square" rtlCol="0">
            <a:spAutoFit/>
          </a:bodyPr>
          <a:lstStyle/>
          <a:p>
            <a:pPr algn="ctr"/>
            <a:r>
              <a:rPr lang="en-US" sz="1600" dirty="0" smtClean="0"/>
              <a:t>Hands under the table computed by the 3D positions and the point clouds for the planar object segmentation.</a:t>
            </a:r>
            <a:endParaRPr lang="en-US" sz="1600" dirty="0"/>
          </a:p>
        </p:txBody>
      </p:sp>
      <p:pic>
        <p:nvPicPr>
          <p:cNvPr id="4" name="Imagen 3"/>
          <p:cNvPicPr>
            <a:picLocks noChangeAspect="1"/>
          </p:cNvPicPr>
          <p:nvPr/>
        </p:nvPicPr>
        <p:blipFill>
          <a:blip r:embed="rId8"/>
          <a:stretch>
            <a:fillRect/>
          </a:stretch>
        </p:blipFill>
        <p:spPr>
          <a:xfrm>
            <a:off x="0" y="3632060"/>
            <a:ext cx="3076575" cy="2257425"/>
          </a:xfrm>
          <a:prstGeom prst="rect">
            <a:avLst/>
          </a:prstGeom>
        </p:spPr>
      </p:pic>
      <p:pic>
        <p:nvPicPr>
          <p:cNvPr id="6" name="Imagen 5"/>
          <p:cNvPicPr>
            <a:picLocks noChangeAspect="1"/>
          </p:cNvPicPr>
          <p:nvPr/>
        </p:nvPicPr>
        <p:blipFill>
          <a:blip r:embed="rId9"/>
          <a:stretch>
            <a:fillRect/>
          </a:stretch>
        </p:blipFill>
        <p:spPr>
          <a:xfrm>
            <a:off x="3092984" y="3621683"/>
            <a:ext cx="6067425" cy="2257425"/>
          </a:xfrm>
          <a:prstGeom prst="rect">
            <a:avLst/>
          </a:prstGeom>
        </p:spPr>
      </p:pic>
      <p:sp>
        <p:nvSpPr>
          <p:cNvPr id="7" name="Marcador de número de diapositiva 6"/>
          <p:cNvSpPr>
            <a:spLocks noGrp="1"/>
          </p:cNvSpPr>
          <p:nvPr>
            <p:ph type="sldNum" sz="quarter" idx="12"/>
          </p:nvPr>
        </p:nvSpPr>
        <p:spPr/>
        <p:txBody>
          <a:bodyPr/>
          <a:lstStyle/>
          <a:p>
            <a:fld id="{28E7870A-D833-4620-871D-52D8AB644C76}" type="slidenum">
              <a:rPr lang="es-ES" smtClean="0"/>
              <a:pPr/>
              <a:t>61</a:t>
            </a:fld>
            <a:endParaRPr lang="es-ES"/>
          </a:p>
        </p:txBody>
      </p:sp>
    </p:spTree>
    <p:extLst>
      <p:ext uri="{BB962C8B-B14F-4D97-AF65-F5344CB8AC3E}">
        <p14:creationId xmlns:p14="http://schemas.microsoft.com/office/powerpoint/2010/main" val="191488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1"/>
            <a:ext cx="9144000" cy="733425"/>
          </a:xfrm>
          <a:prstGeom prst="rect">
            <a:avLst/>
          </a:prstGeom>
        </p:spPr>
      </p:pic>
      <p:sp>
        <p:nvSpPr>
          <p:cNvPr id="17" name="CuadroTexto 16"/>
          <p:cNvSpPr txBox="1"/>
          <p:nvPr/>
        </p:nvSpPr>
        <p:spPr>
          <a:xfrm>
            <a:off x="3268418" y="160387"/>
            <a:ext cx="1004378"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Application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Settings</a:t>
            </a:r>
          </a:p>
        </p:txBody>
      </p:sp>
      <p:pic>
        <p:nvPicPr>
          <p:cNvPr id="19" name="Imagen 18"/>
          <p:cNvPicPr>
            <a:picLocks noChangeAspect="1"/>
          </p:cNvPicPr>
          <p:nvPr/>
        </p:nvPicPr>
        <p:blipFill>
          <a:blip r:embed="rId5"/>
          <a:stretch>
            <a:fillRect/>
          </a:stretch>
        </p:blipFill>
        <p:spPr>
          <a:xfrm>
            <a:off x="5637331" y="3836869"/>
            <a:ext cx="2222519" cy="1902156"/>
          </a:xfrm>
          <a:prstGeom prst="rect">
            <a:avLst/>
          </a:prstGeom>
        </p:spPr>
      </p:pic>
      <p:pic>
        <p:nvPicPr>
          <p:cNvPr id="21" name="Imagen 20"/>
          <p:cNvPicPr>
            <a:picLocks noChangeAspect="1"/>
          </p:cNvPicPr>
          <p:nvPr/>
        </p:nvPicPr>
        <p:blipFill>
          <a:blip r:embed="rId6"/>
          <a:stretch>
            <a:fillRect/>
          </a:stretch>
        </p:blipFill>
        <p:spPr>
          <a:xfrm>
            <a:off x="107504" y="944715"/>
            <a:ext cx="3858613" cy="5508621"/>
          </a:xfrm>
          <a:prstGeom prst="rect">
            <a:avLst/>
          </a:prstGeom>
        </p:spPr>
      </p:pic>
      <p:sp>
        <p:nvSpPr>
          <p:cNvPr id="2" name="Rectángulo 1"/>
          <p:cNvSpPr/>
          <p:nvPr/>
        </p:nvSpPr>
        <p:spPr>
          <a:xfrm>
            <a:off x="701612" y="3186488"/>
            <a:ext cx="3168352"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ángulo 12"/>
          <p:cNvSpPr/>
          <p:nvPr/>
        </p:nvSpPr>
        <p:spPr>
          <a:xfrm>
            <a:off x="701612" y="3628060"/>
            <a:ext cx="3168352" cy="56653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ángulo 13"/>
          <p:cNvSpPr/>
          <p:nvPr/>
        </p:nvSpPr>
        <p:spPr>
          <a:xfrm>
            <a:off x="701612" y="3045123"/>
            <a:ext cx="3168352" cy="11399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ángulo 15"/>
          <p:cNvSpPr/>
          <p:nvPr/>
        </p:nvSpPr>
        <p:spPr>
          <a:xfrm>
            <a:off x="698082" y="4254995"/>
            <a:ext cx="3168352" cy="42252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ángulo 21"/>
          <p:cNvSpPr/>
          <p:nvPr/>
        </p:nvSpPr>
        <p:spPr>
          <a:xfrm>
            <a:off x="711137" y="1289896"/>
            <a:ext cx="3168352" cy="42306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ángulo 22"/>
          <p:cNvSpPr/>
          <p:nvPr/>
        </p:nvSpPr>
        <p:spPr>
          <a:xfrm>
            <a:off x="701612" y="1857672"/>
            <a:ext cx="3168352" cy="1701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ángulo 23"/>
          <p:cNvSpPr/>
          <p:nvPr/>
        </p:nvSpPr>
        <p:spPr>
          <a:xfrm>
            <a:off x="701612" y="4651031"/>
            <a:ext cx="3168352" cy="145921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Tabla 3"/>
          <p:cNvGraphicFramePr>
            <a:graphicFrameLocks noGrp="1"/>
          </p:cNvGraphicFramePr>
          <p:nvPr>
            <p:extLst>
              <p:ext uri="{D42A27DB-BD31-4B8C-83A1-F6EECF244321}">
                <p14:modId xmlns:p14="http://schemas.microsoft.com/office/powerpoint/2010/main" val="533872077"/>
              </p:ext>
            </p:extLst>
          </p:nvPr>
        </p:nvGraphicFramePr>
        <p:xfrm>
          <a:off x="4212522" y="6137488"/>
          <a:ext cx="4619684" cy="243840"/>
        </p:xfrm>
        <a:graphic>
          <a:graphicData uri="http://schemas.openxmlformats.org/drawingml/2006/table">
            <a:tbl>
              <a:tblPr firstRow="1" bandRow="1">
                <a:tableStyleId>{5C22544A-7EE6-4342-B048-85BDC9FD1C3A}</a:tableStyleId>
              </a:tblPr>
              <a:tblGrid>
                <a:gridCol w="919126"/>
                <a:gridCol w="919126"/>
                <a:gridCol w="919126"/>
                <a:gridCol w="1059595"/>
                <a:gridCol w="802711"/>
              </a:tblGrid>
              <a:tr h="193278">
                <a:tc>
                  <a:txBody>
                    <a:bodyPr/>
                    <a:lstStyle/>
                    <a:p>
                      <a:pPr algn="ctr"/>
                      <a:r>
                        <a:rPr lang="en-GB" sz="1000" dirty="0" smtClean="0"/>
                        <a:t>1</a:t>
                      </a:r>
                      <a:endParaRPr lang="en-GB" sz="1000" dirty="0"/>
                    </a:p>
                  </a:txBody>
                  <a:tcPr>
                    <a:solidFill>
                      <a:schemeClr val="accent3">
                        <a:lumMod val="75000"/>
                      </a:schemeClr>
                    </a:solidFill>
                  </a:tcPr>
                </a:tc>
                <a:tc>
                  <a:txBody>
                    <a:bodyPr/>
                    <a:lstStyle/>
                    <a:p>
                      <a:pPr algn="ctr"/>
                      <a:r>
                        <a:rPr lang="en-GB" sz="1000" dirty="0" smtClean="0"/>
                        <a:t>2</a:t>
                      </a:r>
                      <a:endParaRPr lang="en-GB" sz="1000" dirty="0"/>
                    </a:p>
                  </a:txBody>
                  <a:tcPr>
                    <a:solidFill>
                      <a:schemeClr val="accent3">
                        <a:lumMod val="75000"/>
                      </a:schemeClr>
                    </a:solidFill>
                  </a:tcPr>
                </a:tc>
                <a:tc>
                  <a:txBody>
                    <a:bodyPr/>
                    <a:lstStyle/>
                    <a:p>
                      <a:pPr algn="ctr"/>
                      <a:r>
                        <a:rPr lang="en-GB" sz="1000" dirty="0" smtClean="0"/>
                        <a:t>3</a:t>
                      </a:r>
                      <a:endParaRPr lang="en-GB" sz="1000" dirty="0"/>
                    </a:p>
                  </a:txBody>
                  <a:tcPr>
                    <a:solidFill>
                      <a:schemeClr val="accent3">
                        <a:lumMod val="75000"/>
                      </a:schemeClr>
                    </a:solidFill>
                  </a:tcPr>
                </a:tc>
                <a:tc>
                  <a:txBody>
                    <a:bodyPr/>
                    <a:lstStyle/>
                    <a:p>
                      <a:pPr algn="ctr"/>
                      <a:r>
                        <a:rPr lang="en-GB" sz="1000" dirty="0" smtClean="0"/>
                        <a:t>4</a:t>
                      </a:r>
                      <a:endParaRPr lang="en-GB" sz="1000" dirty="0"/>
                    </a:p>
                  </a:txBody>
                  <a:tcPr/>
                </a:tc>
                <a:tc>
                  <a:txBody>
                    <a:bodyPr/>
                    <a:lstStyle/>
                    <a:p>
                      <a:pPr algn="ctr"/>
                      <a:r>
                        <a:rPr lang="en-GB" sz="1000" dirty="0" smtClean="0"/>
                        <a:t>5</a:t>
                      </a:r>
                      <a:endParaRPr lang="en-GB" sz="1000" dirty="0"/>
                    </a:p>
                  </a:txBody>
                  <a:tcPr/>
                </a:tc>
              </a:tr>
            </a:tbl>
          </a:graphicData>
        </a:graphic>
      </p:graphicFrame>
      <p:pic>
        <p:nvPicPr>
          <p:cNvPr id="26" name="Picture 2" descr="C:\Users\vponce\Desktop\ma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3622" y="984633"/>
            <a:ext cx="4999673" cy="27552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10 Tabla"/>
          <p:cNvGraphicFramePr>
            <a:graphicFrameLocks noGrp="1"/>
          </p:cNvGraphicFramePr>
          <p:nvPr>
            <p:extLst>
              <p:ext uri="{D42A27DB-BD31-4B8C-83A1-F6EECF244321}">
                <p14:modId xmlns:p14="http://schemas.microsoft.com/office/powerpoint/2010/main" val="1138922059"/>
              </p:ext>
            </p:extLst>
          </p:nvPr>
        </p:nvGraphicFramePr>
        <p:xfrm>
          <a:off x="4608512" y="1846697"/>
          <a:ext cx="1522776" cy="949536"/>
        </p:xfrm>
        <a:graphic>
          <a:graphicData uri="http://schemas.openxmlformats.org/drawingml/2006/table">
            <a:tbl>
              <a:tblPr firstRow="1" bandRow="1">
                <a:tableStyleId>{69CF1AB2-1976-4502-BF36-3FF5EA218861}</a:tableStyleId>
              </a:tblPr>
              <a:tblGrid>
                <a:gridCol w="233603"/>
                <a:gridCol w="1289173"/>
              </a:tblGrid>
              <a:tr h="138096">
                <a:tc>
                  <a:txBody>
                    <a:bodyPr/>
                    <a:lstStyle/>
                    <a:p>
                      <a:r>
                        <a:rPr lang="es-ES_tradnl" sz="600" dirty="0" smtClean="0"/>
                        <a:t>15</a:t>
                      </a:r>
                      <a:endParaRPr lang="es-ES" sz="600" dirty="0"/>
                    </a:p>
                  </a:txBody>
                  <a:tcPr marL="51577" marR="51577" marT="25788" marB="25788"/>
                </a:tc>
                <a:tc>
                  <a:txBody>
                    <a:bodyPr/>
                    <a:lstStyle/>
                    <a:p>
                      <a:r>
                        <a:rPr lang="es-ES_tradnl" sz="600" dirty="0" smtClean="0"/>
                        <a:t>Barcelona</a:t>
                      </a:r>
                      <a:endParaRPr lang="es-ES" sz="600" dirty="0"/>
                    </a:p>
                  </a:txBody>
                  <a:tcPr marL="51577" marR="51577" marT="25788" marB="25788"/>
                </a:tc>
              </a:tr>
              <a:tr h="138096">
                <a:tc>
                  <a:txBody>
                    <a:bodyPr/>
                    <a:lstStyle/>
                    <a:p>
                      <a:r>
                        <a:rPr lang="es-ES_tradnl" sz="600" dirty="0" smtClean="0"/>
                        <a:t>4</a:t>
                      </a:r>
                      <a:endParaRPr lang="es-ES" sz="600" dirty="0"/>
                    </a:p>
                  </a:txBody>
                  <a:tcPr marL="51577" marR="51577" marT="25788" marB="25788"/>
                </a:tc>
                <a:tc>
                  <a:txBody>
                    <a:bodyPr/>
                    <a:lstStyle/>
                    <a:p>
                      <a:r>
                        <a:rPr lang="es-ES_tradnl" sz="600" dirty="0" err="1" smtClean="0"/>
                        <a:t>Vilanova</a:t>
                      </a:r>
                      <a:r>
                        <a:rPr lang="es-ES_tradnl" sz="600" baseline="0" dirty="0" smtClean="0"/>
                        <a:t> i la </a:t>
                      </a:r>
                      <a:r>
                        <a:rPr lang="es-ES_tradnl" sz="600" baseline="0" dirty="0" err="1" smtClean="0"/>
                        <a:t>geltrú</a:t>
                      </a:r>
                      <a:endParaRPr lang="es-ES" sz="600" dirty="0"/>
                    </a:p>
                  </a:txBody>
                  <a:tcPr marL="51577" marR="51577" marT="25788" marB="25788"/>
                </a:tc>
              </a:tr>
              <a:tr h="138096">
                <a:tc>
                  <a:txBody>
                    <a:bodyPr/>
                    <a:lstStyle/>
                    <a:p>
                      <a:r>
                        <a:rPr lang="es-ES_tradnl" sz="600" dirty="0" smtClean="0"/>
                        <a:t>2</a:t>
                      </a:r>
                      <a:endParaRPr lang="es-ES" sz="600" dirty="0"/>
                    </a:p>
                  </a:txBody>
                  <a:tcPr marL="51577" marR="51577" marT="25788" marB="25788"/>
                </a:tc>
                <a:tc>
                  <a:txBody>
                    <a:bodyPr/>
                    <a:lstStyle/>
                    <a:p>
                      <a:r>
                        <a:rPr lang="es-ES_tradnl" sz="600" dirty="0" smtClean="0"/>
                        <a:t>Tarragona</a:t>
                      </a:r>
                      <a:endParaRPr lang="es-ES" sz="600" dirty="0"/>
                    </a:p>
                  </a:txBody>
                  <a:tcPr marL="51577" marR="51577" marT="25788" marB="25788"/>
                </a:tc>
              </a:tr>
              <a:tr h="224617">
                <a:tc>
                  <a:txBody>
                    <a:bodyPr/>
                    <a:lstStyle/>
                    <a:p>
                      <a:r>
                        <a:rPr lang="es-ES_tradnl" sz="600" dirty="0" smtClean="0"/>
                        <a:t>2</a:t>
                      </a:r>
                      <a:endParaRPr lang="es-ES" sz="600" dirty="0"/>
                    </a:p>
                  </a:txBody>
                  <a:tcPr marL="51577" marR="51577" marT="25788" marB="25788"/>
                </a:tc>
                <a:tc>
                  <a:txBody>
                    <a:bodyPr/>
                    <a:lstStyle/>
                    <a:p>
                      <a:r>
                        <a:rPr lang="es-ES_tradnl" sz="600" dirty="0" smtClean="0"/>
                        <a:t>Centre</a:t>
                      </a:r>
                      <a:r>
                        <a:rPr lang="es-ES_tradnl" sz="600" baseline="0" dirty="0" smtClean="0"/>
                        <a:t> </a:t>
                      </a:r>
                      <a:r>
                        <a:rPr lang="es-ES_tradnl" sz="600" baseline="0" dirty="0" err="1" smtClean="0"/>
                        <a:t>Penitenciari</a:t>
                      </a:r>
                      <a:r>
                        <a:rPr lang="es-ES_tradnl" sz="600" baseline="0" dirty="0" smtClean="0"/>
                        <a:t> de </a:t>
                      </a:r>
                      <a:r>
                        <a:rPr lang="es-ES_tradnl" sz="600" baseline="0" dirty="0" err="1" smtClean="0"/>
                        <a:t>Joves</a:t>
                      </a:r>
                      <a:r>
                        <a:rPr lang="es-ES_tradnl" sz="600" baseline="0" dirty="0" smtClean="0"/>
                        <a:t> (</a:t>
                      </a:r>
                      <a:r>
                        <a:rPr lang="es-ES_tradnl" sz="600" baseline="0" dirty="0" err="1" smtClean="0"/>
                        <a:t>Granollers</a:t>
                      </a:r>
                      <a:r>
                        <a:rPr lang="es-ES_tradnl" sz="600" baseline="0" dirty="0" smtClean="0"/>
                        <a:t>)</a:t>
                      </a:r>
                      <a:endParaRPr lang="es-ES" sz="600" dirty="0"/>
                    </a:p>
                  </a:txBody>
                  <a:tcPr marL="51577" marR="51577" marT="25788" marB="25788"/>
                </a:tc>
              </a:tr>
              <a:tr h="138096">
                <a:tc>
                  <a:txBody>
                    <a:bodyPr/>
                    <a:lstStyle/>
                    <a:p>
                      <a:r>
                        <a:rPr lang="es-ES_tradnl" sz="600" dirty="0" smtClean="0"/>
                        <a:t>2</a:t>
                      </a:r>
                      <a:endParaRPr lang="es-ES" sz="600" dirty="0"/>
                    </a:p>
                  </a:txBody>
                  <a:tcPr marL="51577" marR="51577" marT="25788" marB="25788"/>
                </a:tc>
                <a:tc>
                  <a:txBody>
                    <a:bodyPr/>
                    <a:lstStyle/>
                    <a:p>
                      <a:r>
                        <a:rPr lang="es-ES_tradnl" sz="600" dirty="0" smtClean="0"/>
                        <a:t>Manresa</a:t>
                      </a:r>
                      <a:endParaRPr lang="es-ES" sz="600" dirty="0"/>
                    </a:p>
                  </a:txBody>
                  <a:tcPr marL="51577" marR="51577" marT="25788" marB="25788"/>
                </a:tc>
              </a:tr>
              <a:tr h="138096">
                <a:tc>
                  <a:txBody>
                    <a:bodyPr/>
                    <a:lstStyle/>
                    <a:p>
                      <a:r>
                        <a:rPr lang="es-ES_tradnl" sz="600" dirty="0" smtClean="0"/>
                        <a:t>1</a:t>
                      </a:r>
                      <a:endParaRPr lang="es-ES" sz="600" dirty="0"/>
                    </a:p>
                  </a:txBody>
                  <a:tcPr marL="51577" marR="51577" marT="25788" marB="25788"/>
                </a:tc>
                <a:tc>
                  <a:txBody>
                    <a:bodyPr/>
                    <a:lstStyle/>
                    <a:p>
                      <a:r>
                        <a:rPr lang="es-ES_tradnl" sz="600" dirty="0" smtClean="0"/>
                        <a:t>Terrassa</a:t>
                      </a:r>
                      <a:endParaRPr lang="es-ES" sz="600" dirty="0"/>
                    </a:p>
                  </a:txBody>
                  <a:tcPr marL="51577" marR="51577" marT="25788" marB="25788"/>
                </a:tc>
              </a:tr>
            </a:tbl>
          </a:graphicData>
        </a:graphic>
      </p:graphicFrame>
      <p:sp>
        <p:nvSpPr>
          <p:cNvPr id="5" name="CuadroTexto 4"/>
          <p:cNvSpPr txBox="1"/>
          <p:nvPr/>
        </p:nvSpPr>
        <p:spPr>
          <a:xfrm>
            <a:off x="4291548" y="5807100"/>
            <a:ext cx="4463934" cy="369332"/>
          </a:xfrm>
          <a:prstGeom prst="rect">
            <a:avLst/>
          </a:prstGeom>
          <a:noFill/>
        </p:spPr>
        <p:txBody>
          <a:bodyPr wrap="square" rtlCol="0">
            <a:spAutoFit/>
          </a:bodyPr>
          <a:lstStyle/>
          <a:p>
            <a:pPr algn="ctr"/>
            <a:r>
              <a:rPr lang="en-GB" dirty="0" smtClean="0"/>
              <a:t>Binary grouping of ground truth observations</a:t>
            </a:r>
            <a:endParaRPr lang="en-GB" dirty="0"/>
          </a:p>
        </p:txBody>
      </p:sp>
      <p:sp>
        <p:nvSpPr>
          <p:cNvPr id="30" name="CuadroTexto 29"/>
          <p:cNvSpPr txBox="1"/>
          <p:nvPr/>
        </p:nvSpPr>
        <p:spPr>
          <a:xfrm>
            <a:off x="3879489" y="6336854"/>
            <a:ext cx="729023" cy="338554"/>
          </a:xfrm>
          <a:prstGeom prst="rect">
            <a:avLst/>
          </a:prstGeom>
          <a:noFill/>
        </p:spPr>
        <p:txBody>
          <a:bodyPr wrap="square" rtlCol="0">
            <a:spAutoFit/>
          </a:bodyPr>
          <a:lstStyle/>
          <a:p>
            <a:pPr algn="ctr"/>
            <a:r>
              <a:rPr lang="en-GB" sz="1600" dirty="0" smtClean="0"/>
              <a:t>low</a:t>
            </a:r>
            <a:endParaRPr lang="en-GB" sz="1600" dirty="0"/>
          </a:p>
        </p:txBody>
      </p:sp>
      <p:sp>
        <p:nvSpPr>
          <p:cNvPr id="31" name="CuadroTexto 30"/>
          <p:cNvSpPr txBox="1"/>
          <p:nvPr/>
        </p:nvSpPr>
        <p:spPr>
          <a:xfrm>
            <a:off x="8349588" y="6344577"/>
            <a:ext cx="729023" cy="338554"/>
          </a:xfrm>
          <a:prstGeom prst="rect">
            <a:avLst/>
          </a:prstGeom>
          <a:noFill/>
        </p:spPr>
        <p:txBody>
          <a:bodyPr wrap="square" rtlCol="0">
            <a:spAutoFit/>
          </a:bodyPr>
          <a:lstStyle/>
          <a:p>
            <a:pPr algn="ctr"/>
            <a:r>
              <a:rPr lang="en-GB" sz="1600" dirty="0" smtClean="0"/>
              <a:t>high</a:t>
            </a:r>
            <a:endParaRPr lang="en-GB" sz="1600" dirty="0"/>
          </a:p>
        </p:txBody>
      </p:sp>
      <p:graphicFrame>
        <p:nvGraphicFramePr>
          <p:cNvPr id="32" name="Tabla 31"/>
          <p:cNvGraphicFramePr>
            <a:graphicFrameLocks noGrp="1"/>
          </p:cNvGraphicFramePr>
          <p:nvPr>
            <p:extLst>
              <p:ext uri="{D42A27DB-BD31-4B8C-83A1-F6EECF244321}">
                <p14:modId xmlns:p14="http://schemas.microsoft.com/office/powerpoint/2010/main" val="3819686859"/>
              </p:ext>
            </p:extLst>
          </p:nvPr>
        </p:nvGraphicFramePr>
        <p:xfrm>
          <a:off x="4212522" y="6137488"/>
          <a:ext cx="4619684" cy="243840"/>
        </p:xfrm>
        <a:graphic>
          <a:graphicData uri="http://schemas.openxmlformats.org/drawingml/2006/table">
            <a:tbl>
              <a:tblPr firstRow="1" bandRow="1">
                <a:tableStyleId>{5C22544A-7EE6-4342-B048-85BDC9FD1C3A}</a:tableStyleId>
              </a:tblPr>
              <a:tblGrid>
                <a:gridCol w="919126"/>
                <a:gridCol w="919126"/>
                <a:gridCol w="919126"/>
                <a:gridCol w="1059595"/>
                <a:gridCol w="802711"/>
              </a:tblGrid>
              <a:tr h="193278">
                <a:tc>
                  <a:txBody>
                    <a:bodyPr/>
                    <a:lstStyle/>
                    <a:p>
                      <a:pPr algn="ctr"/>
                      <a:r>
                        <a:rPr lang="en-GB" sz="1000" dirty="0" smtClean="0"/>
                        <a:t>1</a:t>
                      </a:r>
                      <a:endParaRPr lang="en-GB" sz="1000" dirty="0"/>
                    </a:p>
                  </a:txBody>
                  <a:tcPr>
                    <a:solidFill>
                      <a:schemeClr val="accent3">
                        <a:lumMod val="75000"/>
                      </a:schemeClr>
                    </a:solidFill>
                  </a:tcPr>
                </a:tc>
                <a:tc>
                  <a:txBody>
                    <a:bodyPr/>
                    <a:lstStyle/>
                    <a:p>
                      <a:pPr algn="ctr"/>
                      <a:r>
                        <a:rPr lang="en-GB" sz="1000" dirty="0" smtClean="0"/>
                        <a:t>2</a:t>
                      </a:r>
                      <a:endParaRPr lang="en-GB" sz="1000" dirty="0"/>
                    </a:p>
                  </a:txBody>
                  <a:tcPr>
                    <a:solidFill>
                      <a:schemeClr val="accent3">
                        <a:lumMod val="75000"/>
                      </a:schemeClr>
                    </a:solidFill>
                  </a:tcPr>
                </a:tc>
                <a:tc>
                  <a:txBody>
                    <a:bodyPr/>
                    <a:lstStyle/>
                    <a:p>
                      <a:pPr algn="ctr"/>
                      <a:r>
                        <a:rPr lang="en-GB" sz="1000" dirty="0" smtClean="0"/>
                        <a:t>3</a:t>
                      </a:r>
                      <a:endParaRPr lang="en-GB" sz="1000" dirty="0"/>
                    </a:p>
                  </a:txBody>
                  <a:tcPr>
                    <a:solidFill>
                      <a:schemeClr val="accent1"/>
                    </a:solidFill>
                  </a:tcPr>
                </a:tc>
                <a:tc>
                  <a:txBody>
                    <a:bodyPr/>
                    <a:lstStyle/>
                    <a:p>
                      <a:pPr algn="ctr"/>
                      <a:r>
                        <a:rPr lang="en-GB" sz="1000" dirty="0" smtClean="0"/>
                        <a:t>4</a:t>
                      </a:r>
                      <a:endParaRPr lang="en-GB" sz="1000" dirty="0"/>
                    </a:p>
                  </a:txBody>
                  <a:tcPr/>
                </a:tc>
                <a:tc>
                  <a:txBody>
                    <a:bodyPr/>
                    <a:lstStyle/>
                    <a:p>
                      <a:pPr algn="ctr"/>
                      <a:r>
                        <a:rPr lang="en-GB" sz="1000" dirty="0" smtClean="0"/>
                        <a:t>5</a:t>
                      </a:r>
                      <a:endParaRPr lang="en-GB" sz="1000" dirty="0"/>
                    </a:p>
                  </a:txBody>
                  <a:tcPr/>
                </a:tc>
              </a:tr>
            </a:tbl>
          </a:graphicData>
        </a:graphic>
      </p:graphicFrame>
      <p:sp>
        <p:nvSpPr>
          <p:cNvPr id="6" name="Marcador de número de diapositiva 5"/>
          <p:cNvSpPr>
            <a:spLocks noGrp="1"/>
          </p:cNvSpPr>
          <p:nvPr>
            <p:ph type="sldNum" sz="quarter" idx="12"/>
          </p:nvPr>
        </p:nvSpPr>
        <p:spPr/>
        <p:txBody>
          <a:bodyPr/>
          <a:lstStyle/>
          <a:p>
            <a:fld id="{28E7870A-D833-4620-871D-52D8AB644C76}" type="slidenum">
              <a:rPr lang="es-ES" smtClean="0"/>
              <a:pPr/>
              <a:t>62</a:t>
            </a:fld>
            <a:endParaRPr lang="es-ES"/>
          </a:p>
        </p:txBody>
      </p:sp>
    </p:spTree>
    <p:extLst>
      <p:ext uri="{BB962C8B-B14F-4D97-AF65-F5344CB8AC3E}">
        <p14:creationId xmlns:p14="http://schemas.microsoft.com/office/powerpoint/2010/main" val="47503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6" grpId="0" animBg="1"/>
      <p:bldP spid="22" grpId="0" animBg="1"/>
      <p:bldP spid="23" grpId="0" animBg="1"/>
      <p:bldP spid="24" grpId="0" animBg="1"/>
      <p:bldP spid="5" grpId="0"/>
      <p:bldP spid="30" grpId="0"/>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1"/>
            <a:ext cx="9144000" cy="733425"/>
          </a:xfrm>
          <a:prstGeom prst="rect">
            <a:avLst/>
          </a:prstGeom>
        </p:spPr>
      </p:pic>
      <p:sp>
        <p:nvSpPr>
          <p:cNvPr id="17" name="CuadroTexto 16"/>
          <p:cNvSpPr txBox="1"/>
          <p:nvPr/>
        </p:nvSpPr>
        <p:spPr>
          <a:xfrm>
            <a:off x="3268418" y="160387"/>
            <a:ext cx="1004378"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Application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Evaluation Results</a:t>
            </a:r>
          </a:p>
        </p:txBody>
      </p:sp>
      <p:pic>
        <p:nvPicPr>
          <p:cNvPr id="13" name="Imagen 12"/>
          <p:cNvPicPr>
            <a:picLocks noChangeAspect="1"/>
          </p:cNvPicPr>
          <p:nvPr/>
        </p:nvPicPr>
        <p:blipFill>
          <a:blip r:embed="rId5"/>
          <a:stretch>
            <a:fillRect/>
          </a:stretch>
        </p:blipFill>
        <p:spPr>
          <a:xfrm>
            <a:off x="323731" y="1215457"/>
            <a:ext cx="4248269" cy="845391"/>
          </a:xfrm>
          <a:prstGeom prst="rect">
            <a:avLst/>
          </a:prstGeom>
        </p:spPr>
      </p:pic>
      <p:pic>
        <p:nvPicPr>
          <p:cNvPr id="14" name="Imagen 13"/>
          <p:cNvPicPr>
            <a:picLocks noChangeAspect="1"/>
          </p:cNvPicPr>
          <p:nvPr/>
        </p:nvPicPr>
        <p:blipFill>
          <a:blip r:embed="rId6"/>
          <a:stretch>
            <a:fillRect/>
          </a:stretch>
        </p:blipFill>
        <p:spPr>
          <a:xfrm>
            <a:off x="294908" y="2430016"/>
            <a:ext cx="4277092" cy="852495"/>
          </a:xfrm>
          <a:prstGeom prst="rect">
            <a:avLst/>
          </a:prstGeom>
        </p:spPr>
      </p:pic>
      <p:pic>
        <p:nvPicPr>
          <p:cNvPr id="16" name="Imagen 15"/>
          <p:cNvPicPr>
            <a:picLocks noChangeAspect="1"/>
          </p:cNvPicPr>
          <p:nvPr/>
        </p:nvPicPr>
        <p:blipFill>
          <a:blip r:embed="rId7"/>
          <a:stretch>
            <a:fillRect/>
          </a:stretch>
        </p:blipFill>
        <p:spPr>
          <a:xfrm>
            <a:off x="4526747" y="3732375"/>
            <a:ext cx="4234061" cy="845391"/>
          </a:xfrm>
          <a:prstGeom prst="rect">
            <a:avLst/>
          </a:prstGeom>
        </p:spPr>
      </p:pic>
      <p:pic>
        <p:nvPicPr>
          <p:cNvPr id="22" name="Imagen 21"/>
          <p:cNvPicPr>
            <a:picLocks noChangeAspect="1"/>
          </p:cNvPicPr>
          <p:nvPr/>
        </p:nvPicPr>
        <p:blipFill>
          <a:blip r:embed="rId8"/>
          <a:stretch>
            <a:fillRect/>
          </a:stretch>
        </p:blipFill>
        <p:spPr>
          <a:xfrm>
            <a:off x="4526747" y="4865798"/>
            <a:ext cx="4248269" cy="859600"/>
          </a:xfrm>
          <a:prstGeom prst="rect">
            <a:avLst/>
          </a:prstGeom>
        </p:spPr>
      </p:pic>
      <p:sp>
        <p:nvSpPr>
          <p:cNvPr id="19" name="CuadroTexto 18"/>
          <p:cNvSpPr txBox="1"/>
          <p:nvPr/>
        </p:nvSpPr>
        <p:spPr>
          <a:xfrm>
            <a:off x="259682" y="930668"/>
            <a:ext cx="4463934" cy="276999"/>
          </a:xfrm>
          <a:prstGeom prst="rect">
            <a:avLst/>
          </a:prstGeom>
          <a:noFill/>
        </p:spPr>
        <p:txBody>
          <a:bodyPr wrap="square" rtlCol="0">
            <a:spAutoFit/>
          </a:bodyPr>
          <a:lstStyle/>
          <a:p>
            <a:pPr algn="ctr"/>
            <a:r>
              <a:rPr lang="en-GB" sz="1200" dirty="0" smtClean="0"/>
              <a:t>First grouping – including all features</a:t>
            </a:r>
            <a:endParaRPr lang="en-GB" sz="1200" dirty="0"/>
          </a:p>
        </p:txBody>
      </p:sp>
      <p:sp>
        <p:nvSpPr>
          <p:cNvPr id="21" name="CuadroTexto 20"/>
          <p:cNvSpPr txBox="1"/>
          <p:nvPr/>
        </p:nvSpPr>
        <p:spPr>
          <a:xfrm>
            <a:off x="252082" y="2172917"/>
            <a:ext cx="4463934" cy="276999"/>
          </a:xfrm>
          <a:prstGeom prst="rect">
            <a:avLst/>
          </a:prstGeom>
          <a:noFill/>
        </p:spPr>
        <p:txBody>
          <a:bodyPr wrap="square" rtlCol="0">
            <a:spAutoFit/>
          </a:bodyPr>
          <a:lstStyle/>
          <a:p>
            <a:pPr algn="ctr"/>
            <a:r>
              <a:rPr lang="en-GB" sz="1200" dirty="0" smtClean="0"/>
              <a:t>Second grouping – including all features</a:t>
            </a:r>
            <a:endParaRPr lang="en-GB" sz="1200" dirty="0"/>
          </a:p>
        </p:txBody>
      </p:sp>
      <p:sp>
        <p:nvSpPr>
          <p:cNvPr id="23" name="CuadroTexto 22"/>
          <p:cNvSpPr txBox="1"/>
          <p:nvPr/>
        </p:nvSpPr>
        <p:spPr>
          <a:xfrm>
            <a:off x="4580067" y="3458028"/>
            <a:ext cx="4463934" cy="276999"/>
          </a:xfrm>
          <a:prstGeom prst="rect">
            <a:avLst/>
          </a:prstGeom>
          <a:noFill/>
        </p:spPr>
        <p:txBody>
          <a:bodyPr wrap="square" rtlCol="0">
            <a:spAutoFit/>
          </a:bodyPr>
          <a:lstStyle/>
          <a:p>
            <a:pPr algn="ctr"/>
            <a:r>
              <a:rPr lang="en-GB" sz="1200" dirty="0" smtClean="0"/>
              <a:t>First grouping </a:t>
            </a:r>
            <a:r>
              <a:rPr lang="en-GB" sz="1200" dirty="0"/>
              <a:t>–</a:t>
            </a:r>
            <a:r>
              <a:rPr lang="en-GB" sz="1200" dirty="0" smtClean="0"/>
              <a:t> </a:t>
            </a:r>
            <a:r>
              <a:rPr lang="en-GB" sz="1200" dirty="0"/>
              <a:t>excluding subjective </a:t>
            </a:r>
            <a:r>
              <a:rPr lang="en-GB" sz="1200" dirty="0" smtClean="0"/>
              <a:t>features</a:t>
            </a:r>
            <a:endParaRPr lang="en-GB" sz="1200" dirty="0"/>
          </a:p>
        </p:txBody>
      </p:sp>
      <p:sp>
        <p:nvSpPr>
          <p:cNvPr id="24" name="CuadroTexto 23"/>
          <p:cNvSpPr txBox="1"/>
          <p:nvPr/>
        </p:nvSpPr>
        <p:spPr>
          <a:xfrm>
            <a:off x="4580067" y="4618875"/>
            <a:ext cx="4463934" cy="276999"/>
          </a:xfrm>
          <a:prstGeom prst="rect">
            <a:avLst/>
          </a:prstGeom>
          <a:noFill/>
        </p:spPr>
        <p:txBody>
          <a:bodyPr wrap="square" rtlCol="0">
            <a:spAutoFit/>
          </a:bodyPr>
          <a:lstStyle/>
          <a:p>
            <a:pPr algn="ctr"/>
            <a:r>
              <a:rPr lang="en-GB" sz="1200" dirty="0" smtClean="0"/>
              <a:t>Second grouping </a:t>
            </a:r>
            <a:r>
              <a:rPr lang="en-GB" sz="1200" dirty="0"/>
              <a:t>–</a:t>
            </a:r>
            <a:r>
              <a:rPr lang="en-GB" sz="1200" dirty="0" smtClean="0"/>
              <a:t> excluding subjective features</a:t>
            </a:r>
            <a:endParaRPr lang="en-GB" sz="1200" dirty="0"/>
          </a:p>
        </p:txBody>
      </p:sp>
      <p:sp>
        <p:nvSpPr>
          <p:cNvPr id="25" name="CuadroTexto 24"/>
          <p:cNvSpPr txBox="1"/>
          <p:nvPr/>
        </p:nvSpPr>
        <p:spPr>
          <a:xfrm>
            <a:off x="125725" y="6093296"/>
            <a:ext cx="8911062" cy="707886"/>
          </a:xfrm>
          <a:prstGeom prst="rect">
            <a:avLst/>
          </a:prstGeom>
          <a:noFill/>
        </p:spPr>
        <p:txBody>
          <a:bodyPr wrap="square" rtlCol="0">
            <a:spAutoFit/>
          </a:bodyPr>
          <a:lstStyle/>
          <a:p>
            <a:r>
              <a:rPr lang="en-GB" sz="1000" dirty="0" smtClean="0"/>
              <a:t>[1] </a:t>
            </a:r>
            <a:r>
              <a:rPr lang="en-US" sz="1000" dirty="0"/>
              <a:t>Freund, Y. and </a:t>
            </a:r>
            <a:r>
              <a:rPr lang="en-US" sz="1000" dirty="0" err="1"/>
              <a:t>Schapire</a:t>
            </a:r>
            <a:r>
              <a:rPr lang="en-US" sz="1000" dirty="0"/>
              <a:t>, R. E. (1996). Experiments with a New Boosting Algorithm. In ICML, pages 148–156. Morgan Kaufmann</a:t>
            </a:r>
            <a:r>
              <a:rPr lang="en-US" sz="1000" dirty="0" smtClean="0"/>
              <a:t>.</a:t>
            </a:r>
          </a:p>
          <a:p>
            <a:r>
              <a:rPr lang="en-US" sz="1000" dirty="0" smtClean="0"/>
              <a:t>[2] Chang</a:t>
            </a:r>
            <a:r>
              <a:rPr lang="en-US" sz="1000" dirty="0"/>
              <a:t>, C.-C. and Lin, C.-J. (2011). LIBSVM: A Library for Support Vector Machines. ACM Transactions on Intelligent Systems and Technology, 2:27:1–27:27</a:t>
            </a:r>
            <a:r>
              <a:rPr lang="en-US" sz="1000" dirty="0" smtClean="0"/>
              <a:t>.</a:t>
            </a:r>
          </a:p>
          <a:p>
            <a:r>
              <a:rPr lang="en-US" sz="1000" dirty="0" smtClean="0"/>
              <a:t>[3] Specht</a:t>
            </a:r>
            <a:r>
              <a:rPr lang="en-US" sz="1000" dirty="0"/>
              <a:t>, D. F. (1988). Probabilistic neural networks for classification, mapping, or associative memory. In IEEE IJCNN, pages 525–532 vol.1.</a:t>
            </a:r>
            <a:endParaRPr lang="en-GB" sz="1000" dirty="0" smtClean="0"/>
          </a:p>
          <a:p>
            <a:r>
              <a:rPr lang="en-GB" sz="1000" dirty="0" smtClean="0"/>
              <a:t>[4] </a:t>
            </a:r>
            <a:r>
              <a:rPr lang="en-US" sz="1000" dirty="0" err="1"/>
              <a:t>Gopikrishnan</a:t>
            </a:r>
            <a:r>
              <a:rPr lang="en-US" sz="1000" dirty="0"/>
              <a:t>, M. and </a:t>
            </a:r>
            <a:r>
              <a:rPr lang="en-US" sz="1000" dirty="0" err="1"/>
              <a:t>Santhanam</a:t>
            </a:r>
            <a:r>
              <a:rPr lang="en-US" sz="1000" dirty="0"/>
              <a:t>, T. (2011). Effect of Different Neural Networks on the Accuracy in Iris Patterns Recognition. In IJRIC, pages 22–28 vol.7.</a:t>
            </a:r>
            <a:endParaRPr lang="en-GB" sz="1000" dirty="0" smtClean="0"/>
          </a:p>
        </p:txBody>
      </p:sp>
      <mc:AlternateContent xmlns:mc="http://schemas.openxmlformats.org/markup-compatibility/2006" xmlns:a14="http://schemas.microsoft.com/office/drawing/2010/main">
        <mc:Choice Requires="a14">
          <p:sp>
            <p:nvSpPr>
              <p:cNvPr id="26" name="CuadroTexto 25"/>
              <p:cNvSpPr txBox="1"/>
              <p:nvPr/>
            </p:nvSpPr>
            <p:spPr>
              <a:xfrm>
                <a:off x="4885338" y="1412776"/>
                <a:ext cx="3853392" cy="1446550"/>
              </a:xfrm>
              <a:prstGeom prst="rect">
                <a:avLst/>
              </a:prstGeom>
              <a:noFill/>
            </p:spPr>
            <p:txBody>
              <a:bodyPr wrap="square" rtlCol="0">
                <a:spAutoFit/>
              </a:bodyPr>
              <a:lstStyle/>
              <a:p>
                <a:pPr algn="ctr"/>
                <a:r>
                  <a:rPr lang="en-GB" sz="1600" dirty="0" smtClean="0"/>
                  <a:t>Leave one (sample) out validation:</a:t>
                </a:r>
              </a:p>
              <a:p>
                <a:pPr algn="ctr"/>
                <a:endParaRPr lang="en-GB" sz="1200" dirty="0"/>
              </a:p>
              <a:p>
                <a:pPr algn="ctr"/>
                <a:r>
                  <a:rPr lang="en-GB" sz="1200" dirty="0" err="1" smtClean="0"/>
                  <a:t>Adaboost</a:t>
                </a:r>
                <a14:m>
                  <m:oMath xmlns:m="http://schemas.openxmlformats.org/officeDocument/2006/math">
                    <m:sSup>
                      <m:sSupPr>
                        <m:ctrlPr>
                          <a:rPr lang="en-GB" sz="1000" i="1">
                            <a:latin typeface="Cambria Math" panose="02040503050406030204" pitchFamily="18" charset="0"/>
                          </a:rPr>
                        </m:ctrlPr>
                      </m:sSupPr>
                      <m:e>
                        <m:r>
                          <a:rPr lang="en-GB" sz="1000" i="1">
                            <a:latin typeface="Cambria Math" panose="02040503050406030204" pitchFamily="18" charset="0"/>
                          </a:rPr>
                          <m:t> </m:t>
                        </m:r>
                      </m:e>
                      <m:sup>
                        <m:r>
                          <a:rPr lang="ca-ES" sz="1000" b="0" i="0" smtClean="0">
                            <a:latin typeface="Cambria Math" panose="02040503050406030204" pitchFamily="18" charset="0"/>
                          </a:rPr>
                          <m:t>1</m:t>
                        </m:r>
                      </m:sup>
                    </m:sSup>
                  </m:oMath>
                </a14:m>
                <a:endParaRPr lang="en-GB" sz="1000" dirty="0" smtClean="0"/>
              </a:p>
              <a:p>
                <a:pPr algn="ctr"/>
                <a:r>
                  <a:rPr lang="en-GB" sz="1200" dirty="0" smtClean="0"/>
                  <a:t>Support Vector Machines (classification &amp; regression)</a:t>
                </a:r>
                <a:r>
                  <a:rPr lang="en-GB" sz="1200" dirty="0"/>
                  <a:t> </a:t>
                </a:r>
                <a14:m>
                  <m:oMath xmlns:m="http://schemas.openxmlformats.org/officeDocument/2006/math">
                    <m:sSup>
                      <m:sSupPr>
                        <m:ctrlPr>
                          <a:rPr lang="en-GB" sz="1200" i="1">
                            <a:latin typeface="Cambria Math" panose="02040503050406030204" pitchFamily="18" charset="0"/>
                          </a:rPr>
                        </m:ctrlPr>
                      </m:sSupPr>
                      <m:e>
                        <m:r>
                          <a:rPr lang="en-GB" sz="1200" i="1">
                            <a:latin typeface="Cambria Math" panose="02040503050406030204" pitchFamily="18" charset="0"/>
                          </a:rPr>
                          <m:t> </m:t>
                        </m:r>
                      </m:e>
                      <m:sup>
                        <m:r>
                          <a:rPr lang="ca-ES" sz="1200" b="0" i="0" smtClean="0">
                            <a:latin typeface="Cambria Math" panose="02040503050406030204" pitchFamily="18" charset="0"/>
                          </a:rPr>
                          <m:t>2</m:t>
                        </m:r>
                      </m:sup>
                    </m:sSup>
                  </m:oMath>
                </a14:m>
                <a:endParaRPr lang="en-GB" sz="1200" dirty="0" smtClean="0"/>
              </a:p>
              <a:p>
                <a:pPr algn="ctr"/>
                <a:r>
                  <a:rPr lang="en-GB" sz="1200" dirty="0" smtClean="0"/>
                  <a:t>Linear Discriminant Analysis</a:t>
                </a:r>
              </a:p>
              <a:p>
                <a:pPr algn="ctr"/>
                <a:r>
                  <a:rPr lang="en-GB" sz="1200" dirty="0" smtClean="0"/>
                  <a:t>Probabilistic Neural Networks</a:t>
                </a:r>
                <a14:m>
                  <m:oMath xmlns:m="http://schemas.openxmlformats.org/officeDocument/2006/math">
                    <m:sSup>
                      <m:sSupPr>
                        <m:ctrlPr>
                          <a:rPr lang="en-GB" sz="1200" i="1">
                            <a:latin typeface="Cambria Math" panose="02040503050406030204" pitchFamily="18" charset="0"/>
                          </a:rPr>
                        </m:ctrlPr>
                      </m:sSupPr>
                      <m:e>
                        <m:r>
                          <a:rPr lang="en-GB" sz="1200" i="1">
                            <a:latin typeface="Cambria Math" panose="02040503050406030204" pitchFamily="18" charset="0"/>
                          </a:rPr>
                          <m:t> </m:t>
                        </m:r>
                      </m:e>
                      <m:sup>
                        <m:r>
                          <a:rPr lang="ca-ES" sz="1200" b="0" i="0" smtClean="0">
                            <a:latin typeface="Cambria Math" panose="02040503050406030204" pitchFamily="18" charset="0"/>
                          </a:rPr>
                          <m:t>3</m:t>
                        </m:r>
                      </m:sup>
                    </m:sSup>
                  </m:oMath>
                </a14:m>
                <a:endParaRPr lang="en-GB" sz="1200" dirty="0" smtClean="0"/>
              </a:p>
              <a:p>
                <a:pPr algn="ctr"/>
                <a:r>
                  <a:rPr lang="en-GB" sz="1200" dirty="0" smtClean="0"/>
                  <a:t>Cascade-Forward and Feed-Forward Neural Networks</a:t>
                </a:r>
                <a14:m>
                  <m:oMath xmlns:m="http://schemas.openxmlformats.org/officeDocument/2006/math">
                    <m:sSup>
                      <m:sSupPr>
                        <m:ctrlPr>
                          <a:rPr lang="en-GB" sz="1200" i="1">
                            <a:latin typeface="Cambria Math" panose="02040503050406030204" pitchFamily="18" charset="0"/>
                          </a:rPr>
                        </m:ctrlPr>
                      </m:sSupPr>
                      <m:e>
                        <m:r>
                          <a:rPr lang="en-GB" sz="1200" i="1">
                            <a:latin typeface="Cambria Math" panose="02040503050406030204" pitchFamily="18" charset="0"/>
                          </a:rPr>
                          <m:t> </m:t>
                        </m:r>
                      </m:e>
                      <m:sup>
                        <m:r>
                          <a:rPr lang="ca-ES" sz="1200" b="0" i="0" smtClean="0">
                            <a:latin typeface="Cambria Math" panose="02040503050406030204" pitchFamily="18" charset="0"/>
                          </a:rPr>
                          <m:t>4</m:t>
                        </m:r>
                      </m:sup>
                    </m:sSup>
                  </m:oMath>
                </a14:m>
                <a:endParaRPr lang="en-GB" sz="1200" dirty="0" smtClean="0"/>
              </a:p>
            </p:txBody>
          </p:sp>
        </mc:Choice>
        <mc:Fallback xmlns="">
          <p:sp>
            <p:nvSpPr>
              <p:cNvPr id="26" name="CuadroTexto 25"/>
              <p:cNvSpPr txBox="1">
                <a:spLocks noRot="1" noChangeAspect="1" noMove="1" noResize="1" noEditPoints="1" noAdjustHandles="1" noChangeArrowheads="1" noChangeShapeType="1" noTextEdit="1"/>
              </p:cNvSpPr>
              <p:nvPr/>
            </p:nvSpPr>
            <p:spPr>
              <a:xfrm>
                <a:off x="4885338" y="1412776"/>
                <a:ext cx="3853392" cy="1446550"/>
              </a:xfrm>
              <a:prstGeom prst="rect">
                <a:avLst/>
              </a:prstGeom>
              <a:blipFill rotWithShape="0">
                <a:blip r:embed="rId9"/>
                <a:stretch>
                  <a:fillRect t="-1266" b="-2954"/>
                </a:stretch>
              </a:blipFill>
            </p:spPr>
            <p:txBody>
              <a:bodyPr/>
              <a:lstStyle/>
              <a:p>
                <a:r>
                  <a:rPr lang="en-GB">
                    <a:noFill/>
                  </a:rPr>
                  <a:t> </a:t>
                </a:r>
              </a:p>
            </p:txBody>
          </p:sp>
        </mc:Fallback>
      </mc:AlternateContent>
      <p:sp>
        <p:nvSpPr>
          <p:cNvPr id="4" name="Rectángulo 3"/>
          <p:cNvSpPr/>
          <p:nvPr/>
        </p:nvSpPr>
        <p:spPr>
          <a:xfrm>
            <a:off x="493093" y="3957155"/>
            <a:ext cx="3685888" cy="1600438"/>
          </a:xfrm>
          <a:prstGeom prst="rect">
            <a:avLst/>
          </a:prstGeom>
        </p:spPr>
        <p:txBody>
          <a:bodyPr wrap="square">
            <a:spAutoFit/>
          </a:bodyPr>
          <a:lstStyle/>
          <a:p>
            <a:pPr algn="ctr"/>
            <a:r>
              <a:rPr lang="en-US" sz="1400" dirty="0" smtClean="0">
                <a:latin typeface="+mj-lt"/>
              </a:rPr>
              <a:t>For regression, the mean </a:t>
            </a:r>
            <a:r>
              <a:rPr lang="en-US" sz="1400" dirty="0">
                <a:latin typeface="+mj-lt"/>
              </a:rPr>
              <a:t>deviation with respect to the ground truth labels </a:t>
            </a:r>
            <a:r>
              <a:rPr lang="en-US" sz="1400" dirty="0" smtClean="0">
                <a:latin typeface="+mj-lt"/>
              </a:rPr>
              <a:t>were similar and found of interest to </a:t>
            </a:r>
            <a:r>
              <a:rPr lang="en-US" sz="1400" dirty="0">
                <a:latin typeface="+mj-lt"/>
              </a:rPr>
              <a:t>the team of </a:t>
            </a:r>
            <a:r>
              <a:rPr lang="en-US" sz="1400" dirty="0" smtClean="0">
                <a:latin typeface="+mj-lt"/>
              </a:rPr>
              <a:t>mediators:</a:t>
            </a:r>
          </a:p>
          <a:p>
            <a:pPr algn="ctr"/>
            <a:endParaRPr lang="en-US" sz="1400" dirty="0" smtClean="0">
              <a:latin typeface="+mj-lt"/>
            </a:endParaRPr>
          </a:p>
          <a:p>
            <a:pPr algn="ctr"/>
            <a:r>
              <a:rPr lang="en-US" sz="1400" dirty="0" smtClean="0">
                <a:latin typeface="+mj-lt"/>
              </a:rPr>
              <a:t>Satisfaction: 0.59 </a:t>
            </a:r>
          </a:p>
          <a:p>
            <a:pPr algn="ctr"/>
            <a:r>
              <a:rPr lang="en-US" sz="1400" dirty="0" smtClean="0">
                <a:latin typeface="+mj-lt"/>
              </a:rPr>
              <a:t>Agreement: 0.64</a:t>
            </a:r>
          </a:p>
          <a:p>
            <a:pPr algn="ctr"/>
            <a:r>
              <a:rPr lang="en-US" sz="1400" dirty="0" smtClean="0">
                <a:latin typeface="+mj-lt"/>
              </a:rPr>
              <a:t>Receptivity: 0.68</a:t>
            </a:r>
            <a:endParaRPr lang="en-GB" sz="1400" dirty="0">
              <a:latin typeface="+mj-l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63</a:t>
            </a:fld>
            <a:endParaRPr lang="es-ES"/>
          </a:p>
        </p:txBody>
      </p:sp>
    </p:spTree>
    <p:extLst>
      <p:ext uri="{BB962C8B-B14F-4D97-AF65-F5344CB8AC3E}">
        <p14:creationId xmlns:p14="http://schemas.microsoft.com/office/powerpoint/2010/main" val="287609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p:bldP spid="26"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1"/>
            <a:ext cx="9144000" cy="733425"/>
          </a:xfrm>
          <a:prstGeom prst="rect">
            <a:avLst/>
          </a:prstGeom>
        </p:spPr>
      </p:pic>
      <p:sp>
        <p:nvSpPr>
          <p:cNvPr id="17" name="CuadroTexto 16"/>
          <p:cNvSpPr txBox="1"/>
          <p:nvPr/>
        </p:nvSpPr>
        <p:spPr>
          <a:xfrm>
            <a:off x="3268418" y="160387"/>
            <a:ext cx="1004378"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Application</a:t>
            </a: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2" name="CuadroTexto 11"/>
          <p:cNvSpPr txBox="1"/>
          <p:nvPr/>
        </p:nvSpPr>
        <p:spPr>
          <a:xfrm>
            <a:off x="4552747" y="188640"/>
            <a:ext cx="4518575"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Feature Ranking Results</a:t>
            </a:r>
          </a:p>
        </p:txBody>
      </p:sp>
      <p:pic>
        <p:nvPicPr>
          <p:cNvPr id="2" name="Imagen 1"/>
          <p:cNvPicPr>
            <a:picLocks noChangeAspect="1"/>
          </p:cNvPicPr>
          <p:nvPr/>
        </p:nvPicPr>
        <p:blipFill>
          <a:blip r:embed="rId5"/>
          <a:stretch>
            <a:fillRect/>
          </a:stretch>
        </p:blipFill>
        <p:spPr>
          <a:xfrm>
            <a:off x="899592" y="791479"/>
            <a:ext cx="3134025" cy="5647343"/>
          </a:xfrm>
          <a:prstGeom prst="rect">
            <a:avLst/>
          </a:prstGeom>
        </p:spPr>
      </p:pic>
      <p:pic>
        <p:nvPicPr>
          <p:cNvPr id="14" name="Imagen 13"/>
          <p:cNvPicPr>
            <a:picLocks noChangeAspect="1"/>
          </p:cNvPicPr>
          <p:nvPr/>
        </p:nvPicPr>
        <p:blipFill>
          <a:blip r:embed="rId6"/>
          <a:stretch>
            <a:fillRect/>
          </a:stretch>
        </p:blipFill>
        <p:spPr>
          <a:xfrm>
            <a:off x="4644008" y="855673"/>
            <a:ext cx="3858613" cy="5508621"/>
          </a:xfrm>
          <a:prstGeom prst="rect">
            <a:avLst/>
          </a:prstGeom>
        </p:spPr>
      </p:pic>
      <p:sp>
        <p:nvSpPr>
          <p:cNvPr id="4" name="Marcador de número de diapositiva 3"/>
          <p:cNvSpPr>
            <a:spLocks noGrp="1"/>
          </p:cNvSpPr>
          <p:nvPr>
            <p:ph type="sldNum" sz="quarter" idx="12"/>
          </p:nvPr>
        </p:nvSpPr>
        <p:spPr/>
        <p:txBody>
          <a:bodyPr/>
          <a:lstStyle/>
          <a:p>
            <a:fld id="{28E7870A-D833-4620-871D-52D8AB644C76}" type="slidenum">
              <a:rPr lang="es-ES" smtClean="0"/>
              <a:pPr/>
              <a:t>64</a:t>
            </a:fld>
            <a:endParaRPr lang="es-ES"/>
          </a:p>
        </p:txBody>
      </p:sp>
    </p:spTree>
    <p:extLst>
      <p:ext uri="{BB962C8B-B14F-4D97-AF65-F5344CB8AC3E}">
        <p14:creationId xmlns:p14="http://schemas.microsoft.com/office/powerpoint/2010/main" val="2532090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84"/>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1" name="CuadroTexto 10"/>
          <p:cNvSpPr txBox="1"/>
          <p:nvPr/>
        </p:nvSpPr>
        <p:spPr>
          <a:xfrm>
            <a:off x="3286340" y="160387"/>
            <a:ext cx="968535"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Conclusion</a:t>
            </a:r>
          </a:p>
          <a:p>
            <a:pPr algn="ctr"/>
            <a:endParaRPr lang="en-GB" sz="1350" b="1" dirty="0">
              <a:solidFill>
                <a:schemeClr val="bg1"/>
              </a:solidFill>
              <a:effectLst>
                <a:outerShdw blurRad="38100" dist="38100" dir="2700000" algn="tl">
                  <a:srgbClr val="000000">
                    <a:alpha val="43137"/>
                  </a:srgbClr>
                </a:outerShdw>
              </a:effectLst>
            </a:endParaRPr>
          </a:p>
        </p:txBody>
      </p:sp>
      <p:sp>
        <p:nvSpPr>
          <p:cNvPr id="12" name="CuadroTexto 11"/>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graphicFrame>
        <p:nvGraphicFramePr>
          <p:cNvPr id="13" name="Objeto 12"/>
          <p:cNvGraphicFramePr>
            <a:graphicFrameLocks noChangeAspect="1"/>
          </p:cNvGraphicFramePr>
          <p:nvPr>
            <p:extLst>
              <p:ext uri="{D42A27DB-BD31-4B8C-83A1-F6EECF244321}">
                <p14:modId xmlns:p14="http://schemas.microsoft.com/office/powerpoint/2010/main" val="1058369231"/>
              </p:ext>
            </p:extLst>
          </p:nvPr>
        </p:nvGraphicFramePr>
        <p:xfrm>
          <a:off x="-2324" y="2204864"/>
          <a:ext cx="9146323" cy="2805844"/>
        </p:xfrm>
        <a:graphic>
          <a:graphicData uri="http://schemas.openxmlformats.org/presentationml/2006/ole">
            <mc:AlternateContent xmlns:mc="http://schemas.openxmlformats.org/markup-compatibility/2006">
              <mc:Choice xmlns:v="urn:schemas-microsoft-com:vml" Requires="v">
                <p:oleObj spid="_x0000_s6234" r:id="rId6" imgW="3187080" imgH="977760" progId="">
                  <p:embed/>
                </p:oleObj>
              </mc:Choice>
              <mc:Fallback>
                <p:oleObj r:id="rId6" imgW="3187080" imgH="977760" progId="">
                  <p:embed/>
                  <p:pic>
                    <p:nvPicPr>
                      <p:cNvPr id="0" name=""/>
                      <p:cNvPicPr/>
                      <p:nvPr/>
                    </p:nvPicPr>
                    <p:blipFill>
                      <a:blip r:embed="rId7"/>
                      <a:stretch>
                        <a:fillRect/>
                      </a:stretch>
                    </p:blipFill>
                    <p:spPr>
                      <a:xfrm>
                        <a:off x="-2324" y="2204864"/>
                        <a:ext cx="9146323" cy="2805844"/>
                      </a:xfrm>
                      <a:prstGeom prst="rect">
                        <a:avLst/>
                      </a:prstGeom>
                    </p:spPr>
                  </p:pic>
                </p:oleObj>
              </mc:Fallback>
            </mc:AlternateContent>
          </a:graphicData>
        </a:graphic>
      </p:graphicFrame>
      <p:sp>
        <p:nvSpPr>
          <p:cNvPr id="14" name="CuadroTexto 13"/>
          <p:cNvSpPr txBox="1"/>
          <p:nvPr/>
        </p:nvSpPr>
        <p:spPr>
          <a:xfrm>
            <a:off x="843841" y="3192287"/>
            <a:ext cx="7453991" cy="830997"/>
          </a:xfrm>
          <a:prstGeom prst="rect">
            <a:avLst/>
          </a:prstGeom>
          <a:noFill/>
        </p:spPr>
        <p:txBody>
          <a:bodyPr wrap="square" rtlCol="0">
            <a:spAutoFit/>
          </a:bodyPr>
          <a:lstStyle/>
          <a:p>
            <a:pPr algn="ctr"/>
            <a:r>
              <a:rPr lang="en-GB" sz="4800" b="1" dirty="0" smtClean="0">
                <a:solidFill>
                  <a:schemeClr val="bg1"/>
                </a:solidFill>
                <a:effectLst>
                  <a:outerShdw blurRad="38100" dist="38100" dir="2700000" algn="tl">
                    <a:srgbClr val="000000">
                      <a:alpha val="43137"/>
                    </a:srgbClr>
                  </a:outerShdw>
                </a:effectLst>
              </a:rPr>
              <a:t>Conclusions</a:t>
            </a:r>
            <a:endParaRPr lang="en-GB" sz="4800" b="1" dirty="0">
              <a:solidFill>
                <a:schemeClr val="bg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65</a:t>
            </a:fld>
            <a:endParaRPr lang="es-ES"/>
          </a:p>
        </p:txBody>
      </p:sp>
    </p:spTree>
    <p:extLst>
      <p:ext uri="{BB962C8B-B14F-4D97-AF65-F5344CB8AC3E}">
        <p14:creationId xmlns:p14="http://schemas.microsoft.com/office/powerpoint/2010/main" val="336045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43"/>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40" y="160387"/>
            <a:ext cx="968535" cy="507831"/>
          </a:xfrm>
          <a:prstGeom prst="rect">
            <a:avLst/>
          </a:prstGeom>
          <a:noFill/>
        </p:spPr>
        <p:txBody>
          <a:bodyPr wrap="none" rtlCol="0">
            <a:spAutoFit/>
          </a:bodyPr>
          <a:lstStyle/>
          <a:p>
            <a:pPr algn="ctr"/>
            <a:r>
              <a:rPr lang="en-GB" sz="1350" b="1" dirty="0">
                <a:solidFill>
                  <a:schemeClr val="bg1"/>
                </a:solidFill>
                <a:effectLst>
                  <a:outerShdw blurRad="38100" dist="38100" dir="2700000" algn="tl">
                    <a:srgbClr val="000000">
                      <a:alpha val="43137"/>
                    </a:srgbClr>
                  </a:outerShdw>
                </a:effectLst>
              </a:rPr>
              <a:t>Conclusion</a:t>
            </a:r>
            <a:endParaRPr lang="en-GB" sz="1350" b="1" dirty="0" smtClean="0">
              <a:solidFill>
                <a:schemeClr val="bg1"/>
              </a:solidFill>
              <a:effectLst>
                <a:outerShdw blurRad="38100" dist="38100" dir="2700000" algn="tl">
                  <a:srgbClr val="000000">
                    <a:alpha val="43137"/>
                  </a:srgbClr>
                </a:outerShdw>
              </a:effectLst>
            </a:endParaRP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54578" y="21973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Conclusion – Part 1</a:t>
            </a:r>
          </a:p>
        </p:txBody>
      </p:sp>
      <p:sp>
        <p:nvSpPr>
          <p:cNvPr id="12" name="CuadroTexto 11"/>
          <p:cNvSpPr txBox="1"/>
          <p:nvPr/>
        </p:nvSpPr>
        <p:spPr>
          <a:xfrm>
            <a:off x="276218" y="1433592"/>
            <a:ext cx="8424936" cy="4031873"/>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Little research has been performed on TWS for computer vision. We introduced </a:t>
            </a:r>
            <a:r>
              <a:rPr lang="en-GB" dirty="0"/>
              <a:t>a </a:t>
            </a:r>
            <a:r>
              <a:rPr lang="en-GB" dirty="0" smtClean="0"/>
              <a:t>novel methodology </a:t>
            </a:r>
            <a:r>
              <a:rPr lang="en-GB" dirty="0"/>
              <a:t>for learning weighting schemes to boost the performance of </a:t>
            </a:r>
            <a:r>
              <a:rPr lang="en-GB" dirty="0" smtClean="0"/>
              <a:t>classification models </a:t>
            </a:r>
            <a:r>
              <a:rPr lang="en-GB" dirty="0"/>
              <a:t>relying on the </a:t>
            </a:r>
            <a:r>
              <a:rPr lang="en-GB" dirty="0" err="1" smtClean="0"/>
              <a:t>BoVW</a:t>
            </a:r>
            <a:r>
              <a:rPr lang="en-GB" dirty="0" smtClean="0"/>
              <a:t>:</a:t>
            </a:r>
          </a:p>
          <a:p>
            <a:pPr marL="285750" indent="-285750" algn="just">
              <a:buFont typeface="Arial" panose="020B0604020202020204" pitchFamily="34" charset="0"/>
              <a:buChar char="•"/>
            </a:pPr>
            <a:endParaRPr lang="en-GB" dirty="0" smtClean="0"/>
          </a:p>
          <a:p>
            <a:pPr marL="285750" indent="-285750" algn="just">
              <a:buFont typeface="Arial" panose="020B0604020202020204" pitchFamily="34" charset="0"/>
              <a:buChar char="•"/>
            </a:pPr>
            <a:endParaRPr lang="en-GB" sz="1000" dirty="0" smtClean="0"/>
          </a:p>
          <a:p>
            <a:pPr marL="742950" lvl="1" indent="-285750" algn="just">
              <a:buFont typeface="Wingdings" panose="05000000000000000000" pitchFamily="2" charset="2"/>
              <a:buChar char="q"/>
            </a:pPr>
            <a:r>
              <a:rPr lang="en-GB" sz="1600" dirty="0" smtClean="0"/>
              <a:t>Among </a:t>
            </a:r>
            <a:r>
              <a:rPr lang="en-GB" sz="1600" dirty="0"/>
              <a:t>traditional and alternative weighting schemes, the Boolean one obtained </a:t>
            </a:r>
            <a:r>
              <a:rPr lang="en-GB" sz="1600" dirty="0" smtClean="0"/>
              <a:t>the highest </a:t>
            </a:r>
            <a:r>
              <a:rPr lang="en-GB" sz="1600" dirty="0"/>
              <a:t>performance</a:t>
            </a:r>
            <a:r>
              <a:rPr lang="en-GB" sz="1600" dirty="0" smtClean="0"/>
              <a:t>.</a:t>
            </a:r>
          </a:p>
          <a:p>
            <a:pPr marL="742950" lvl="1" indent="-285750" algn="just">
              <a:buFont typeface="Wingdings" panose="05000000000000000000" pitchFamily="2" charset="2"/>
              <a:buChar char="q"/>
            </a:pPr>
            <a:endParaRPr lang="en-GB" sz="1000" dirty="0"/>
          </a:p>
          <a:p>
            <a:pPr marL="742950" lvl="1" indent="-285750" algn="just">
              <a:buFont typeface="Wingdings" panose="05000000000000000000" pitchFamily="2" charset="2"/>
              <a:buChar char="q"/>
            </a:pPr>
            <a:r>
              <a:rPr lang="en-GB" sz="1600" dirty="0" smtClean="0"/>
              <a:t>Weighting </a:t>
            </a:r>
            <a:r>
              <a:rPr lang="en-GB" sz="1600" dirty="0"/>
              <a:t>schemes learned with our proposed approach outperformed consistently </a:t>
            </a:r>
            <a:r>
              <a:rPr lang="en-GB" sz="1600" dirty="0" smtClean="0"/>
              <a:t>other </a:t>
            </a:r>
            <a:r>
              <a:rPr lang="en-GB" sz="1600" dirty="0"/>
              <a:t>weighting schemes in </a:t>
            </a:r>
            <a:r>
              <a:rPr lang="en-GB" sz="1600" dirty="0" smtClean="0"/>
              <a:t>the considered datasets.</a:t>
            </a:r>
          </a:p>
          <a:p>
            <a:pPr marL="742950" lvl="1" indent="-285750" algn="just">
              <a:buFont typeface="Wingdings" panose="05000000000000000000" pitchFamily="2" charset="2"/>
              <a:buChar char="q"/>
            </a:pPr>
            <a:endParaRPr lang="en-GB" sz="1000" dirty="0"/>
          </a:p>
          <a:p>
            <a:pPr marL="1200150" lvl="2" indent="-285750" algn="just">
              <a:buFont typeface="Wingdings" panose="05000000000000000000" pitchFamily="2" charset="2"/>
              <a:buChar char="§"/>
            </a:pPr>
            <a:r>
              <a:rPr lang="en-GB" sz="1400" dirty="0" smtClean="0"/>
              <a:t>Schemes </a:t>
            </a:r>
            <a:r>
              <a:rPr lang="en-GB" sz="1400" dirty="0"/>
              <a:t>learned for </a:t>
            </a:r>
            <a:r>
              <a:rPr lang="en-GB" sz="1400" dirty="0" smtClean="0"/>
              <a:t>some datasets do </a:t>
            </a:r>
            <a:r>
              <a:rPr lang="en-GB" sz="1400" dirty="0"/>
              <a:t>not generalize well in other datasets</a:t>
            </a:r>
            <a:r>
              <a:rPr lang="en-GB" sz="1400" dirty="0" smtClean="0"/>
              <a:t>.</a:t>
            </a:r>
          </a:p>
          <a:p>
            <a:pPr marL="742950" lvl="1" indent="-285750" algn="just">
              <a:buFont typeface="Wingdings" panose="05000000000000000000" pitchFamily="2" charset="2"/>
              <a:buChar char="q"/>
            </a:pPr>
            <a:endParaRPr lang="en-GB" sz="1000" dirty="0"/>
          </a:p>
          <a:p>
            <a:pPr marL="742950" lvl="1" indent="-285750" algn="just">
              <a:buFont typeface="Wingdings" panose="05000000000000000000" pitchFamily="2" charset="2"/>
              <a:buChar char="q"/>
            </a:pPr>
            <a:r>
              <a:rPr lang="en-GB" sz="1600" dirty="0" smtClean="0"/>
              <a:t>Among </a:t>
            </a:r>
            <a:r>
              <a:rPr lang="en-GB" sz="1600" dirty="0"/>
              <a:t>all of the considered terminals, three weighting schemes were used most </a:t>
            </a:r>
            <a:r>
              <a:rPr lang="en-GB" sz="1600" dirty="0" smtClean="0"/>
              <a:t>often by </a:t>
            </a:r>
            <a:r>
              <a:rPr lang="en-GB" sz="1600" dirty="0"/>
              <a:t>solutions returned by the </a:t>
            </a:r>
            <a:r>
              <a:rPr lang="en-GB" sz="1600" dirty="0" smtClean="0"/>
              <a:t>GP (</a:t>
            </a:r>
            <a:r>
              <a:rPr lang="en-GB" sz="1600" dirty="0"/>
              <a:t>TF, TF-IDF and </a:t>
            </a:r>
            <a:r>
              <a:rPr lang="en-GB" sz="1600" dirty="0" smtClean="0"/>
              <a:t>TF-RF). However</a:t>
            </a:r>
            <a:r>
              <a:rPr lang="en-GB" sz="1600" dirty="0"/>
              <a:t>, </a:t>
            </a:r>
            <a:r>
              <a:rPr lang="en-GB" sz="1600" dirty="0" smtClean="0"/>
              <a:t>the way </a:t>
            </a:r>
            <a:r>
              <a:rPr lang="en-GB" sz="1600" dirty="0"/>
              <a:t>in which the </a:t>
            </a:r>
            <a:r>
              <a:rPr lang="en-GB" sz="1600" dirty="0" smtClean="0"/>
              <a:t>GP combined </a:t>
            </a:r>
            <a:r>
              <a:rPr lang="en-GB" sz="1600" dirty="0"/>
              <a:t>such primitives resulted in much </a:t>
            </a:r>
            <a:r>
              <a:rPr lang="en-GB" sz="1600" dirty="0" smtClean="0"/>
              <a:t>better performance.</a:t>
            </a:r>
          </a:p>
          <a:p>
            <a:pPr marL="285750" indent="-285750" algn="just">
              <a:buFont typeface="Arial" panose="020B0604020202020204" pitchFamily="34" charset="0"/>
              <a:buChar char="•"/>
            </a:pPr>
            <a:endParaRPr lang="en-GB" dirty="0"/>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66</a:t>
            </a:fld>
            <a:endParaRPr lang="es-ES"/>
          </a:p>
        </p:txBody>
      </p:sp>
    </p:spTree>
    <p:custDataLst>
      <p:tags r:id="rId1"/>
    </p:custDataLst>
    <p:extLst>
      <p:ext uri="{BB962C8B-B14F-4D97-AF65-F5344CB8AC3E}">
        <p14:creationId xmlns:p14="http://schemas.microsoft.com/office/powerpoint/2010/main" val="2683265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43"/>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68418" y="160387"/>
            <a:ext cx="1004378" cy="507831"/>
          </a:xfrm>
          <a:prstGeom prst="rect">
            <a:avLst/>
          </a:prstGeom>
          <a:noFill/>
        </p:spPr>
        <p:txBody>
          <a:bodyPr wrap="none" rtlCol="0">
            <a:spAutoFit/>
          </a:bodyPr>
          <a:lstStyle/>
          <a:p>
            <a:pPr algn="ctr"/>
            <a:r>
              <a:rPr lang="en-GB" sz="1350" b="1" dirty="0">
                <a:solidFill>
                  <a:schemeClr val="bg1"/>
                </a:solidFill>
                <a:effectLst>
                  <a:outerShdw blurRad="38100" dist="38100" dir="2700000" algn="tl">
                    <a:srgbClr val="000000">
                      <a:alpha val="43137"/>
                    </a:srgbClr>
                  </a:outerShdw>
                </a:effectLst>
              </a:rPr>
              <a:t>Conclusion</a:t>
            </a:r>
            <a:endParaRPr lang="en-GB" sz="1350" b="1" dirty="0" smtClean="0">
              <a:solidFill>
                <a:schemeClr val="bg1"/>
              </a:solidFill>
              <a:effectLst>
                <a:outerShdw blurRad="38100" dist="38100" dir="2700000" algn="tl">
                  <a:srgbClr val="000000">
                    <a:alpha val="43137"/>
                  </a:srgbClr>
                </a:outerShdw>
              </a:effectLst>
            </a:endParaRP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28" name="CuadroTexto 27"/>
          <p:cNvSpPr txBox="1"/>
          <p:nvPr/>
        </p:nvSpPr>
        <p:spPr>
          <a:xfrm>
            <a:off x="323528" y="1332051"/>
            <a:ext cx="8424936" cy="4955203"/>
          </a:xfrm>
          <a:prstGeom prst="rect">
            <a:avLst/>
          </a:prstGeom>
          <a:noFill/>
        </p:spPr>
        <p:txBody>
          <a:bodyPr wrap="square" rtlCol="0">
            <a:spAutoFit/>
          </a:bodyPr>
          <a:lstStyle/>
          <a:p>
            <a:pPr marL="285750" indent="-285750" algn="just">
              <a:buFont typeface="Arial" panose="020B0604020202020204" pitchFamily="34" charset="0"/>
              <a:buChar char="•"/>
            </a:pPr>
            <a:r>
              <a:rPr lang="en-US" dirty="0" err="1"/>
              <a:t>BoVDW</a:t>
            </a:r>
            <a:r>
              <a:rPr lang="en-US" dirty="0"/>
              <a:t> approach for human gesture recognition presented using multimodal RGB-D images</a:t>
            </a:r>
            <a:r>
              <a:rPr lang="en-GB" dirty="0"/>
              <a:t>:</a:t>
            </a:r>
          </a:p>
          <a:p>
            <a:pPr marL="742950" lvl="1" indent="-285750" algn="just">
              <a:buFont typeface="Arial" panose="020B0604020202020204" pitchFamily="34" charset="0"/>
              <a:buChar char="•"/>
            </a:pPr>
            <a:endParaRPr lang="en-GB" sz="1000" dirty="0"/>
          </a:p>
          <a:p>
            <a:pPr marL="742950" lvl="1" indent="-285750" algn="just">
              <a:buFont typeface="Wingdings" panose="05000000000000000000" pitchFamily="2" charset="2"/>
              <a:buChar char="q"/>
            </a:pPr>
            <a:r>
              <a:rPr lang="en-US" sz="1600" dirty="0"/>
              <a:t>A new depth descriptor VFHCRH has been proposed, outperforming VFH.</a:t>
            </a:r>
          </a:p>
          <a:p>
            <a:pPr marL="742950" lvl="1" indent="-285750" algn="just">
              <a:buFont typeface="Wingdings" panose="05000000000000000000" pitchFamily="2" charset="2"/>
              <a:buChar char="q"/>
            </a:pPr>
            <a:endParaRPr lang="en-US" sz="1600" dirty="0"/>
          </a:p>
          <a:p>
            <a:pPr marL="742950" lvl="1" indent="-285750" algn="just">
              <a:buFont typeface="Wingdings" panose="05000000000000000000" pitchFamily="2" charset="2"/>
              <a:buChar char="q"/>
            </a:pPr>
            <a:r>
              <a:rPr lang="en-US" sz="1600" dirty="0"/>
              <a:t>Analyzed the effect of late fusion for combining RGB and Depth descriptors, obtaining better performance in comparison to early fusion.</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n-US" dirty="0"/>
          </a:p>
          <a:p>
            <a:pPr algn="just"/>
            <a:endParaRPr lang="en-US" dirty="0" smtClean="0"/>
          </a:p>
          <a:p>
            <a:pPr marL="285750" indent="-285750" algn="just">
              <a:buFont typeface="Arial" panose="020B0604020202020204" pitchFamily="34" charset="0"/>
              <a:buChar char="•"/>
            </a:pPr>
            <a:r>
              <a:rPr lang="en-US" dirty="0" smtClean="0"/>
              <a:t>A </a:t>
            </a:r>
            <a:r>
              <a:rPr lang="en-US" dirty="0"/>
              <a:t>Probabilistic-based DTW has been proposed to asses the temporal segmentation of </a:t>
            </a:r>
            <a:r>
              <a:rPr lang="en-US" dirty="0" smtClean="0"/>
              <a:t>gesture sequences and to be </a:t>
            </a:r>
            <a:r>
              <a:rPr lang="en-US" dirty="0"/>
              <a:t>able to deal with multiple deformations present in </a:t>
            </a:r>
            <a:r>
              <a:rPr lang="en-US" dirty="0" smtClean="0"/>
              <a:t>data:</a:t>
            </a:r>
          </a:p>
          <a:p>
            <a:pPr marL="285750" indent="-285750" algn="just">
              <a:buFont typeface="Arial" panose="020B0604020202020204" pitchFamily="34" charset="0"/>
              <a:buChar char="•"/>
            </a:pPr>
            <a:endParaRPr lang="en-US" sz="1000" dirty="0" smtClean="0"/>
          </a:p>
          <a:p>
            <a:pPr marL="742950" lvl="1" indent="-285750" algn="just">
              <a:buFont typeface="Wingdings" panose="05000000000000000000" pitchFamily="2" charset="2"/>
              <a:buChar char="q"/>
            </a:pPr>
            <a:r>
              <a:rPr lang="en-US" sz="1600" dirty="0" smtClean="0"/>
              <a:t>Different </a:t>
            </a:r>
            <a:r>
              <a:rPr lang="en-US" sz="1600" dirty="0"/>
              <a:t>samples of the same gesture category </a:t>
            </a:r>
            <a:r>
              <a:rPr lang="en-US" sz="1600" dirty="0" smtClean="0"/>
              <a:t>modelled with </a:t>
            </a:r>
            <a:r>
              <a:rPr lang="en-US" sz="1600" dirty="0"/>
              <a:t>Gaussian-based probabilistic </a:t>
            </a:r>
            <a:r>
              <a:rPr lang="en-US" sz="1600" dirty="0" smtClean="0"/>
              <a:t>models, encoding possible deformations.</a:t>
            </a:r>
          </a:p>
          <a:p>
            <a:pPr marL="742950" lvl="1" indent="-285750" algn="just">
              <a:buFont typeface="Wingdings" panose="05000000000000000000" pitchFamily="2" charset="2"/>
              <a:buChar char="q"/>
            </a:pPr>
            <a:endParaRPr lang="en-US" sz="1600" dirty="0" smtClean="0"/>
          </a:p>
          <a:p>
            <a:pPr marL="742950" lvl="1" indent="-285750" algn="just">
              <a:buFont typeface="Wingdings" panose="05000000000000000000" pitchFamily="2" charset="2"/>
              <a:buChar char="q"/>
            </a:pPr>
            <a:r>
              <a:rPr lang="en-US" sz="1600" dirty="0" smtClean="0"/>
              <a:t>Define a soft-distance </a:t>
            </a:r>
            <a:r>
              <a:rPr lang="en-US" sz="1600" dirty="0"/>
              <a:t>based on the posterior probability of the GMM </a:t>
            </a:r>
            <a:r>
              <a:rPr lang="en-US" sz="1600" dirty="0" smtClean="0"/>
              <a:t>to embed probabilistic </a:t>
            </a:r>
            <a:r>
              <a:rPr lang="en-US" sz="1600" dirty="0"/>
              <a:t>models into the </a:t>
            </a:r>
            <a:r>
              <a:rPr lang="en-US" sz="1600" dirty="0" smtClean="0"/>
              <a:t>DTW framework.</a:t>
            </a:r>
            <a:endParaRPr lang="en-US" dirty="0" smtClean="0"/>
          </a:p>
          <a:p>
            <a:pPr marL="742950" lvl="1" indent="-285750" algn="just">
              <a:buFont typeface="Wingdings" panose="05000000000000000000" pitchFamily="2" charset="2"/>
              <a:buChar char="q"/>
            </a:pPr>
            <a:endParaRPr lang="en-GB" sz="1600" dirty="0" smtClean="0"/>
          </a:p>
          <a:p>
            <a:pPr marL="742950" lvl="1" indent="-285750" algn="just">
              <a:buFont typeface="Arial" panose="020B0604020202020204" pitchFamily="34" charset="0"/>
              <a:buChar char="•"/>
            </a:pPr>
            <a:endParaRPr lang="en-GB" sz="1000" dirty="0"/>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67</a:t>
            </a:fld>
            <a:endParaRPr lang="es-ES"/>
          </a:p>
        </p:txBody>
      </p:sp>
      <p:sp>
        <p:nvSpPr>
          <p:cNvPr id="15" name="CuadroTexto 14"/>
          <p:cNvSpPr txBox="1"/>
          <p:nvPr/>
        </p:nvSpPr>
        <p:spPr>
          <a:xfrm>
            <a:off x="4654578" y="21973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Conclusion – Part 2</a:t>
            </a:r>
          </a:p>
        </p:txBody>
      </p:sp>
    </p:spTree>
    <p:custDataLst>
      <p:tags r:id="rId1"/>
    </p:custDataLst>
    <p:extLst>
      <p:ext uri="{BB962C8B-B14F-4D97-AF65-F5344CB8AC3E}">
        <p14:creationId xmlns:p14="http://schemas.microsoft.com/office/powerpoint/2010/main" val="189637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359"/>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68418" y="160387"/>
            <a:ext cx="1004378" cy="507831"/>
          </a:xfrm>
          <a:prstGeom prst="rect">
            <a:avLst/>
          </a:prstGeom>
          <a:noFill/>
        </p:spPr>
        <p:txBody>
          <a:bodyPr wrap="none" rtlCol="0">
            <a:spAutoFit/>
          </a:bodyPr>
          <a:lstStyle/>
          <a:p>
            <a:pPr algn="ctr"/>
            <a:r>
              <a:rPr lang="en-GB" sz="1350" b="1" dirty="0">
                <a:solidFill>
                  <a:schemeClr val="bg1"/>
                </a:solidFill>
                <a:effectLst>
                  <a:outerShdw blurRad="38100" dist="38100" dir="2700000" algn="tl">
                    <a:srgbClr val="000000">
                      <a:alpha val="43137"/>
                    </a:srgbClr>
                  </a:outerShdw>
                </a:effectLst>
              </a:rPr>
              <a:t>Conclusion</a:t>
            </a:r>
            <a:endParaRPr lang="en-GB" sz="1350" b="1" dirty="0" smtClean="0">
              <a:solidFill>
                <a:schemeClr val="bg1"/>
              </a:solidFill>
              <a:effectLst>
                <a:outerShdw blurRad="38100" dist="38100" dir="2700000" algn="tl">
                  <a:srgbClr val="000000">
                    <a:alpha val="43137"/>
                  </a:srgbClr>
                </a:outerShdw>
              </a:effectLst>
            </a:endParaRP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9" name="CuadroTexto 8"/>
          <p:cNvSpPr txBox="1"/>
          <p:nvPr/>
        </p:nvSpPr>
        <p:spPr>
          <a:xfrm>
            <a:off x="283896" y="1556792"/>
            <a:ext cx="8402904" cy="4031873"/>
          </a:xfrm>
          <a:prstGeom prst="rect">
            <a:avLst/>
          </a:prstGeom>
          <a:noFill/>
        </p:spPr>
        <p:txBody>
          <a:bodyPr wrap="square" rtlCol="0">
            <a:spAutoFit/>
          </a:bodyPr>
          <a:lstStyle/>
          <a:p>
            <a:pPr marL="285750" indent="-285750" algn="just">
              <a:buFont typeface="Arial" panose="020B0604020202020204" pitchFamily="34" charset="0"/>
              <a:buChar char="•"/>
            </a:pPr>
            <a:r>
              <a:rPr lang="en-GB" sz="2000" dirty="0" smtClean="0"/>
              <a:t>Introduce a novel </a:t>
            </a:r>
            <a:r>
              <a:rPr lang="en-GB" sz="2000" dirty="0"/>
              <a:t>approach for learning dynamic gesture primitives for </a:t>
            </a:r>
            <a:r>
              <a:rPr lang="en-GB" sz="2000" dirty="0" smtClean="0"/>
              <a:t>gesture and action recognition.</a:t>
            </a:r>
            <a:endParaRPr lang="en-US" sz="2000" dirty="0" smtClean="0"/>
          </a:p>
          <a:p>
            <a:pPr marL="285750" indent="-285750" algn="just">
              <a:buFont typeface="Arial" panose="020B0604020202020204" pitchFamily="34" charset="0"/>
              <a:buChar char="•"/>
            </a:pPr>
            <a:endParaRPr lang="en-US" sz="2000" dirty="0" smtClean="0"/>
          </a:p>
          <a:p>
            <a:pPr marL="285750" indent="-285750" algn="just">
              <a:buFont typeface="Arial" panose="020B0604020202020204" pitchFamily="34" charset="0"/>
              <a:buChar char="•"/>
            </a:pPr>
            <a:endParaRPr lang="en-US" sz="2000" dirty="0" smtClean="0"/>
          </a:p>
          <a:p>
            <a:pPr marL="285750" indent="-285750" algn="just">
              <a:buFont typeface="Arial" panose="020B0604020202020204" pitchFamily="34" charset="0"/>
              <a:buChar char="•"/>
            </a:pPr>
            <a:r>
              <a:rPr lang="en-US" sz="2000" dirty="0" smtClean="0"/>
              <a:t>Evolutionary computation presents advantages when incorporating notable gesture methodologies based on dynamic programming and generative models in few generations.</a:t>
            </a:r>
          </a:p>
          <a:p>
            <a:pPr marL="285750" indent="-285750" algn="just">
              <a:buFont typeface="Wingdings" panose="05000000000000000000" pitchFamily="2" charset="2"/>
              <a:buChar char="q"/>
            </a:pPr>
            <a:endParaRPr lang="en-US" sz="2000" dirty="0" smtClean="0"/>
          </a:p>
          <a:p>
            <a:pPr marL="285750" indent="-285750" algn="just">
              <a:buFont typeface="Wingdings" panose="05000000000000000000" pitchFamily="2" charset="2"/>
              <a:buChar char="q"/>
            </a:pPr>
            <a:endParaRPr lang="en-US" sz="2000" dirty="0"/>
          </a:p>
          <a:p>
            <a:pPr marL="285750" indent="-285750" algn="just">
              <a:buFont typeface="Arial" panose="020B0604020202020204" pitchFamily="34" charset="0"/>
              <a:buChar char="•"/>
            </a:pPr>
            <a:r>
              <a:rPr lang="en-US" sz="2000" dirty="0" smtClean="0"/>
              <a:t>Results suggest that </a:t>
            </a:r>
            <a:r>
              <a:rPr lang="en-US" sz="2000" dirty="0" err="1" smtClean="0"/>
              <a:t>subgesture</a:t>
            </a:r>
            <a:r>
              <a:rPr lang="en-US" sz="2000" dirty="0" smtClean="0"/>
              <a:t> learning enhances the recognition of traditional techniques.</a:t>
            </a:r>
          </a:p>
          <a:p>
            <a:pPr marL="285750" indent="-285750" algn="just">
              <a:buFont typeface="Arial" panose="020B0604020202020204" pitchFamily="34" charset="0"/>
              <a:buChar char="•"/>
            </a:pPr>
            <a:endParaRPr lang="en-US" dirty="0"/>
          </a:p>
          <a:p>
            <a:pPr marL="742950" lvl="1" indent="-285750" algn="just">
              <a:buFont typeface="Wingdings" panose="05000000000000000000" pitchFamily="2" charset="2"/>
              <a:buChar char="q"/>
            </a:pPr>
            <a:endParaRPr lang="en-US" dirty="0"/>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68</a:t>
            </a:fld>
            <a:endParaRPr lang="es-ES"/>
          </a:p>
        </p:txBody>
      </p:sp>
      <p:sp>
        <p:nvSpPr>
          <p:cNvPr id="13" name="CuadroTexto 12"/>
          <p:cNvSpPr txBox="1"/>
          <p:nvPr/>
        </p:nvSpPr>
        <p:spPr>
          <a:xfrm>
            <a:off x="4654578" y="21973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Conclusion – Part 3</a:t>
            </a:r>
          </a:p>
        </p:txBody>
      </p:sp>
    </p:spTree>
    <p:custDataLst>
      <p:tags r:id="rId1"/>
    </p:custDataLst>
    <p:extLst>
      <p:ext uri="{BB962C8B-B14F-4D97-AF65-F5344CB8AC3E}">
        <p14:creationId xmlns:p14="http://schemas.microsoft.com/office/powerpoint/2010/main" val="415849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43"/>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3286340" y="160387"/>
            <a:ext cx="968535" cy="507831"/>
          </a:xfrm>
          <a:prstGeom prst="rect">
            <a:avLst/>
          </a:prstGeom>
          <a:noFill/>
        </p:spPr>
        <p:txBody>
          <a:bodyPr wrap="none" rtlCol="0">
            <a:spAutoFit/>
          </a:bodyPr>
          <a:lstStyle/>
          <a:p>
            <a:pPr algn="ctr"/>
            <a:r>
              <a:rPr lang="en-GB" sz="1350" b="1" dirty="0">
                <a:solidFill>
                  <a:schemeClr val="bg1"/>
                </a:solidFill>
                <a:effectLst>
                  <a:outerShdw blurRad="38100" dist="38100" dir="2700000" algn="tl">
                    <a:srgbClr val="000000">
                      <a:alpha val="43137"/>
                    </a:srgbClr>
                  </a:outerShdw>
                </a:effectLst>
              </a:rPr>
              <a:t>Conclusion</a:t>
            </a:r>
            <a:endParaRPr lang="en-GB" sz="1350" b="1" dirty="0" smtClean="0">
              <a:solidFill>
                <a:schemeClr val="bg1"/>
              </a:solidFill>
              <a:effectLst>
                <a:outerShdw blurRad="38100" dist="38100" dir="2700000" algn="tl">
                  <a:srgbClr val="000000">
                    <a:alpha val="43137"/>
                  </a:srgbClr>
                </a:outerShdw>
              </a:effectLst>
            </a:endParaRP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4654578" y="21973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Future </a:t>
            </a:r>
            <a:r>
              <a:rPr lang="en-GB" sz="2800" b="1" dirty="0">
                <a:effectLst>
                  <a:outerShdw blurRad="38100" dist="38100" dir="2700000" algn="tl">
                    <a:srgbClr val="000000">
                      <a:alpha val="43137"/>
                    </a:srgbClr>
                  </a:outerShdw>
                </a:effectLst>
              </a:rPr>
              <a:t>Work – Part </a:t>
            </a:r>
            <a:r>
              <a:rPr lang="en-GB" sz="2800" b="1" dirty="0" smtClean="0">
                <a:effectLst>
                  <a:outerShdw blurRad="38100" dist="38100" dir="2700000" algn="tl">
                    <a:srgbClr val="000000">
                      <a:alpha val="43137"/>
                    </a:srgbClr>
                  </a:outerShdw>
                </a:effectLst>
              </a:rPr>
              <a:t>1</a:t>
            </a: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69</a:t>
            </a:fld>
            <a:endParaRPr lang="es-ES"/>
          </a:p>
        </p:txBody>
      </p:sp>
      <p:sp>
        <p:nvSpPr>
          <p:cNvPr id="4" name="Rectángulo 3"/>
          <p:cNvSpPr/>
          <p:nvPr/>
        </p:nvSpPr>
        <p:spPr>
          <a:xfrm>
            <a:off x="323528" y="1638667"/>
            <a:ext cx="8151899" cy="3662541"/>
          </a:xfrm>
          <a:prstGeom prst="rect">
            <a:avLst/>
          </a:prstGeom>
        </p:spPr>
        <p:txBody>
          <a:bodyPr wrap="square">
            <a:spAutoFit/>
          </a:bodyPr>
          <a:lstStyle/>
          <a:p>
            <a:pPr marL="285750" indent="-285750" algn="just">
              <a:buFont typeface="Arial" panose="020B0604020202020204" pitchFamily="34" charset="0"/>
              <a:buChar char="•"/>
            </a:pPr>
            <a:r>
              <a:rPr lang="en-GB" sz="2000" dirty="0" smtClean="0"/>
              <a:t>Studying </a:t>
            </a:r>
            <a:r>
              <a:rPr lang="en-GB" sz="2000" dirty="0"/>
              <a:t>alternative methodologies for learning </a:t>
            </a:r>
            <a:r>
              <a:rPr lang="en-GB" sz="2000" dirty="0" smtClean="0"/>
              <a:t>Term-Weighting Schemes: </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endParaRPr lang="en-GB" sz="1000" dirty="0"/>
          </a:p>
          <a:p>
            <a:pPr marL="742950" lvl="1" indent="-285750" algn="just">
              <a:buFont typeface="Wingdings" panose="05000000000000000000" pitchFamily="2" charset="2"/>
              <a:buChar char="q"/>
            </a:pPr>
            <a:r>
              <a:rPr lang="en-GB" dirty="0"/>
              <a:t>Pose the problem as one of learning/optimizing the representation matrix, where other EA could be used.</a:t>
            </a:r>
          </a:p>
          <a:p>
            <a:pPr marL="742950" lvl="1" indent="-285750" algn="just">
              <a:buFont typeface="Wingdings" panose="05000000000000000000" pitchFamily="2" charset="2"/>
              <a:buChar char="q"/>
            </a:pPr>
            <a:endParaRPr lang="en-GB" dirty="0" smtClean="0"/>
          </a:p>
          <a:p>
            <a:pPr marL="742950" lvl="1" indent="-285750" algn="just">
              <a:buFont typeface="Wingdings" panose="05000000000000000000" pitchFamily="2" charset="2"/>
              <a:buChar char="q"/>
            </a:pPr>
            <a:r>
              <a:rPr lang="en-GB" dirty="0" smtClean="0"/>
              <a:t>Learning </a:t>
            </a:r>
            <a:r>
              <a:rPr lang="en-GB" dirty="0"/>
              <a:t>TWS for other domains, like audio, time series or accelerometer data</a:t>
            </a:r>
            <a:r>
              <a:rPr lang="en-GB" dirty="0" smtClean="0"/>
              <a:t>.</a:t>
            </a:r>
          </a:p>
          <a:p>
            <a:pPr marL="742950" lvl="1" indent="-285750" algn="just">
              <a:buFont typeface="Wingdings" panose="05000000000000000000" pitchFamily="2" charset="2"/>
              <a:buChar char="q"/>
            </a:pPr>
            <a:endParaRPr lang="en-GB" dirty="0" smtClean="0"/>
          </a:p>
          <a:p>
            <a:pPr marL="742950" lvl="1" indent="-285750" algn="just">
              <a:buFont typeface="Wingdings" panose="05000000000000000000" pitchFamily="2" charset="2"/>
              <a:buChar char="q"/>
            </a:pPr>
            <a:endParaRPr lang="en-GB" dirty="0"/>
          </a:p>
          <a:p>
            <a:pPr marL="263525" indent="-263525" algn="just">
              <a:buFont typeface="Arial" panose="020B0604020202020204" pitchFamily="34" charset="0"/>
              <a:buChar char="•"/>
            </a:pPr>
            <a:r>
              <a:rPr lang="en-GB" sz="2000" dirty="0" smtClean="0"/>
              <a:t>Explore the use of Genetic Programming frameworks for deep learning-based schemes.</a:t>
            </a:r>
            <a:endParaRPr lang="en-GB" sz="2000" dirty="0"/>
          </a:p>
          <a:p>
            <a:pPr marL="285750" indent="-285750" algn="just">
              <a:buFont typeface="Wingdings" panose="05000000000000000000" pitchFamily="2" charset="2"/>
              <a:buChar char="q"/>
            </a:pPr>
            <a:endParaRPr lang="en-GB" dirty="0"/>
          </a:p>
        </p:txBody>
      </p:sp>
    </p:spTree>
    <p:custDataLst>
      <p:tags r:id="rId1"/>
    </p:custDataLst>
    <p:extLst>
      <p:ext uri="{BB962C8B-B14F-4D97-AF65-F5344CB8AC3E}">
        <p14:creationId xmlns:p14="http://schemas.microsoft.com/office/powerpoint/2010/main" val="611110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52204"/>
            <a:ext cx="9144000" cy="1632510"/>
          </a:xfrm>
          <a:prstGeom prst="rect">
            <a:avLst/>
          </a:prstGeom>
        </p:spPr>
      </p:pic>
      <p:sp>
        <p:nvSpPr>
          <p:cNvPr id="2" name="Marcador de número de diapositiva 1"/>
          <p:cNvSpPr>
            <a:spLocks noGrp="1"/>
          </p:cNvSpPr>
          <p:nvPr>
            <p:ph type="sldNum" sz="quarter" idx="12"/>
          </p:nvPr>
        </p:nvSpPr>
        <p:spPr/>
        <p:txBody>
          <a:bodyPr/>
          <a:lstStyle/>
          <a:p>
            <a:fld id="{28E7870A-D833-4620-871D-52D8AB644C76}" type="slidenum">
              <a:rPr lang="es-ES" smtClean="0"/>
              <a:pPr/>
              <a:t>7</a:t>
            </a:fld>
            <a:endParaRPr lang="es-ES"/>
          </a:p>
        </p:txBody>
      </p:sp>
    </p:spTree>
    <p:extLst>
      <p:ext uri="{BB962C8B-B14F-4D97-AF65-F5344CB8AC3E}">
        <p14:creationId xmlns:p14="http://schemas.microsoft.com/office/powerpoint/2010/main" val="352220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359"/>
            <a:ext cx="9144000" cy="733425"/>
          </a:xfrm>
          <a:prstGeom prst="rect">
            <a:avLst/>
          </a:prstGeom>
        </p:spPr>
      </p:pic>
      <p:sp>
        <p:nvSpPr>
          <p:cNvPr id="14" name="CuadroTexto 1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9" name="CuadroTexto 18"/>
          <p:cNvSpPr txBox="1"/>
          <p:nvPr/>
        </p:nvSpPr>
        <p:spPr>
          <a:xfrm>
            <a:off x="3268418" y="160387"/>
            <a:ext cx="1004378" cy="507831"/>
          </a:xfrm>
          <a:prstGeom prst="rect">
            <a:avLst/>
          </a:prstGeom>
          <a:noFill/>
        </p:spPr>
        <p:txBody>
          <a:bodyPr wrap="none" rtlCol="0">
            <a:spAutoFit/>
          </a:bodyPr>
          <a:lstStyle/>
          <a:p>
            <a:pPr algn="ctr"/>
            <a:r>
              <a:rPr lang="en-GB" sz="1350" b="1" dirty="0">
                <a:solidFill>
                  <a:schemeClr val="bg1"/>
                </a:solidFill>
                <a:effectLst>
                  <a:outerShdw blurRad="38100" dist="38100" dir="2700000" algn="tl">
                    <a:srgbClr val="000000">
                      <a:alpha val="43137"/>
                    </a:srgbClr>
                  </a:outerShdw>
                </a:effectLst>
              </a:rPr>
              <a:t>Conclusion</a:t>
            </a:r>
            <a:endParaRPr lang="en-GB" sz="1350" b="1" dirty="0" smtClean="0">
              <a:solidFill>
                <a:schemeClr val="bg1"/>
              </a:solidFill>
              <a:effectLst>
                <a:outerShdw blurRad="38100" dist="38100" dir="2700000" algn="tl">
                  <a:srgbClr val="000000">
                    <a:alpha val="43137"/>
                  </a:srgbClr>
                </a:outerShdw>
              </a:effectLst>
            </a:endParaRP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3" name="CuadroTexto 12"/>
          <p:cNvSpPr txBox="1"/>
          <p:nvPr/>
        </p:nvSpPr>
        <p:spPr>
          <a:xfrm>
            <a:off x="4654578" y="21973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Future </a:t>
            </a:r>
            <a:r>
              <a:rPr lang="en-GB" sz="2800" b="1" dirty="0">
                <a:effectLst>
                  <a:outerShdw blurRad="38100" dist="38100" dir="2700000" algn="tl">
                    <a:srgbClr val="000000">
                      <a:alpha val="43137"/>
                    </a:srgbClr>
                  </a:outerShdw>
                </a:effectLst>
              </a:rPr>
              <a:t>Work – Part </a:t>
            </a:r>
            <a:r>
              <a:rPr lang="en-GB" sz="2800" b="1" dirty="0" smtClean="0">
                <a:effectLst>
                  <a:outerShdw blurRad="38100" dist="38100" dir="2700000" algn="tl">
                    <a:srgbClr val="000000">
                      <a:alpha val="43137"/>
                    </a:srgbClr>
                  </a:outerShdw>
                </a:effectLst>
              </a:rPr>
              <a:t>2</a:t>
            </a: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70</a:t>
            </a:fld>
            <a:endParaRPr lang="es-ES"/>
          </a:p>
        </p:txBody>
      </p:sp>
      <mc:AlternateContent xmlns:mc="http://schemas.openxmlformats.org/markup-compatibility/2006" xmlns:a14="http://schemas.microsoft.com/office/drawing/2010/main">
        <mc:Choice Requires="a14">
          <p:sp>
            <p:nvSpPr>
              <p:cNvPr id="12" name="Rectángulo 11"/>
              <p:cNvSpPr/>
              <p:nvPr/>
            </p:nvSpPr>
            <p:spPr>
              <a:xfrm>
                <a:off x="323528" y="1726937"/>
                <a:ext cx="8151899" cy="3262432"/>
              </a:xfrm>
              <a:prstGeom prst="rect">
                <a:avLst/>
              </a:prstGeom>
            </p:spPr>
            <p:txBody>
              <a:bodyPr wrap="square">
                <a:spAutoFit/>
              </a:bodyPr>
              <a:lstStyle/>
              <a:p>
                <a:pPr marL="285750" indent="-285750" algn="just">
                  <a:buFont typeface="Arial" panose="020B0604020202020204" pitchFamily="34" charset="0"/>
                  <a:buChar char="•"/>
                </a:pPr>
                <a:r>
                  <a:rPr lang="ca-ES" sz="2000" dirty="0" err="1" smtClean="0"/>
                  <a:t>Including</a:t>
                </a:r>
                <a:r>
                  <a:rPr lang="en-US" sz="2000" dirty="0" smtClean="0"/>
                  <a:t> </a:t>
                </a:r>
                <a:r>
                  <a:rPr lang="en-US" sz="2000" dirty="0"/>
                  <a:t>samples with different points of view of the same gesture </a:t>
                </a:r>
                <a:r>
                  <a:rPr lang="en-US" sz="2000" dirty="0" smtClean="0"/>
                  <a:t>class to analyze whether they fit using the proposed approaches.</a:t>
                </a:r>
              </a:p>
              <a:p>
                <a:pPr marL="285750" indent="-285750" algn="just">
                  <a:buFont typeface="Arial" panose="020B0604020202020204" pitchFamily="34" charset="0"/>
                  <a:buChar char="•"/>
                </a:pPr>
                <a:endParaRPr lang="en-US" sz="2000" dirty="0" smtClean="0"/>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smtClean="0"/>
                  <a:t>The </a:t>
                </a:r>
                <a:r>
                  <a:rPr lang="en-US" sz="2000" dirty="0"/>
                  <a:t>definition of </a:t>
                </a:r>
                <a:r>
                  <a:rPr lang="en-US" sz="2000" dirty="0" smtClean="0"/>
                  <a:t>other powerful </a:t>
                </a:r>
                <a:r>
                  <a:rPr lang="en-US" sz="2000" dirty="0"/>
                  <a:t>descriptors to obtain gesture-discriminative features</a:t>
                </a:r>
                <a:r>
                  <a:rPr lang="en-US" sz="2000" dirty="0" smtClean="0"/>
                  <a:t>.</a:t>
                </a:r>
                <a:endParaRPr lang="en-GB" sz="2000" dirty="0" smtClean="0"/>
              </a:p>
              <a:p>
                <a:pPr marL="285750" indent="-285750" algn="just">
                  <a:buFont typeface="Arial" panose="020B0604020202020204" pitchFamily="34" charset="0"/>
                  <a:buChar char="•"/>
                </a:pPr>
                <a:endParaRPr lang="en-GB" dirty="0" smtClean="0"/>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sz="2000" dirty="0" smtClean="0"/>
                  <a:t>The use of Recurrent Neural Networks and Temporal Convolutions to learn </a:t>
                </a:r>
                <a:r>
                  <a:rPr lang="en-GB" sz="2000" dirty="0" err="1" smtClean="0"/>
                  <a:t>spatio</a:t>
                </a:r>
                <a:r>
                  <a:rPr lang="en-GB" sz="2000" dirty="0" smtClean="0"/>
                  <a:t>-temporal features using Deep Dynamic Neural Networks (DDNN)</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 </m:t>
                        </m:r>
                      </m:e>
                      <m:sup>
                        <m:r>
                          <a:rPr lang="ca-ES">
                            <a:latin typeface="Cambria Math" panose="02040503050406030204" pitchFamily="18" charset="0"/>
                          </a:rPr>
                          <m:t>1</m:t>
                        </m:r>
                      </m:sup>
                    </m:sSup>
                  </m:oMath>
                </a14:m>
                <a:r>
                  <a:rPr lang="en-GB" sz="2000" dirty="0" smtClean="0"/>
                  <a:t>.</a:t>
                </a:r>
                <a:endParaRPr lang="en-GB" sz="2000" dirty="0"/>
              </a:p>
              <a:p>
                <a:pPr marL="285750" indent="-285750" algn="just">
                  <a:buFont typeface="Arial" panose="020B0604020202020204" pitchFamily="34" charset="0"/>
                  <a:buChar char="•"/>
                </a:pPr>
                <a:endParaRPr lang="en-GB" sz="1000" dirty="0"/>
              </a:p>
            </p:txBody>
          </p:sp>
        </mc:Choice>
        <mc:Fallback xmlns="">
          <p:sp>
            <p:nvSpPr>
              <p:cNvPr id="12" name="Rectángulo 11"/>
              <p:cNvSpPr>
                <a:spLocks noRot="1" noChangeAspect="1" noMove="1" noResize="1" noEditPoints="1" noAdjustHandles="1" noChangeArrowheads="1" noChangeShapeType="1" noTextEdit="1"/>
              </p:cNvSpPr>
              <p:nvPr/>
            </p:nvSpPr>
            <p:spPr>
              <a:xfrm>
                <a:off x="323528" y="1726937"/>
                <a:ext cx="8151899" cy="3262432"/>
              </a:xfrm>
              <a:prstGeom prst="rect">
                <a:avLst/>
              </a:prstGeom>
              <a:blipFill rotWithShape="0">
                <a:blip r:embed="rId8"/>
                <a:stretch>
                  <a:fillRect l="-673" t="-935" r="-823"/>
                </a:stretch>
              </a:blipFill>
            </p:spPr>
            <p:txBody>
              <a:bodyPr/>
              <a:lstStyle/>
              <a:p>
                <a:r>
                  <a:rPr lang="en-GB">
                    <a:noFill/>
                  </a:rPr>
                  <a:t> </a:t>
                </a:r>
              </a:p>
            </p:txBody>
          </p:sp>
        </mc:Fallback>
      </mc:AlternateContent>
      <p:sp>
        <p:nvSpPr>
          <p:cNvPr id="16" name="CuadroTexto 15"/>
          <p:cNvSpPr txBox="1"/>
          <p:nvPr/>
        </p:nvSpPr>
        <p:spPr>
          <a:xfrm>
            <a:off x="125725" y="6413266"/>
            <a:ext cx="8911062" cy="400110"/>
          </a:xfrm>
          <a:prstGeom prst="rect">
            <a:avLst/>
          </a:prstGeom>
          <a:noFill/>
        </p:spPr>
        <p:txBody>
          <a:bodyPr wrap="square" rtlCol="0">
            <a:spAutoFit/>
          </a:bodyPr>
          <a:lstStyle/>
          <a:p>
            <a:r>
              <a:rPr lang="en-GB" sz="1000" dirty="0"/>
              <a:t>[1] D. Wu, L. Pigou, P.-J. </a:t>
            </a:r>
            <a:r>
              <a:rPr lang="en-GB" sz="1000" dirty="0" err="1"/>
              <a:t>Kindermans</a:t>
            </a:r>
            <a:r>
              <a:rPr lang="en-GB" sz="1000" dirty="0"/>
              <a:t>, N. Le, L. Shao, J. </a:t>
            </a:r>
            <a:r>
              <a:rPr lang="en-GB" sz="1000" dirty="0" err="1"/>
              <a:t>Dambre</a:t>
            </a:r>
            <a:r>
              <a:rPr lang="en-GB" sz="1000" dirty="0"/>
              <a:t>, and J.-M. </a:t>
            </a:r>
            <a:r>
              <a:rPr lang="en-GB" sz="1000" dirty="0" err="1"/>
              <a:t>Odobez</a:t>
            </a:r>
            <a:r>
              <a:rPr lang="en-GB" sz="1000" dirty="0"/>
              <a:t>. Deep Dynamic Neural Networks for Multimodal Gesture Segmentation and Recognition. TPAMI 2016.</a:t>
            </a:r>
            <a:endParaRPr lang="en-GB" sz="1000" dirty="0" smtClean="0"/>
          </a:p>
        </p:txBody>
      </p:sp>
    </p:spTree>
    <p:custDataLst>
      <p:tags r:id="rId1"/>
    </p:custDataLst>
    <p:extLst>
      <p:ext uri="{BB962C8B-B14F-4D97-AF65-F5344CB8AC3E}">
        <p14:creationId xmlns:p14="http://schemas.microsoft.com/office/powerpoint/2010/main" val="394771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384"/>
            <a:ext cx="9144000" cy="733425"/>
          </a:xfrm>
          <a:prstGeom prst="rect">
            <a:avLst/>
          </a:prstGeom>
        </p:spPr>
      </p:pic>
      <p:sp>
        <p:nvSpPr>
          <p:cNvPr id="15" name="CuadroTexto 14"/>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3268418" y="160387"/>
            <a:ext cx="1004378" cy="507831"/>
          </a:xfrm>
          <a:prstGeom prst="rect">
            <a:avLst/>
          </a:prstGeom>
          <a:noFill/>
        </p:spPr>
        <p:txBody>
          <a:bodyPr wrap="none" rtlCol="0">
            <a:spAutoFit/>
          </a:bodyPr>
          <a:lstStyle/>
          <a:p>
            <a:pPr algn="ctr"/>
            <a:r>
              <a:rPr lang="en-GB" sz="1350" b="1" dirty="0">
                <a:solidFill>
                  <a:schemeClr val="bg1"/>
                </a:solidFill>
                <a:effectLst>
                  <a:outerShdw blurRad="38100" dist="38100" dir="2700000" algn="tl">
                    <a:srgbClr val="000000">
                      <a:alpha val="43137"/>
                    </a:srgbClr>
                  </a:outerShdw>
                </a:effectLst>
              </a:rPr>
              <a:t>Conclusion</a:t>
            </a:r>
            <a:endParaRPr lang="en-GB" sz="1350" b="1" dirty="0" smtClean="0">
              <a:solidFill>
                <a:schemeClr val="bg1"/>
              </a:solidFill>
              <a:effectLst>
                <a:outerShdw blurRad="38100" dist="38100" dir="2700000" algn="tl">
                  <a:srgbClr val="000000">
                    <a:alpha val="43137"/>
                  </a:srgbClr>
                </a:outerShdw>
              </a:effectLst>
            </a:endParaRPr>
          </a:p>
          <a:p>
            <a:pPr algn="ctr"/>
            <a:endParaRPr lang="en-GB" sz="135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4654578" y="21973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Future </a:t>
            </a:r>
            <a:r>
              <a:rPr lang="en-GB" sz="2800" b="1" dirty="0">
                <a:effectLst>
                  <a:outerShdw blurRad="38100" dist="38100" dir="2700000" algn="tl">
                    <a:srgbClr val="000000">
                      <a:alpha val="43137"/>
                    </a:srgbClr>
                  </a:outerShdw>
                </a:effectLst>
              </a:rPr>
              <a:t>Work – Part 3</a:t>
            </a:r>
            <a:endParaRPr lang="en-GB" sz="2800" b="1" dirty="0" smtClean="0">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71</a:t>
            </a:fld>
            <a:endParaRPr lang="es-ES"/>
          </a:p>
        </p:txBody>
      </p:sp>
      <mc:AlternateContent xmlns:mc="http://schemas.openxmlformats.org/markup-compatibility/2006" xmlns:a14="http://schemas.microsoft.com/office/drawing/2010/main">
        <mc:Choice Requires="a14">
          <p:sp>
            <p:nvSpPr>
              <p:cNvPr id="4" name="Rectángulo 3"/>
              <p:cNvSpPr/>
              <p:nvPr/>
            </p:nvSpPr>
            <p:spPr>
              <a:xfrm>
                <a:off x="395536" y="1455742"/>
                <a:ext cx="8291264" cy="4493538"/>
              </a:xfrm>
              <a:prstGeom prst="rect">
                <a:avLst/>
              </a:prstGeom>
            </p:spPr>
            <p:txBody>
              <a:bodyPr wrap="square">
                <a:spAutoFit/>
              </a:bodyPr>
              <a:lstStyle/>
              <a:p>
                <a:pPr marL="285750" indent="-285750" algn="just">
                  <a:buFont typeface="Arial" panose="020B0604020202020204" pitchFamily="34" charset="0"/>
                  <a:buChar char="•"/>
                </a:pPr>
                <a:r>
                  <a:rPr lang="en-US" sz="2000" dirty="0" smtClean="0"/>
                  <a:t>Explore alternatives to the </a:t>
                </a:r>
                <a:r>
                  <a:rPr lang="en-US" sz="2000" dirty="0"/>
                  <a:t>temporal clustering suc</a:t>
                </a:r>
                <a:r>
                  <a:rPr lang="en-US" sz="2000" dirty="0" smtClean="0"/>
                  <a:t>h as </a:t>
                </a:r>
                <a:r>
                  <a:rPr lang="en-US" sz="2000" dirty="0" err="1" smtClean="0"/>
                  <a:t>subgesture</a:t>
                </a:r>
                <a:r>
                  <a:rPr lang="en-US" sz="2000" dirty="0" smtClean="0"/>
                  <a:t> ranking to speed up the computational costs.</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smtClean="0"/>
                  <a:t>Immediate </a:t>
                </a:r>
                <a:r>
                  <a:rPr lang="en-US" sz="2000" dirty="0"/>
                  <a:t>work is to use representations learned with deep networks as input features for </a:t>
                </a:r>
                <a:r>
                  <a:rPr lang="en-US" sz="2000" dirty="0" smtClean="0"/>
                  <a:t>the method</a:t>
                </a:r>
                <a:r>
                  <a:rPr lang="en-US" sz="2000" dirty="0"/>
                  <a:t>.</a:t>
                </a:r>
              </a:p>
              <a:p>
                <a:pPr marL="285750" indent="-285750" algn="just">
                  <a:buFont typeface="Arial" panose="020B0604020202020204" pitchFamily="34" charset="0"/>
                  <a:buChar char="•"/>
                </a:pPr>
                <a:endParaRPr lang="en-US" sz="2000" dirty="0" smtClean="0"/>
              </a:p>
              <a:p>
                <a:pPr marL="285750" indent="-285750" algn="just">
                  <a:buFont typeface="Arial" panose="020B0604020202020204" pitchFamily="34" charset="0"/>
                  <a:buChar char="•"/>
                </a:pPr>
                <a:r>
                  <a:rPr lang="en-US" sz="2000" dirty="0" smtClean="0"/>
                  <a:t>Model </a:t>
                </a:r>
                <a:r>
                  <a:rPr lang="en-US" sz="2000" dirty="0" err="1" smtClean="0"/>
                  <a:t>subgesture</a:t>
                </a:r>
                <a:r>
                  <a:rPr lang="en-US" sz="2000" dirty="0" smtClean="0"/>
                  <a:t> </a:t>
                </a:r>
                <a:r>
                  <a:rPr lang="en-US" sz="2000" dirty="0"/>
                  <a:t>primitives as part of </a:t>
                </a:r>
                <a:r>
                  <a:rPr lang="en-US" sz="2000" dirty="0" smtClean="0"/>
                  <a:t>deep dynamic neural networks:</a:t>
                </a:r>
              </a:p>
              <a:p>
                <a:pPr marL="285750" indent="-285750" algn="just">
                  <a:buFont typeface="Arial" panose="020B0604020202020204" pitchFamily="34" charset="0"/>
                  <a:buChar char="•"/>
                </a:pPr>
                <a:endParaRPr lang="en-US" sz="2000" dirty="0"/>
              </a:p>
              <a:p>
                <a:pPr marL="800100" lvl="1" indent="-342900" algn="just">
                  <a:buFont typeface="Wingdings" panose="05000000000000000000" pitchFamily="2" charset="2"/>
                  <a:buChar char="q"/>
                </a:pPr>
                <a:r>
                  <a:rPr lang="en-US" dirty="0" smtClean="0"/>
                  <a:t>Including </a:t>
                </a:r>
                <a:r>
                  <a:rPr lang="en-US" dirty="0"/>
                  <a:t>them at the inner steps of the global optimization process made by the fitness function of the </a:t>
                </a:r>
                <a:r>
                  <a:rPr lang="en-US" dirty="0" smtClean="0"/>
                  <a:t>Evolutionary Algorithm. </a:t>
                </a:r>
              </a:p>
              <a:p>
                <a:pPr marL="800100" lvl="1" indent="-342900" algn="just">
                  <a:buFont typeface="Wingdings" panose="05000000000000000000" pitchFamily="2" charset="2"/>
                  <a:buChar char="q"/>
                </a:pPr>
                <a:endParaRPr lang="en-US" dirty="0"/>
              </a:p>
              <a:p>
                <a:pPr marL="800100" lvl="1" indent="-342900" algn="just">
                  <a:buFont typeface="Wingdings" panose="05000000000000000000" pitchFamily="2" charset="2"/>
                  <a:buChar char="q"/>
                </a:pPr>
                <a:r>
                  <a:rPr lang="en-US" dirty="0" smtClean="0"/>
                  <a:t>Having </a:t>
                </a:r>
                <a:r>
                  <a:rPr lang="en-US" dirty="0"/>
                  <a:t>several independent architectures for training </a:t>
                </a:r>
                <a:r>
                  <a:rPr lang="en-US" dirty="0" err="1"/>
                  <a:t>subgestures</a:t>
                </a:r>
                <a:r>
                  <a:rPr lang="en-US" dirty="0"/>
                  <a:t> from different data modalities</a:t>
                </a:r>
                <a:r>
                  <a:rPr lang="en-US" dirty="0" smtClean="0"/>
                  <a:t>.</a:t>
                </a:r>
              </a:p>
              <a:p>
                <a:pPr marL="800100" lvl="1" indent="-342900" algn="just">
                  <a:buFont typeface="Wingdings" panose="05000000000000000000" pitchFamily="2" charset="2"/>
                  <a:buChar char="q"/>
                </a:pPr>
                <a:endParaRPr lang="en-US" dirty="0"/>
              </a:p>
              <a:p>
                <a:pPr marL="800100" lvl="1" indent="-342900" algn="just">
                  <a:buFont typeface="Wingdings" panose="05000000000000000000" pitchFamily="2" charset="2"/>
                  <a:buChar char="q"/>
                </a:pPr>
                <a:r>
                  <a:rPr lang="en-US" dirty="0" smtClean="0"/>
                  <a:t>Discovering </a:t>
                </a:r>
                <a:r>
                  <a:rPr lang="en-US" dirty="0" err="1" smtClean="0"/>
                  <a:t>subgestures</a:t>
                </a:r>
                <a:r>
                  <a:rPr lang="en-US" dirty="0" smtClean="0"/>
                  <a:t> through unsupervised deep learning and RNN</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 </m:t>
                        </m:r>
                      </m:e>
                      <m:sup>
                        <m:r>
                          <a:rPr lang="ca-ES">
                            <a:latin typeface="Cambria Math" panose="02040503050406030204" pitchFamily="18" charset="0"/>
                          </a:rPr>
                          <m:t>1</m:t>
                        </m:r>
                      </m:sup>
                    </m:sSup>
                  </m:oMath>
                </a14:m>
                <a:r>
                  <a:rPr lang="en-US" dirty="0" smtClean="0"/>
                  <a:t>.</a:t>
                </a:r>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395536" y="1455742"/>
                <a:ext cx="8291264" cy="4493538"/>
              </a:xfrm>
              <a:prstGeom prst="rect">
                <a:avLst/>
              </a:prstGeom>
              <a:blipFill rotWithShape="0">
                <a:blip r:embed="rId8"/>
                <a:stretch>
                  <a:fillRect l="-662" t="-814" r="-735" b="-1221"/>
                </a:stretch>
              </a:blipFill>
            </p:spPr>
            <p:txBody>
              <a:bodyPr/>
              <a:lstStyle/>
              <a:p>
                <a:r>
                  <a:rPr lang="en-GB">
                    <a:noFill/>
                  </a:rPr>
                  <a:t> </a:t>
                </a:r>
              </a:p>
            </p:txBody>
          </p:sp>
        </mc:Fallback>
      </mc:AlternateContent>
      <p:sp>
        <p:nvSpPr>
          <p:cNvPr id="13" name="CuadroTexto 12"/>
          <p:cNvSpPr txBox="1"/>
          <p:nvPr/>
        </p:nvSpPr>
        <p:spPr>
          <a:xfrm>
            <a:off x="125725" y="6413266"/>
            <a:ext cx="8911062" cy="400110"/>
          </a:xfrm>
          <a:prstGeom prst="rect">
            <a:avLst/>
          </a:prstGeom>
          <a:noFill/>
        </p:spPr>
        <p:txBody>
          <a:bodyPr wrap="square" rtlCol="0">
            <a:spAutoFit/>
          </a:bodyPr>
          <a:lstStyle/>
          <a:p>
            <a:r>
              <a:rPr lang="en-GB" sz="1000" dirty="0"/>
              <a:t>[1] L. Pigou, A. van den Oord, S. </a:t>
            </a:r>
            <a:r>
              <a:rPr lang="en-GB" sz="1000" dirty="0" err="1"/>
              <a:t>Dieleman</a:t>
            </a:r>
            <a:r>
              <a:rPr lang="en-GB" sz="1000" dirty="0"/>
              <a:t>, M. Van </a:t>
            </a:r>
            <a:r>
              <a:rPr lang="en-GB" sz="1000" dirty="0" err="1"/>
              <a:t>Herreweghe</a:t>
            </a:r>
            <a:r>
              <a:rPr lang="en-GB" sz="1000" dirty="0"/>
              <a:t>, and J. </a:t>
            </a:r>
            <a:r>
              <a:rPr lang="en-GB" sz="1000" dirty="0" err="1"/>
              <a:t>Dambre</a:t>
            </a:r>
            <a:r>
              <a:rPr lang="en-GB" sz="1000" dirty="0"/>
              <a:t>. Beyond Temporal Pooling: Recurrence and Temporal Convolutions for Gesture Recognition in Video. arXiv:1506.01911, 2016.</a:t>
            </a:r>
            <a:endParaRPr lang="en-GB" sz="1000" dirty="0" smtClean="0"/>
          </a:p>
        </p:txBody>
      </p:sp>
    </p:spTree>
    <p:custDataLst>
      <p:tags r:id="rId1"/>
    </p:custDataLst>
    <p:extLst>
      <p:ext uri="{BB962C8B-B14F-4D97-AF65-F5344CB8AC3E}">
        <p14:creationId xmlns:p14="http://schemas.microsoft.com/office/powerpoint/2010/main" val="1763638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1"/>
            <a:ext cx="9144000" cy="733425"/>
          </a:xfrm>
          <a:prstGeom prst="rect">
            <a:avLst/>
          </a:prstGeom>
        </p:spPr>
      </p:pic>
      <p:sp>
        <p:nvSpPr>
          <p:cNvPr id="17" name="CuadroTexto 16"/>
          <p:cNvSpPr txBox="1"/>
          <p:nvPr/>
        </p:nvSpPr>
        <p:spPr>
          <a:xfrm>
            <a:off x="3268418" y="160387"/>
            <a:ext cx="1004378" cy="507831"/>
          </a:xfrm>
          <a:prstGeom prst="rect">
            <a:avLst/>
          </a:prstGeom>
          <a:noFill/>
        </p:spPr>
        <p:txBody>
          <a:bodyPr wrap="none" rtlCol="0">
            <a:spAutoFit/>
          </a:bodyPr>
          <a:lstStyle/>
          <a:p>
            <a:pPr algn="ctr"/>
            <a:r>
              <a:rPr lang="en-GB" sz="1350" b="1" dirty="0">
                <a:solidFill>
                  <a:schemeClr val="bg1"/>
                </a:solidFill>
                <a:effectLst>
                  <a:outerShdw blurRad="38100" dist="38100" dir="2700000" algn="tl">
                    <a:srgbClr val="000000">
                      <a:alpha val="43137"/>
                    </a:srgbClr>
                  </a:outerShdw>
                </a:effectLst>
              </a:rPr>
              <a:t>Conclusion</a:t>
            </a:r>
            <a:endParaRPr lang="en-GB" sz="1350" b="1" dirty="0" smtClean="0">
              <a:solidFill>
                <a:schemeClr val="bg1"/>
              </a:solidFill>
              <a:effectLst>
                <a:outerShdw blurRad="38100" dist="38100" dir="2700000" algn="tl">
                  <a:srgbClr val="000000">
                    <a:alpha val="43137"/>
                  </a:srgbClr>
                </a:outerShdw>
              </a:effectLst>
            </a:endParaRPr>
          </a:p>
          <a:p>
            <a:pPr algn="ctr"/>
            <a:endParaRPr lang="en-GB" sz="1350" b="1" dirty="0">
              <a:solidFill>
                <a:schemeClr val="bg1"/>
              </a:solidFill>
              <a:effectLst>
                <a:outerShdw blurRad="38100" dist="38100" dir="2700000" algn="tl">
                  <a:srgbClr val="000000">
                    <a:alpha val="43137"/>
                  </a:srgbClr>
                </a:outerShdw>
              </a:effectLst>
            </a:endParaRPr>
          </a:p>
        </p:txBody>
      </p:sp>
      <p:sp>
        <p:nvSpPr>
          <p:cNvPr id="18" name="CuadroTexto 17"/>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lumMod val="85000"/>
                  </a:schemeClr>
                </a:solidFill>
                <a:effectLst>
                  <a:outerShdw blurRad="38100" dist="38100" dir="2700000" algn="tl">
                    <a:srgbClr val="000000">
                      <a:alpha val="43137"/>
                    </a:srgbClr>
                  </a:outerShdw>
                </a:effectLst>
              </a:rPr>
              <a:t>Evolved</a:t>
            </a:r>
          </a:p>
          <a:p>
            <a:pPr algn="ctr"/>
            <a:r>
              <a:rPr lang="en-GB" sz="1400" b="1" dirty="0" smtClean="0">
                <a:solidFill>
                  <a:schemeClr val="bg1">
                    <a:lumMod val="85000"/>
                  </a:schemeClr>
                </a:solidFill>
                <a:effectLst>
                  <a:outerShdw blurRad="38100" dist="38100" dir="2700000" algn="tl">
                    <a:srgbClr val="000000">
                      <a:alpha val="43137"/>
                    </a:srgbClr>
                  </a:outerShdw>
                </a:effectLst>
              </a:rPr>
              <a:t>Dynamic</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20" name="CuadroTexto 19"/>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lumMod val="85000"/>
                  </a:schemeClr>
                </a:solidFill>
                <a:effectLst>
                  <a:outerShdw blurRad="38100" dist="38100" dir="2700000" algn="tl">
                    <a:srgbClr val="000000">
                      <a:alpha val="43137"/>
                    </a:srgbClr>
                  </a:outerShdw>
                </a:effectLst>
              </a:rPr>
              <a:t>Spatio</a:t>
            </a:r>
            <a:endParaRPr lang="en-GB" sz="1400" b="1" dirty="0" smtClean="0">
              <a:solidFill>
                <a:schemeClr val="bg1">
                  <a:lumMod val="85000"/>
                </a:schemeClr>
              </a:solidFill>
              <a:effectLst>
                <a:outerShdw blurRad="38100" dist="38100" dir="2700000" algn="tl">
                  <a:srgbClr val="000000">
                    <a:alpha val="43137"/>
                  </a:srgbClr>
                </a:outerShdw>
              </a:effectLst>
            </a:endParaRPr>
          </a:p>
          <a:p>
            <a:pPr algn="ctr"/>
            <a:r>
              <a:rPr lang="en-GB" sz="1400" b="1" dirty="0" smtClean="0">
                <a:solidFill>
                  <a:schemeClr val="bg1">
                    <a:lumMod val="85000"/>
                  </a:schemeClr>
                </a:solidFill>
                <a:effectLst>
                  <a:outerShdw blurRad="38100" dist="38100" dir="2700000" algn="tl">
                    <a:srgbClr val="000000">
                      <a:alpha val="43137"/>
                    </a:srgbClr>
                  </a:outerShdw>
                </a:effectLst>
              </a:rPr>
              <a:t>Temporal</a:t>
            </a:r>
            <a:endParaRPr lang="en-GB" sz="1400" b="1" dirty="0">
              <a:solidFill>
                <a:schemeClr val="bg1">
                  <a:lumMod val="85000"/>
                </a:schemeClr>
              </a:solidFill>
              <a:effectLst>
                <a:outerShdw blurRad="38100" dist="38100" dir="2700000" algn="tl">
                  <a:srgbClr val="000000">
                    <a:alpha val="43137"/>
                  </a:srgbClr>
                </a:outerShdw>
              </a:effectLst>
            </a:endParaRPr>
          </a:p>
        </p:txBody>
      </p:sp>
      <p:sp>
        <p:nvSpPr>
          <p:cNvPr id="11" name="CuadroTexto 10"/>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14" name="CuadroTexto 13"/>
          <p:cNvSpPr txBox="1"/>
          <p:nvPr/>
        </p:nvSpPr>
        <p:spPr>
          <a:xfrm>
            <a:off x="4654578" y="219730"/>
            <a:ext cx="4320480"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Conclusion</a:t>
            </a:r>
          </a:p>
        </p:txBody>
      </p:sp>
      <p:sp>
        <p:nvSpPr>
          <p:cNvPr id="12" name="CuadroTexto 11"/>
          <p:cNvSpPr txBox="1"/>
          <p:nvPr/>
        </p:nvSpPr>
        <p:spPr>
          <a:xfrm>
            <a:off x="172256" y="1413931"/>
            <a:ext cx="8576208" cy="5139869"/>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Proposed </a:t>
            </a:r>
            <a:r>
              <a:rPr lang="en-US" dirty="0"/>
              <a:t>a multi-modal framework for the semi-automatic analysis of non-verbal communication in VOM sessions</a:t>
            </a:r>
            <a:r>
              <a:rPr lang="en-GB" dirty="0" smtClean="0"/>
              <a:t>.</a:t>
            </a:r>
          </a:p>
          <a:p>
            <a:pPr marL="285750" indent="-285750" algn="just">
              <a:buFont typeface="Arial" panose="020B0604020202020204" pitchFamily="34" charset="0"/>
              <a:buChar char="•"/>
            </a:pPr>
            <a:endParaRPr lang="en-GB" sz="1000" dirty="0" smtClean="0"/>
          </a:p>
          <a:p>
            <a:pPr marL="742950" lvl="1" indent="-285750" algn="just">
              <a:buFont typeface="Wingdings" panose="05000000000000000000" pitchFamily="2" charset="2"/>
              <a:buChar char="q"/>
            </a:pPr>
            <a:r>
              <a:rPr lang="en-US" sz="1600" dirty="0" smtClean="0"/>
              <a:t>Artificial definition of </a:t>
            </a:r>
            <a:r>
              <a:rPr lang="en-US" sz="1600" dirty="0"/>
              <a:t>behavioral indicators used as final features for learning and classification </a:t>
            </a:r>
            <a:r>
              <a:rPr lang="en-US" sz="1600" dirty="0" smtClean="0"/>
              <a:t>tasks.</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US" dirty="0" smtClean="0"/>
              <a:t>Demonstrated capabilities of </a:t>
            </a:r>
            <a:r>
              <a:rPr lang="en-US" dirty="0"/>
              <a:t>computer vision, </a:t>
            </a:r>
            <a:r>
              <a:rPr lang="en-US" dirty="0" smtClean="0"/>
              <a:t>social signal </a:t>
            </a:r>
            <a:r>
              <a:rPr lang="en-US" dirty="0"/>
              <a:t>processing, and machine learning </a:t>
            </a:r>
            <a:r>
              <a:rPr lang="en-US" dirty="0" smtClean="0"/>
              <a:t>in </a:t>
            </a:r>
            <a:r>
              <a:rPr lang="en-US" dirty="0"/>
              <a:t>conversational </a:t>
            </a:r>
            <a:r>
              <a:rPr lang="en-US" dirty="0" smtClean="0"/>
              <a:t>processes, and applicability in Restorative Justice.</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Future work consists of improving </a:t>
            </a:r>
            <a:r>
              <a:rPr lang="en-US" dirty="0"/>
              <a:t>the </a:t>
            </a:r>
            <a:r>
              <a:rPr lang="en-US" dirty="0" smtClean="0"/>
              <a:t>dataset, responses, predictions, and include richer features.</a:t>
            </a:r>
          </a:p>
          <a:p>
            <a:pPr marL="285750" indent="-285750" algn="just">
              <a:buFont typeface="Arial" panose="020B0604020202020204" pitchFamily="34" charset="0"/>
              <a:buChar char="•"/>
            </a:pPr>
            <a:endParaRPr lang="en-US" sz="1000" dirty="0"/>
          </a:p>
          <a:p>
            <a:pPr marL="742950" lvl="1" indent="-285750" algn="just">
              <a:buFont typeface="Wingdings" panose="05000000000000000000" pitchFamily="2" charset="2"/>
              <a:buChar char="q"/>
            </a:pPr>
            <a:r>
              <a:rPr lang="en-US" sz="1600" dirty="0" smtClean="0"/>
              <a:t>Capture more samples and continuous ground truth of intra-mediator estimations.</a:t>
            </a:r>
          </a:p>
          <a:p>
            <a:pPr marL="742950" lvl="1" indent="-285750" algn="just">
              <a:buFont typeface="Wingdings" panose="05000000000000000000" pitchFamily="2" charset="2"/>
              <a:buChar char="q"/>
            </a:pPr>
            <a:r>
              <a:rPr lang="en-US" sz="1600" dirty="0" smtClean="0"/>
              <a:t>Perform frame-based predictions in order to analyze the evolution of each behavioral indicator </a:t>
            </a:r>
            <a:r>
              <a:rPr lang="en-US" sz="1600" dirty="0"/>
              <a:t>and detect the exact </a:t>
            </a:r>
            <a:r>
              <a:rPr lang="en-US" sz="1600" dirty="0" smtClean="0"/>
              <a:t>instants </a:t>
            </a:r>
            <a:r>
              <a:rPr lang="en-US" sz="1600" dirty="0"/>
              <a:t>when a party accepts the possibility of reaching an </a:t>
            </a:r>
            <a:r>
              <a:rPr lang="en-US" sz="1600" dirty="0" smtClean="0"/>
              <a:t>agreement.</a:t>
            </a:r>
          </a:p>
          <a:p>
            <a:pPr marL="742950" lvl="1" indent="-285750" algn="just">
              <a:buFont typeface="Wingdings" panose="05000000000000000000" pitchFamily="2" charset="2"/>
              <a:buChar char="q"/>
            </a:pPr>
            <a:r>
              <a:rPr lang="en-US" sz="1600" dirty="0" smtClean="0"/>
              <a:t>Incorporate </a:t>
            </a:r>
            <a:r>
              <a:rPr lang="en-US" sz="1600" dirty="0"/>
              <a:t>emotional state features obtained from facial </a:t>
            </a:r>
            <a:r>
              <a:rPr lang="en-US" sz="1600" dirty="0" smtClean="0"/>
              <a:t>expressions</a:t>
            </a:r>
          </a:p>
          <a:p>
            <a:pPr marL="742950" lvl="1" indent="-285750" algn="just">
              <a:buFont typeface="Wingdings" panose="05000000000000000000" pitchFamily="2" charset="2"/>
              <a:buChar char="q"/>
            </a:pPr>
            <a:endParaRPr lang="en-US" sz="1600"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72</a:t>
            </a:fld>
            <a:endParaRPr lang="es-ES"/>
          </a:p>
        </p:txBody>
      </p:sp>
    </p:spTree>
    <p:extLst>
      <p:ext uri="{BB962C8B-B14F-4D97-AF65-F5344CB8AC3E}">
        <p14:creationId xmlns:p14="http://schemas.microsoft.com/office/powerpoint/2010/main" val="2487576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84"/>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1" name="CuadroTexto 10"/>
          <p:cNvSpPr txBox="1"/>
          <p:nvPr/>
        </p:nvSpPr>
        <p:spPr>
          <a:xfrm>
            <a:off x="3286340" y="160387"/>
            <a:ext cx="968535"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Conclusion</a:t>
            </a:r>
          </a:p>
          <a:p>
            <a:pPr algn="ctr"/>
            <a:endParaRPr lang="en-GB" sz="1350" b="1" dirty="0">
              <a:solidFill>
                <a:schemeClr val="bg1"/>
              </a:solidFill>
              <a:effectLst>
                <a:outerShdw blurRad="38100" dist="38100" dir="2700000" algn="tl">
                  <a:srgbClr val="000000">
                    <a:alpha val="43137"/>
                  </a:srgbClr>
                </a:outerShdw>
              </a:effectLst>
            </a:endParaRPr>
          </a:p>
        </p:txBody>
      </p:sp>
      <p:sp>
        <p:nvSpPr>
          <p:cNvPr id="12" name="CuadroTexto 11"/>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graphicFrame>
        <p:nvGraphicFramePr>
          <p:cNvPr id="13" name="Objeto 12"/>
          <p:cNvGraphicFramePr>
            <a:graphicFrameLocks noChangeAspect="1"/>
          </p:cNvGraphicFramePr>
          <p:nvPr>
            <p:extLst>
              <p:ext uri="{D42A27DB-BD31-4B8C-83A1-F6EECF244321}">
                <p14:modId xmlns:p14="http://schemas.microsoft.com/office/powerpoint/2010/main" val="1597233834"/>
              </p:ext>
            </p:extLst>
          </p:nvPr>
        </p:nvGraphicFramePr>
        <p:xfrm>
          <a:off x="-2324" y="775370"/>
          <a:ext cx="9146323" cy="2805844"/>
        </p:xfrm>
        <a:graphic>
          <a:graphicData uri="http://schemas.openxmlformats.org/presentationml/2006/ole">
            <mc:AlternateContent xmlns:mc="http://schemas.openxmlformats.org/markup-compatibility/2006">
              <mc:Choice xmlns:v="urn:schemas-microsoft-com:vml" Requires="v">
                <p:oleObj spid="_x0000_s7263" r:id="rId6" imgW="3187080" imgH="977760" progId="">
                  <p:embed/>
                </p:oleObj>
              </mc:Choice>
              <mc:Fallback>
                <p:oleObj r:id="rId6" imgW="3187080" imgH="977760" progId="">
                  <p:embed/>
                  <p:pic>
                    <p:nvPicPr>
                      <p:cNvPr id="0" name=""/>
                      <p:cNvPicPr/>
                      <p:nvPr/>
                    </p:nvPicPr>
                    <p:blipFill>
                      <a:blip r:embed="rId7"/>
                      <a:stretch>
                        <a:fillRect/>
                      </a:stretch>
                    </p:blipFill>
                    <p:spPr>
                      <a:xfrm>
                        <a:off x="-2324" y="775370"/>
                        <a:ext cx="9146323" cy="2805844"/>
                      </a:xfrm>
                      <a:prstGeom prst="rect">
                        <a:avLst/>
                      </a:prstGeom>
                    </p:spPr>
                  </p:pic>
                </p:oleObj>
              </mc:Fallback>
            </mc:AlternateContent>
          </a:graphicData>
        </a:graphic>
      </p:graphicFrame>
      <p:sp>
        <p:nvSpPr>
          <p:cNvPr id="14" name="CuadroTexto 13"/>
          <p:cNvSpPr txBox="1"/>
          <p:nvPr/>
        </p:nvSpPr>
        <p:spPr>
          <a:xfrm>
            <a:off x="593517" y="885121"/>
            <a:ext cx="8147864" cy="2616101"/>
          </a:xfrm>
          <a:prstGeom prst="rect">
            <a:avLst/>
          </a:prstGeom>
          <a:noFill/>
        </p:spPr>
        <p:txBody>
          <a:bodyPr wrap="square" rtlCol="0">
            <a:spAutoFit/>
          </a:bodyPr>
          <a:lstStyle/>
          <a:p>
            <a:pPr algn="ctr"/>
            <a:r>
              <a:rPr lang="en-GB" sz="4800" b="1" dirty="0" smtClean="0">
                <a:solidFill>
                  <a:schemeClr val="bg1"/>
                </a:solidFill>
                <a:effectLst>
                  <a:outerShdw blurRad="38100" dist="38100" dir="2700000" algn="tl">
                    <a:srgbClr val="000000">
                      <a:alpha val="43137"/>
                    </a:srgbClr>
                  </a:outerShdw>
                </a:effectLst>
              </a:rPr>
              <a:t>Publications</a:t>
            </a:r>
          </a:p>
          <a:p>
            <a:pPr algn="ctr"/>
            <a:r>
              <a:rPr lang="en-US" b="1" dirty="0">
                <a:solidFill>
                  <a:schemeClr val="bg1"/>
                </a:solidFill>
                <a:effectLst>
                  <a:outerShdw blurRad="38100" dist="38100" dir="2700000" algn="tl">
                    <a:srgbClr val="000000">
                      <a:alpha val="43137"/>
                    </a:srgbClr>
                  </a:outerShdw>
                </a:effectLst>
              </a:rPr>
              <a:t>Research period: 2011 – </a:t>
            </a:r>
            <a:r>
              <a:rPr lang="en-US" b="1" dirty="0" smtClean="0">
                <a:solidFill>
                  <a:schemeClr val="bg1"/>
                </a:solidFill>
                <a:effectLst>
                  <a:outerShdw blurRad="38100" dist="38100" dir="2700000" algn="tl">
                    <a:srgbClr val="000000">
                      <a:alpha val="43137"/>
                    </a:srgbClr>
                  </a:outerShdw>
                </a:effectLst>
              </a:rPr>
              <a:t>2016</a:t>
            </a:r>
            <a:endParaRPr lang="en-US" b="1" dirty="0">
              <a:solidFill>
                <a:schemeClr val="bg1"/>
              </a:solidFill>
              <a:effectLst>
                <a:outerShdw blurRad="38100" dist="38100" dir="2700000" algn="tl">
                  <a:srgbClr val="000000">
                    <a:alpha val="43137"/>
                  </a:srgbClr>
                </a:outerShdw>
              </a:effectLst>
            </a:endParaRPr>
          </a:p>
          <a:p>
            <a:pPr algn="ctr"/>
            <a:endParaRPr lang="en-US" b="1" dirty="0">
              <a:solidFill>
                <a:schemeClr val="bg1"/>
              </a:solidFill>
              <a:effectLst>
                <a:outerShdw blurRad="38100" dist="38100" dir="2700000" algn="tl">
                  <a:srgbClr val="000000">
                    <a:alpha val="43137"/>
                  </a:srgbClr>
                </a:outerShdw>
              </a:effectLst>
            </a:endParaRPr>
          </a:p>
          <a:p>
            <a:pPr algn="ctr"/>
            <a:r>
              <a:rPr lang="en-US" b="1" dirty="0" smtClean="0">
                <a:solidFill>
                  <a:schemeClr val="bg1"/>
                </a:solidFill>
                <a:effectLst>
                  <a:outerShdw blurRad="38100" dist="38100" dir="2700000" algn="tl">
                    <a:srgbClr val="000000">
                      <a:alpha val="43137"/>
                    </a:srgbClr>
                  </a:outerShdw>
                </a:effectLst>
              </a:rPr>
              <a:t>Citations</a:t>
            </a:r>
            <a:r>
              <a:rPr lang="en-US" b="1" dirty="0">
                <a:solidFill>
                  <a:schemeClr val="bg1"/>
                </a:solidFill>
                <a:effectLst>
                  <a:outerShdw blurRad="38100" dist="38100" dir="2700000" algn="tl">
                    <a:srgbClr val="000000">
                      <a:alpha val="43137"/>
                    </a:srgbClr>
                  </a:outerShdw>
                </a:effectLst>
              </a:rPr>
              <a:t>: 136; h-index: 6; i10-index: 5; </a:t>
            </a:r>
            <a:endParaRPr lang="en-US" b="1" dirty="0" smtClean="0">
              <a:solidFill>
                <a:schemeClr val="bg1"/>
              </a:solidFill>
              <a:effectLst>
                <a:outerShdw blurRad="38100" dist="38100" dir="2700000" algn="tl">
                  <a:srgbClr val="000000">
                    <a:alpha val="43137"/>
                  </a:srgbClr>
                </a:outerShdw>
              </a:effectLst>
            </a:endParaRPr>
          </a:p>
          <a:p>
            <a:pPr algn="ctr"/>
            <a:r>
              <a:rPr lang="en-US" b="1" dirty="0" smtClean="0">
                <a:solidFill>
                  <a:schemeClr val="bg1"/>
                </a:solidFill>
                <a:effectLst>
                  <a:outerShdw blurRad="38100" dist="38100" dir="2700000" algn="tl">
                    <a:srgbClr val="000000">
                      <a:alpha val="43137"/>
                    </a:srgbClr>
                  </a:outerShdw>
                </a:effectLst>
              </a:rPr>
              <a:t>4 </a:t>
            </a:r>
            <a:r>
              <a:rPr lang="en-US" b="1" dirty="0">
                <a:solidFill>
                  <a:schemeClr val="bg1"/>
                </a:solidFill>
                <a:effectLst>
                  <a:outerShdw blurRad="38100" dist="38100" dir="2700000" algn="tl">
                    <a:srgbClr val="000000">
                      <a:alpha val="43137"/>
                    </a:srgbClr>
                  </a:outerShdw>
                </a:effectLst>
              </a:rPr>
              <a:t>JCR journals (3 in Q1</a:t>
            </a:r>
            <a:r>
              <a:rPr lang="en-US" b="1" dirty="0" smtClean="0">
                <a:solidFill>
                  <a:schemeClr val="bg1"/>
                </a:solidFill>
                <a:effectLst>
                  <a:outerShdw blurRad="38100" dist="38100" dir="2700000" algn="tl">
                    <a:srgbClr val="000000">
                      <a:alpha val="43137"/>
                    </a:srgbClr>
                  </a:outerShdw>
                </a:effectLst>
              </a:rPr>
              <a:t>); 10 conference &amp; workshop proceedings, 3 non-indexed technical reports.</a:t>
            </a:r>
          </a:p>
          <a:p>
            <a:pPr algn="ctr"/>
            <a:endParaRPr lang="en-US" sz="1000" b="1" dirty="0" smtClean="0">
              <a:solidFill>
                <a:schemeClr val="bg1"/>
              </a:solidFill>
              <a:effectLst>
                <a:outerShdw blurRad="38100" dist="38100" dir="2700000" algn="tl">
                  <a:srgbClr val="000000">
                    <a:alpha val="43137"/>
                  </a:srgbClr>
                </a:outerShdw>
              </a:effectLst>
            </a:endParaRPr>
          </a:p>
          <a:p>
            <a:pPr algn="ctr"/>
            <a:r>
              <a:rPr lang="en-US" sz="1600" b="1" dirty="0" smtClean="0">
                <a:solidFill>
                  <a:schemeClr val="bg1"/>
                </a:solidFill>
                <a:effectLst>
                  <a:outerShdw blurRad="38100" dist="38100" dir="2700000" algn="tl">
                    <a:srgbClr val="000000">
                      <a:alpha val="43137"/>
                    </a:srgbClr>
                  </a:outerShdw>
                </a:effectLst>
              </a:rPr>
              <a:t>Detailed info </a:t>
            </a:r>
            <a:r>
              <a:rPr lang="en-US" sz="1600" b="1" dirty="0">
                <a:solidFill>
                  <a:schemeClr val="bg1"/>
                </a:solidFill>
                <a:effectLst>
                  <a:outerShdw blurRad="38100" dist="38100" dir="2700000" algn="tl">
                    <a:srgbClr val="000000">
                      <a:alpha val="43137"/>
                    </a:srgbClr>
                  </a:outerShdw>
                </a:effectLst>
              </a:rPr>
              <a:t>at </a:t>
            </a:r>
            <a:r>
              <a:rPr lang="en-US" sz="1600" b="1" dirty="0" smtClean="0">
                <a:solidFill>
                  <a:schemeClr val="bg1"/>
                </a:solidFill>
                <a:effectLst>
                  <a:outerShdw blurRad="38100" dist="38100" dir="2700000" algn="tl">
                    <a:srgbClr val="000000">
                      <a:alpha val="43137"/>
                    </a:srgbClr>
                  </a:outerShdw>
                </a:effectLst>
                <a:hlinkClick r:id="rId8"/>
              </a:rPr>
              <a:t>http</a:t>
            </a:r>
            <a:r>
              <a:rPr lang="en-US" sz="1600" b="1" dirty="0">
                <a:solidFill>
                  <a:schemeClr val="bg1"/>
                </a:solidFill>
                <a:effectLst>
                  <a:outerShdw blurRad="38100" dist="38100" dir="2700000" algn="tl">
                    <a:srgbClr val="000000">
                      <a:alpha val="43137"/>
                    </a:srgbClr>
                  </a:outerShdw>
                </a:effectLst>
                <a:hlinkClick r:id="rId8"/>
              </a:rPr>
              <a:t>://sunai.uoc.edu/~</a:t>
            </a:r>
            <a:r>
              <a:rPr lang="en-US" sz="1600" b="1" dirty="0" smtClean="0">
                <a:solidFill>
                  <a:schemeClr val="bg1"/>
                </a:solidFill>
                <a:effectLst>
                  <a:outerShdw blurRad="38100" dist="38100" dir="2700000" algn="tl">
                    <a:srgbClr val="000000">
                      <a:alpha val="43137"/>
                    </a:srgbClr>
                  </a:outerShdw>
                </a:effectLst>
                <a:hlinkClick r:id="rId8"/>
              </a:rPr>
              <a:t>vponcel/publications</a:t>
            </a:r>
            <a:r>
              <a:rPr lang="en-US" sz="1600" b="1" dirty="0" smtClean="0">
                <a:solidFill>
                  <a:schemeClr val="bg1"/>
                </a:solidFill>
                <a:effectLst>
                  <a:outerShdw blurRad="38100" dist="38100" dir="2700000" algn="tl">
                    <a:srgbClr val="000000">
                      <a:alpha val="43137"/>
                    </a:srgbClr>
                  </a:outerShdw>
                </a:effectLst>
              </a:rPr>
              <a:t> </a:t>
            </a:r>
            <a:endParaRPr lang="en-GB" sz="1600" b="1" dirty="0">
              <a:solidFill>
                <a:schemeClr val="bg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73</a:t>
            </a:fld>
            <a:endParaRPr lang="es-ES"/>
          </a:p>
        </p:txBody>
      </p:sp>
      <p:pic>
        <p:nvPicPr>
          <p:cNvPr id="4" name="Imagen 3"/>
          <p:cNvPicPr>
            <a:picLocks noChangeAspect="1"/>
          </p:cNvPicPr>
          <p:nvPr/>
        </p:nvPicPr>
        <p:blipFill>
          <a:blip r:embed="rId9"/>
          <a:stretch>
            <a:fillRect/>
          </a:stretch>
        </p:blipFill>
        <p:spPr>
          <a:xfrm>
            <a:off x="1316985" y="4001980"/>
            <a:ext cx="1838325" cy="542925"/>
          </a:xfrm>
          <a:prstGeom prst="rect">
            <a:avLst/>
          </a:prstGeom>
        </p:spPr>
      </p:pic>
      <p:pic>
        <p:nvPicPr>
          <p:cNvPr id="7" name="Imagen 6"/>
          <p:cNvPicPr>
            <a:picLocks noChangeAspect="1"/>
          </p:cNvPicPr>
          <p:nvPr/>
        </p:nvPicPr>
        <p:blipFill>
          <a:blip r:embed="rId10"/>
          <a:stretch>
            <a:fillRect/>
          </a:stretch>
        </p:blipFill>
        <p:spPr>
          <a:xfrm>
            <a:off x="2338658" y="4719786"/>
            <a:ext cx="1362075" cy="1733550"/>
          </a:xfrm>
          <a:prstGeom prst="rect">
            <a:avLst/>
          </a:prstGeom>
        </p:spPr>
      </p:pic>
      <p:pic>
        <p:nvPicPr>
          <p:cNvPr id="17" name="Imagen 16"/>
          <p:cNvPicPr>
            <a:picLocks noChangeAspect="1"/>
          </p:cNvPicPr>
          <p:nvPr/>
        </p:nvPicPr>
        <p:blipFill>
          <a:blip r:embed="rId11"/>
          <a:stretch>
            <a:fillRect/>
          </a:stretch>
        </p:blipFill>
        <p:spPr>
          <a:xfrm>
            <a:off x="678263" y="4748361"/>
            <a:ext cx="1323975" cy="1704975"/>
          </a:xfrm>
          <a:prstGeom prst="rect">
            <a:avLst/>
          </a:prstGeom>
        </p:spPr>
      </p:pic>
      <p:pic>
        <p:nvPicPr>
          <p:cNvPr id="7232" name="Picture 64" descr="http://www.jampour.ir/Pics%5C%5CConfsPics%5C%5CConf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2984" y="5726303"/>
            <a:ext cx="1281344" cy="72965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p:cNvPicPr>
            <a:picLocks noChangeAspect="1"/>
          </p:cNvPicPr>
          <p:nvPr/>
        </p:nvPicPr>
        <p:blipFill>
          <a:blip r:embed="rId13"/>
          <a:stretch>
            <a:fillRect/>
          </a:stretch>
        </p:blipFill>
        <p:spPr>
          <a:xfrm>
            <a:off x="4352013" y="4829704"/>
            <a:ext cx="1341195" cy="763026"/>
          </a:xfrm>
          <a:prstGeom prst="rect">
            <a:avLst/>
          </a:prstGeom>
        </p:spPr>
      </p:pic>
      <p:pic>
        <p:nvPicPr>
          <p:cNvPr id="20" name="Imagen 19"/>
          <p:cNvPicPr>
            <a:picLocks noChangeAspect="1"/>
          </p:cNvPicPr>
          <p:nvPr/>
        </p:nvPicPr>
        <p:blipFill>
          <a:blip r:embed="rId14"/>
          <a:stretch>
            <a:fillRect/>
          </a:stretch>
        </p:blipFill>
        <p:spPr>
          <a:xfrm>
            <a:off x="5945602" y="3867592"/>
            <a:ext cx="2244472" cy="792952"/>
          </a:xfrm>
          <a:prstGeom prst="rect">
            <a:avLst/>
          </a:prstGeom>
        </p:spPr>
      </p:pic>
      <p:pic>
        <p:nvPicPr>
          <p:cNvPr id="21" name="Imagen 20"/>
          <p:cNvPicPr>
            <a:picLocks noChangeAspect="1"/>
          </p:cNvPicPr>
          <p:nvPr/>
        </p:nvPicPr>
        <p:blipFill>
          <a:blip r:embed="rId15"/>
          <a:stretch>
            <a:fillRect/>
          </a:stretch>
        </p:blipFill>
        <p:spPr>
          <a:xfrm>
            <a:off x="5856077" y="5790636"/>
            <a:ext cx="2532347" cy="643136"/>
          </a:xfrm>
          <a:prstGeom prst="rect">
            <a:avLst/>
          </a:prstGeom>
        </p:spPr>
      </p:pic>
      <p:pic>
        <p:nvPicPr>
          <p:cNvPr id="7235" name="Picture 67" descr="http://eccv2014.org/wp-content/uploads/2013/11/logo-big-ECCV-1024x366.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45602" y="4813494"/>
            <a:ext cx="2335969" cy="834682"/>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p:cNvPicPr>
            <a:picLocks noChangeAspect="1"/>
          </p:cNvPicPr>
          <p:nvPr/>
        </p:nvPicPr>
        <p:blipFill>
          <a:blip r:embed="rId17"/>
          <a:stretch>
            <a:fillRect/>
          </a:stretch>
        </p:blipFill>
        <p:spPr>
          <a:xfrm>
            <a:off x="4379227" y="3867592"/>
            <a:ext cx="1191565" cy="795722"/>
          </a:xfrm>
          <a:prstGeom prst="rect">
            <a:avLst/>
          </a:prstGeom>
        </p:spPr>
      </p:pic>
    </p:spTree>
    <p:extLst>
      <p:ext uri="{BB962C8B-B14F-4D97-AF65-F5344CB8AC3E}">
        <p14:creationId xmlns:p14="http://schemas.microsoft.com/office/powerpoint/2010/main" val="3264384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10"/>
          <a:stretch>
            <a:fillRect/>
          </a:stretch>
        </p:blipFill>
        <p:spPr>
          <a:xfrm>
            <a:off x="7868927" y="3634373"/>
            <a:ext cx="939014" cy="782511"/>
          </a:xfrm>
          <a:prstGeom prst="rect">
            <a:avLst/>
          </a:prstGeom>
        </p:spPr>
      </p:pic>
      <p:pic>
        <p:nvPicPr>
          <p:cNvPr id="10" name="9 Imagen" descr="degradado diapo.jpg"/>
          <p:cNvPicPr>
            <a:picLocks noChangeAspect="1"/>
          </p:cNvPicPr>
          <p:nvPr/>
        </p:nvPicPr>
        <p:blipFill>
          <a:blip r:embed="rId11"/>
          <a:stretch>
            <a:fillRect/>
          </a:stretch>
        </p:blipFill>
        <p:spPr>
          <a:xfrm>
            <a:off x="0" y="5879108"/>
            <a:ext cx="9144000" cy="978892"/>
          </a:xfrm>
          <a:prstGeom prst="rect">
            <a:avLst/>
          </a:prstGeom>
        </p:spPr>
      </p:pic>
      <p:pic>
        <p:nvPicPr>
          <p:cNvPr id="6" name="Imagen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984"/>
            <a:ext cx="9144000" cy="733425"/>
          </a:xfrm>
          <a:prstGeom prst="rect">
            <a:avLst/>
          </a:prstGeom>
        </p:spPr>
      </p:pic>
      <p:sp>
        <p:nvSpPr>
          <p:cNvPr id="8" name="CuadroTexto 7"/>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9" name="CuadroTexto 8"/>
          <p:cNvSpPr txBox="1"/>
          <p:nvPr/>
        </p:nvSpPr>
        <p:spPr>
          <a:xfrm>
            <a:off x="2425375" y="52741"/>
            <a:ext cx="833883"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Dynamic</a:t>
            </a:r>
            <a:endParaRPr lang="en-GB" sz="1400" b="1" dirty="0">
              <a:solidFill>
                <a:schemeClr val="bg1"/>
              </a:solidFill>
              <a:effectLst>
                <a:outerShdw blurRad="38100" dist="38100" dir="2700000" algn="tl">
                  <a:srgbClr val="000000">
                    <a:alpha val="43137"/>
                  </a:srgbClr>
                </a:outerShdw>
              </a:effectLst>
            </a:endParaRPr>
          </a:p>
        </p:txBody>
      </p:sp>
      <p:sp>
        <p:nvSpPr>
          <p:cNvPr id="11" name="CuadroTexto 10"/>
          <p:cNvSpPr txBox="1"/>
          <p:nvPr/>
        </p:nvSpPr>
        <p:spPr>
          <a:xfrm>
            <a:off x="3286340" y="160387"/>
            <a:ext cx="968535" cy="507831"/>
          </a:xfrm>
          <a:prstGeom prst="rect">
            <a:avLst/>
          </a:prstGeom>
          <a:noFill/>
        </p:spPr>
        <p:txBody>
          <a:bodyPr wrap="none" rtlCol="0">
            <a:spAutoFit/>
          </a:bodyPr>
          <a:lstStyle/>
          <a:p>
            <a:pPr algn="ctr"/>
            <a:r>
              <a:rPr lang="en-GB" sz="1350" b="1" dirty="0" smtClean="0">
                <a:solidFill>
                  <a:schemeClr val="bg1"/>
                </a:solidFill>
                <a:effectLst>
                  <a:outerShdw blurRad="38100" dist="38100" dir="2700000" algn="tl">
                    <a:srgbClr val="000000">
                      <a:alpha val="43137"/>
                    </a:srgbClr>
                  </a:outerShdw>
                </a:effectLst>
              </a:rPr>
              <a:t>Conclusion</a:t>
            </a:r>
          </a:p>
          <a:p>
            <a:pPr algn="ctr"/>
            <a:endParaRPr lang="en-GB" sz="1350" b="1" dirty="0">
              <a:solidFill>
                <a:schemeClr val="bg1"/>
              </a:solidFill>
              <a:effectLst>
                <a:outerShdw blurRad="38100" dist="38100" dir="2700000" algn="tl">
                  <a:srgbClr val="000000">
                    <a:alpha val="43137"/>
                  </a:srgbClr>
                </a:outerShdw>
              </a:effectLst>
            </a:endParaRPr>
          </a:p>
        </p:txBody>
      </p:sp>
      <p:sp>
        <p:nvSpPr>
          <p:cNvPr id="12" name="CuadroTexto 11"/>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graphicFrame>
        <p:nvGraphicFramePr>
          <p:cNvPr id="13" name="Objeto 12"/>
          <p:cNvGraphicFramePr>
            <a:graphicFrameLocks noChangeAspect="1"/>
          </p:cNvGraphicFramePr>
          <p:nvPr>
            <p:extLst>
              <p:ext uri="{D42A27DB-BD31-4B8C-83A1-F6EECF244321}">
                <p14:modId xmlns:p14="http://schemas.microsoft.com/office/powerpoint/2010/main" val="2778699607"/>
              </p:ext>
            </p:extLst>
          </p:nvPr>
        </p:nvGraphicFramePr>
        <p:xfrm>
          <a:off x="-2324" y="775370"/>
          <a:ext cx="9146323" cy="1201847"/>
        </p:xfrm>
        <a:graphic>
          <a:graphicData uri="http://schemas.openxmlformats.org/presentationml/2006/ole">
            <mc:AlternateContent xmlns:mc="http://schemas.openxmlformats.org/markup-compatibility/2006">
              <mc:Choice xmlns:v="urn:schemas-microsoft-com:vml" Requires="v">
                <p:oleObj spid="_x0000_s8267" r:id="rId13" imgW="3187080" imgH="977760" progId="">
                  <p:embed/>
                </p:oleObj>
              </mc:Choice>
              <mc:Fallback>
                <p:oleObj r:id="rId13" imgW="3187080" imgH="977760" progId="">
                  <p:embed/>
                  <p:pic>
                    <p:nvPicPr>
                      <p:cNvPr id="0" name=""/>
                      <p:cNvPicPr/>
                      <p:nvPr/>
                    </p:nvPicPr>
                    <p:blipFill>
                      <a:blip r:embed="rId14"/>
                      <a:stretch>
                        <a:fillRect/>
                      </a:stretch>
                    </p:blipFill>
                    <p:spPr>
                      <a:xfrm>
                        <a:off x="-2324" y="775370"/>
                        <a:ext cx="9146323" cy="1201847"/>
                      </a:xfrm>
                      <a:prstGeom prst="rect">
                        <a:avLst/>
                      </a:prstGeom>
                    </p:spPr>
                  </p:pic>
                </p:oleObj>
              </mc:Fallback>
            </mc:AlternateContent>
          </a:graphicData>
        </a:graphic>
      </p:graphicFrame>
      <p:sp>
        <p:nvSpPr>
          <p:cNvPr id="14" name="CuadroTexto 13"/>
          <p:cNvSpPr txBox="1"/>
          <p:nvPr/>
        </p:nvSpPr>
        <p:spPr>
          <a:xfrm>
            <a:off x="593516" y="764704"/>
            <a:ext cx="8147864" cy="1077218"/>
          </a:xfrm>
          <a:prstGeom prst="rect">
            <a:avLst/>
          </a:prstGeom>
          <a:noFill/>
        </p:spPr>
        <p:txBody>
          <a:bodyPr wrap="square" rtlCol="0">
            <a:spAutoFit/>
          </a:bodyPr>
          <a:lstStyle/>
          <a:p>
            <a:pPr algn="ctr"/>
            <a:r>
              <a:rPr lang="en-GB" sz="4800" b="1" dirty="0" smtClean="0">
                <a:solidFill>
                  <a:schemeClr val="bg1"/>
                </a:solidFill>
                <a:effectLst>
                  <a:outerShdw blurRad="38100" dist="38100" dir="2700000" algn="tl">
                    <a:srgbClr val="000000">
                      <a:alpha val="43137"/>
                    </a:srgbClr>
                  </a:outerShdw>
                </a:effectLst>
              </a:rPr>
              <a:t>Projects</a:t>
            </a:r>
          </a:p>
          <a:p>
            <a:pPr algn="ctr"/>
            <a:r>
              <a:rPr lang="en-US" sz="1600" b="1" dirty="0" smtClean="0">
                <a:solidFill>
                  <a:schemeClr val="bg1"/>
                </a:solidFill>
                <a:effectLst>
                  <a:outerShdw blurRad="38100" dist="38100" dir="2700000" algn="tl">
                    <a:srgbClr val="000000">
                      <a:alpha val="43137"/>
                    </a:srgbClr>
                  </a:outerShdw>
                </a:effectLst>
              </a:rPr>
              <a:t>Detailed info </a:t>
            </a:r>
            <a:r>
              <a:rPr lang="en-US" sz="1600" b="1" dirty="0">
                <a:solidFill>
                  <a:schemeClr val="bg1"/>
                </a:solidFill>
                <a:effectLst>
                  <a:outerShdw blurRad="38100" dist="38100" dir="2700000" algn="tl">
                    <a:srgbClr val="000000">
                      <a:alpha val="43137"/>
                    </a:srgbClr>
                  </a:outerShdw>
                </a:effectLst>
              </a:rPr>
              <a:t>at </a:t>
            </a:r>
            <a:r>
              <a:rPr lang="en-US" sz="1600" b="1" dirty="0" smtClean="0">
                <a:solidFill>
                  <a:schemeClr val="bg1"/>
                </a:solidFill>
                <a:effectLst>
                  <a:outerShdw blurRad="38100" dist="38100" dir="2700000" algn="tl">
                    <a:srgbClr val="000000">
                      <a:alpha val="43137"/>
                    </a:srgbClr>
                  </a:outerShdw>
                </a:effectLst>
                <a:hlinkClick r:id="rId15"/>
              </a:rPr>
              <a:t>http</a:t>
            </a:r>
            <a:r>
              <a:rPr lang="en-US" sz="1600" b="1" dirty="0">
                <a:solidFill>
                  <a:schemeClr val="bg1"/>
                </a:solidFill>
                <a:effectLst>
                  <a:outerShdw blurRad="38100" dist="38100" dir="2700000" algn="tl">
                    <a:srgbClr val="000000">
                      <a:alpha val="43137"/>
                    </a:srgbClr>
                  </a:outerShdw>
                </a:effectLst>
                <a:hlinkClick r:id="rId15"/>
              </a:rPr>
              <a:t>://sunai.uoc.edu/~</a:t>
            </a:r>
            <a:r>
              <a:rPr lang="en-US" sz="1600" b="1" dirty="0" smtClean="0">
                <a:solidFill>
                  <a:schemeClr val="bg1"/>
                </a:solidFill>
                <a:effectLst>
                  <a:outerShdw blurRad="38100" dist="38100" dir="2700000" algn="tl">
                    <a:srgbClr val="000000">
                      <a:alpha val="43137"/>
                    </a:srgbClr>
                  </a:outerShdw>
                </a:effectLst>
                <a:hlinkClick r:id="rId15"/>
              </a:rPr>
              <a:t>vponcel/research</a:t>
            </a:r>
            <a:r>
              <a:rPr lang="en-US" sz="1600" b="1" dirty="0" smtClean="0">
                <a:solidFill>
                  <a:schemeClr val="bg1"/>
                </a:solidFill>
                <a:effectLst>
                  <a:outerShdw blurRad="38100" dist="38100" dir="2700000" algn="tl">
                    <a:srgbClr val="000000">
                      <a:alpha val="43137"/>
                    </a:srgbClr>
                  </a:outerShdw>
                </a:effectLst>
              </a:rPr>
              <a:t> </a:t>
            </a:r>
            <a:endParaRPr lang="en-GB" sz="1600" b="1" dirty="0">
              <a:solidFill>
                <a:schemeClr val="bg1"/>
              </a:solidFill>
              <a:effectLst>
                <a:outerShdw blurRad="38100" dist="38100" dir="2700000" algn="tl">
                  <a:srgbClr val="000000">
                    <a:alpha val="43137"/>
                  </a:srgbClr>
                </a:outerShdw>
              </a:effectLst>
            </a:endParaRPr>
          </a:p>
        </p:txBody>
      </p:sp>
      <p:grpSp>
        <p:nvGrpSpPr>
          <p:cNvPr id="18" name="Grupo 17"/>
          <p:cNvGrpSpPr/>
          <p:nvPr/>
        </p:nvGrpSpPr>
        <p:grpSpPr>
          <a:xfrm>
            <a:off x="875911" y="2166510"/>
            <a:ext cx="3840105" cy="2198594"/>
            <a:chOff x="3296007" y="3401762"/>
            <a:chExt cx="5857659" cy="3353713"/>
          </a:xfrm>
        </p:grpSpPr>
        <p:pic>
          <p:nvPicPr>
            <p:cNvPr id="19" name="Picture 2"/>
            <p:cNvPicPr>
              <a:picLocks noChangeAspect="1" noChangeArrowheads="1"/>
            </p:cNvPicPr>
            <p:nvPr/>
          </p:nvPicPr>
          <p:blipFill>
            <a:blip r:embed="rId16" cstate="print"/>
            <a:srcRect/>
            <a:stretch>
              <a:fillRect/>
            </a:stretch>
          </p:blipFill>
          <p:spPr bwMode="auto">
            <a:xfrm>
              <a:off x="4953076" y="4077072"/>
              <a:ext cx="2597717" cy="1017604"/>
            </a:xfrm>
            <a:prstGeom prst="rect">
              <a:avLst/>
            </a:prstGeom>
            <a:noFill/>
            <a:ln w="9525">
              <a:noFill/>
              <a:miter lim="800000"/>
              <a:headEnd/>
              <a:tailEnd/>
            </a:ln>
          </p:spPr>
        </p:pic>
        <p:pic>
          <p:nvPicPr>
            <p:cNvPr id="20" name="Imagen 19"/>
            <p:cNvPicPr>
              <a:picLocks noChangeAspect="1"/>
            </p:cNvPicPr>
            <p:nvPr/>
          </p:nvPicPr>
          <p:blipFill>
            <a:blip r:embed="rId17"/>
            <a:stretch>
              <a:fillRect/>
            </a:stretch>
          </p:blipFill>
          <p:spPr>
            <a:xfrm>
              <a:off x="4615341" y="5091998"/>
              <a:ext cx="3273188" cy="1663477"/>
            </a:xfrm>
            <a:prstGeom prst="rect">
              <a:avLst/>
            </a:prstGeom>
          </p:spPr>
        </p:pic>
        <p:sp>
          <p:nvSpPr>
            <p:cNvPr id="21" name="CuadroTexto 20"/>
            <p:cNvSpPr txBox="1"/>
            <p:nvPr/>
          </p:nvSpPr>
          <p:spPr>
            <a:xfrm>
              <a:off x="3296007" y="3401762"/>
              <a:ext cx="5857659" cy="704219"/>
            </a:xfrm>
            <a:prstGeom prst="rect">
              <a:avLst/>
            </a:prstGeom>
            <a:noFill/>
          </p:spPr>
          <p:txBody>
            <a:bodyPr wrap="square" rtlCol="0">
              <a:spAutoFit/>
            </a:bodyPr>
            <a:lstStyle/>
            <a:p>
              <a:pPr algn="ctr"/>
              <a:r>
                <a:rPr lang="en-GB" sz="1200" b="1" dirty="0" smtClean="0"/>
                <a:t>Applications in </a:t>
              </a:r>
              <a:r>
                <a:rPr lang="en-GB" sz="1100" b="1" dirty="0"/>
                <a:t>Restorative</a:t>
              </a:r>
              <a:r>
                <a:rPr lang="en-GB" sz="1200" b="1" dirty="0"/>
                <a:t> </a:t>
              </a:r>
              <a:r>
                <a:rPr lang="en-GB" sz="1200" b="1" dirty="0" smtClean="0"/>
                <a:t>Justice, </a:t>
              </a:r>
            </a:p>
            <a:p>
              <a:pPr algn="ctr"/>
              <a:r>
                <a:rPr lang="en-GB" sz="1200" b="1" dirty="0" smtClean="0"/>
                <a:t>real-case conversations. </a:t>
              </a:r>
              <a:endParaRPr lang="en-GB" sz="1200" b="1" dirty="0"/>
            </a:p>
          </p:txBody>
        </p:sp>
      </p:grpSp>
      <p:pic>
        <p:nvPicPr>
          <p:cNvPr id="8197" name="Picture 5" descr="http://sunai.uoc.edu/~vponcel/images/MicrosoftResearch.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06711" y="2966620"/>
            <a:ext cx="2008573" cy="457412"/>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http://sunai.uoc.edu/~vponcel/images/nvidi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06711" y="3707244"/>
            <a:ext cx="948943" cy="706191"/>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http://sunai.uoc.edu/~vponcel/images/chalearn.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45156" y="3796517"/>
            <a:ext cx="1531694" cy="594297"/>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http://sunai.uoc.edu/~vponcel/images/cejfe.g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27720" y="2410001"/>
            <a:ext cx="1484167" cy="665817"/>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15" descr="http://gesture.chalearn.org/_/rsrc/1453648233236/2016-looking-at-people-cvpr-challenge/amazon-cv_logo.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73548" y="2132856"/>
            <a:ext cx="1282748" cy="684132"/>
          </a:xfrm>
          <a:prstGeom prst="rect">
            <a:avLst/>
          </a:prstGeom>
          <a:noFill/>
          <a:extLst>
            <a:ext uri="{909E8E84-426E-40DD-AFC4-6F175D3DCCD1}">
              <a14:hiddenFill xmlns:a14="http://schemas.microsoft.com/office/drawing/2010/main">
                <a:solidFill>
                  <a:srgbClr val="FFFFFF"/>
                </a:solidFill>
              </a14:hiddenFill>
            </a:ext>
          </a:extLst>
        </p:spPr>
      </p:pic>
      <p:pic>
        <p:nvPicPr>
          <p:cNvPr id="8209" name="Picture 17" descr="http://gesture.chalearn.org/_/rsrc/1453648233236/2016-looking-at-people-cvpr-challenge/facebook.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69629" y="2996664"/>
            <a:ext cx="1282748" cy="436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Objeto 34"/>
          <p:cNvGraphicFramePr>
            <a:graphicFrameLocks noChangeAspect="1"/>
          </p:cNvGraphicFramePr>
          <p:nvPr>
            <p:extLst>
              <p:ext uri="{D42A27DB-BD31-4B8C-83A1-F6EECF244321}">
                <p14:modId xmlns:p14="http://schemas.microsoft.com/office/powerpoint/2010/main" val="1488567132"/>
              </p:ext>
            </p:extLst>
          </p:nvPr>
        </p:nvGraphicFramePr>
        <p:xfrm>
          <a:off x="-1" y="6480705"/>
          <a:ext cx="9143999" cy="393929"/>
        </p:xfrm>
        <a:graphic>
          <a:graphicData uri="http://schemas.openxmlformats.org/presentationml/2006/ole">
            <mc:AlternateContent xmlns:mc="http://schemas.openxmlformats.org/markup-compatibility/2006">
              <mc:Choice xmlns:v="urn:schemas-microsoft-com:vml" Requires="v">
                <p:oleObj spid="_x0000_s8268" r:id="rId24" imgW="3187080" imgH="977760" progId="">
                  <p:embed/>
                </p:oleObj>
              </mc:Choice>
              <mc:Fallback>
                <p:oleObj r:id="rId24" imgW="3187080" imgH="977760" progId="">
                  <p:embed/>
                  <p:pic>
                    <p:nvPicPr>
                      <p:cNvPr id="0" name=""/>
                      <p:cNvPicPr/>
                      <p:nvPr/>
                    </p:nvPicPr>
                    <p:blipFill>
                      <a:blip r:embed="rId14"/>
                      <a:stretch>
                        <a:fillRect/>
                      </a:stretch>
                    </p:blipFill>
                    <p:spPr>
                      <a:xfrm>
                        <a:off x="-1" y="6480705"/>
                        <a:ext cx="9143999" cy="393929"/>
                      </a:xfrm>
                      <a:prstGeom prst="rect">
                        <a:avLst/>
                      </a:prstGeom>
                    </p:spPr>
                  </p:pic>
                </p:oleObj>
              </mc:Fallback>
            </mc:AlternateContent>
          </a:graphicData>
        </a:graphic>
      </p:graphicFrame>
      <p:pic>
        <p:nvPicPr>
          <p:cNvPr id="8205" name="Picture 13" descr="http://sunai.uoc.edu/~vponcel/images/aix-mrs.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533961" y="6489467"/>
            <a:ext cx="1118159" cy="401779"/>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a:xfrm>
            <a:off x="6570837" y="6542734"/>
            <a:ext cx="2133600" cy="365125"/>
          </a:xfrm>
        </p:spPr>
        <p:txBody>
          <a:bodyPr/>
          <a:lstStyle/>
          <a:p>
            <a:fld id="{28E7870A-D833-4620-871D-52D8AB644C76}" type="slidenum">
              <a:rPr lang="es-ES" smtClean="0">
                <a:solidFill>
                  <a:schemeClr val="bg1"/>
                </a:solidFill>
              </a:rPr>
              <a:pPr/>
              <a:t>74</a:t>
            </a:fld>
            <a:endParaRPr lang="es-ES" dirty="0">
              <a:solidFill>
                <a:schemeClr val="bg1"/>
              </a:solidFill>
            </a:endParaRPr>
          </a:p>
        </p:txBody>
      </p:sp>
      <p:sp>
        <p:nvSpPr>
          <p:cNvPr id="24" name="CuadroTexto 23"/>
          <p:cNvSpPr txBox="1"/>
          <p:nvPr/>
        </p:nvSpPr>
        <p:spPr>
          <a:xfrm>
            <a:off x="433193" y="6501723"/>
            <a:ext cx="4186018" cy="338554"/>
          </a:xfrm>
          <a:prstGeom prst="rect">
            <a:avLst/>
          </a:prstGeom>
          <a:noFill/>
        </p:spPr>
        <p:txBody>
          <a:bodyPr wrap="none" rtlCol="0">
            <a:spAutoFit/>
          </a:bodyPr>
          <a:lstStyle/>
          <a:p>
            <a:r>
              <a:rPr lang="en-GB" sz="1200" dirty="0" smtClean="0">
                <a:effectLst>
                  <a:outerShdw blurRad="38100" dist="38100" dir="2700000" algn="tl">
                    <a:srgbClr val="000000">
                      <a:alpha val="43137"/>
                    </a:srgbClr>
                  </a:outerShdw>
                </a:effectLst>
              </a:rPr>
              <a:t>Special Thanks to Isabelle </a:t>
            </a:r>
            <a:r>
              <a:rPr lang="en-GB" sz="1200" dirty="0" err="1" smtClean="0">
                <a:effectLst>
                  <a:outerShdw blurRad="38100" dist="38100" dir="2700000" algn="tl">
                    <a:srgbClr val="000000">
                      <a:alpha val="43137"/>
                    </a:srgbClr>
                  </a:outerShdw>
                </a:effectLst>
              </a:rPr>
              <a:t>Guyon</a:t>
            </a:r>
            <a:r>
              <a:rPr lang="en-GB" sz="1200" dirty="0" smtClean="0">
                <a:effectLst>
                  <a:outerShdw blurRad="38100" dist="38100" dir="2700000" algn="tl">
                    <a:srgbClr val="000000">
                      <a:alpha val="43137"/>
                    </a:srgbClr>
                  </a:outerShdw>
                </a:effectLst>
              </a:rPr>
              <a:t> and the </a:t>
            </a:r>
            <a:r>
              <a:rPr lang="en-GB" sz="1200" dirty="0" err="1" smtClean="0">
                <a:effectLst>
                  <a:outerShdw blurRad="38100" dist="38100" dir="2700000" algn="tl">
                    <a:srgbClr val="000000">
                      <a:alpha val="43137"/>
                    </a:srgbClr>
                  </a:outerShdw>
                </a:effectLst>
              </a:rPr>
              <a:t>Qarma</a:t>
            </a:r>
            <a:r>
              <a:rPr lang="en-GB" sz="1200" dirty="0" smtClean="0">
                <a:effectLst>
                  <a:outerShdw blurRad="38100" dist="38100" dir="2700000" algn="tl">
                    <a:srgbClr val="000000">
                      <a:alpha val="43137"/>
                    </a:srgbClr>
                  </a:outerShdw>
                </a:effectLst>
              </a:rPr>
              <a:t> group from the</a:t>
            </a:r>
            <a:r>
              <a:rPr lang="en-GB" sz="1600" dirty="0" smtClean="0">
                <a:effectLst>
                  <a:outerShdw blurRad="38100" dist="38100" dir="2700000" algn="tl">
                    <a:srgbClr val="000000">
                      <a:alpha val="43137"/>
                    </a:srgbClr>
                  </a:outerShdw>
                </a:effectLst>
              </a:rPr>
              <a:t> </a:t>
            </a:r>
            <a:endParaRPr lang="en-GB" sz="1600" dirty="0">
              <a:effectLst>
                <a:outerShdw blurRad="38100" dist="38100" dir="2700000" algn="tl">
                  <a:srgbClr val="000000">
                    <a:alpha val="43137"/>
                  </a:srgbClr>
                </a:outerShdw>
              </a:effectLst>
            </a:endParaRPr>
          </a:p>
        </p:txBody>
      </p:sp>
      <p:pic>
        <p:nvPicPr>
          <p:cNvPr id="27" name="Imagen 26"/>
          <p:cNvPicPr>
            <a:picLocks noChangeAspect="1"/>
          </p:cNvPicPr>
          <p:nvPr/>
        </p:nvPicPr>
        <p:blipFill>
          <a:blip r:embed="rId26"/>
          <a:stretch>
            <a:fillRect/>
          </a:stretch>
        </p:blipFill>
        <p:spPr>
          <a:xfrm>
            <a:off x="4667447" y="2181216"/>
            <a:ext cx="1487113" cy="497396"/>
          </a:xfrm>
          <a:prstGeom prst="rect">
            <a:avLst/>
          </a:prstGeom>
        </p:spPr>
      </p:pic>
      <p:pic>
        <p:nvPicPr>
          <p:cNvPr id="28" name="-yuIc0nWsvs.00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7"/>
          <a:stretch>
            <a:fillRect/>
          </a:stretch>
        </p:blipFill>
        <p:spPr>
          <a:xfrm>
            <a:off x="6176850" y="4581128"/>
            <a:ext cx="2981260" cy="1777871"/>
          </a:xfrm>
          <a:prstGeom prst="rect">
            <a:avLst/>
          </a:prstGeom>
        </p:spPr>
      </p:pic>
      <p:pic>
        <p:nvPicPr>
          <p:cNvPr id="29" name="hupba8k">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28"/>
          <a:stretch>
            <a:fillRect/>
          </a:stretch>
        </p:blipFill>
        <p:spPr>
          <a:xfrm>
            <a:off x="0" y="4585927"/>
            <a:ext cx="3035322" cy="1768272"/>
          </a:xfrm>
          <a:prstGeom prst="rect">
            <a:avLst/>
          </a:prstGeom>
        </p:spPr>
      </p:pic>
      <p:pic>
        <p:nvPicPr>
          <p:cNvPr id="30" name="gesturerecog">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29"/>
          <a:stretch>
            <a:fillRect/>
          </a:stretch>
        </p:blipFill>
        <p:spPr>
          <a:xfrm>
            <a:off x="3074346" y="4581128"/>
            <a:ext cx="3070217" cy="1773071"/>
          </a:xfrm>
          <a:prstGeom prst="rect">
            <a:avLst/>
          </a:prstGeom>
        </p:spPr>
      </p:pic>
    </p:spTree>
    <p:extLst>
      <p:ext uri="{BB962C8B-B14F-4D97-AF65-F5344CB8AC3E}">
        <p14:creationId xmlns:p14="http://schemas.microsoft.com/office/powerpoint/2010/main" val="1553070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20" fill="hold"/>
                                        <p:tgtEl>
                                          <p:spTgt spid="29"/>
                                        </p:tgtEl>
                                      </p:cBhvr>
                                    </p:cmd>
                                  </p:childTnLst>
                                </p:cTn>
                              </p:par>
                              <p:par>
                                <p:cTn id="7" presetID="1" presetClass="mediacall" presetSubtype="0" fill="hold" nodeType="withEffect">
                                  <p:stCondLst>
                                    <p:cond delay="0"/>
                                  </p:stCondLst>
                                  <p:childTnLst>
                                    <p:cmd type="call" cmd="playFrom(0.0)">
                                      <p:cBhvr>
                                        <p:cTn id="8" dur="25600" fill="hold"/>
                                        <p:tgtEl>
                                          <p:spTgt spid="30"/>
                                        </p:tgtEl>
                                      </p:cBhvr>
                                    </p:cmd>
                                  </p:childTnLst>
                                </p:cTn>
                              </p:par>
                              <p:par>
                                <p:cTn id="9" presetID="1" presetClass="mediacall" presetSubtype="0" fill="hold" nodeType="withEffect">
                                  <p:stCondLst>
                                    <p:cond delay="0"/>
                                  </p:stCondLst>
                                  <p:childTnLst>
                                    <p:cmd type="call" cmd="playFrom(0.0)">
                                      <p:cBhvr>
                                        <p:cTn id="10" dur="19037"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29"/>
                </p:tgtEl>
              </p:cMediaNode>
            </p:video>
            <p:seq concurrent="1" nextAc="seek">
              <p:cTn id="12" restart="whenNotActive" fill="hold" evtFilter="cancelBubble" nodeType="interactiveSeq">
                <p:stCondLst>
                  <p:cond evt="onClick" delay="0">
                    <p:tgtEl>
                      <p:spTgt spid="2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9"/>
                                        </p:tgtEl>
                                      </p:cBhvr>
                                    </p:cmd>
                                  </p:childTnLst>
                                </p:cTn>
                              </p:par>
                            </p:childTnLst>
                          </p:cTn>
                        </p:par>
                      </p:childTnLst>
                    </p:cTn>
                  </p:par>
                </p:childTnLst>
              </p:cTn>
              <p:nextCondLst>
                <p:cond evt="onClick" delay="0">
                  <p:tgtEl>
                    <p:spTgt spid="29"/>
                  </p:tgtEl>
                </p:cond>
              </p:nextCondLst>
            </p:seq>
            <p:video>
              <p:cMediaNode vol="80000" mute="1">
                <p:cTn id="17" repeatCount="indefinite" fill="hold" display="0">
                  <p:stCondLst>
                    <p:cond delay="indefinite"/>
                  </p:stCondLst>
                </p:cTn>
                <p:tgtEl>
                  <p:spTgt spid="30"/>
                </p:tgtEl>
              </p:cMediaNode>
            </p:video>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0"/>
                                        </p:tgtEl>
                                      </p:cBhvr>
                                    </p:cmd>
                                  </p:childTnLst>
                                </p:cTn>
                              </p:par>
                            </p:childTnLst>
                          </p:cTn>
                        </p:par>
                      </p:childTnLst>
                    </p:cTn>
                  </p:par>
                </p:childTnLst>
              </p:cTn>
              <p:nextCondLst>
                <p:cond evt="onClick" delay="0">
                  <p:tgtEl>
                    <p:spTgt spid="30"/>
                  </p:tgtEl>
                </p:cond>
              </p:nextCondLst>
            </p:seq>
            <p:video>
              <p:cMediaNode vol="80000" mute="1">
                <p:cTn id="23" repeatCount="indefinite" fill="hold" display="0">
                  <p:stCondLst>
                    <p:cond delay="indefinite"/>
                  </p:stCondLst>
                </p:cTn>
                <p:tgtEl>
                  <p:spTgt spid="28"/>
                </p:tgtEl>
              </p:cMediaNode>
            </p:video>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8"/>
                                        </p:tgtEl>
                                      </p:cBhvr>
                                    </p:cmd>
                                  </p:childTnLst>
                                </p:cTn>
                              </p:par>
                            </p:childTnLst>
                          </p:cTn>
                        </p:par>
                      </p:childTnLst>
                    </p:cTn>
                  </p:par>
                </p:childTnLst>
              </p:cTn>
              <p:nextCondLst>
                <p:cond evt="onClick" delay="0">
                  <p:tgtEl>
                    <p:spTgt spid="28"/>
                  </p:tgtEl>
                </p:cond>
              </p:nextCondLst>
            </p:seq>
          </p:childTnLst>
        </p:cTn>
      </p:par>
    </p:tnLst>
  </p:timing>
  <p:extLst mod="1"/>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a:stretch>
            <a:fillRect/>
          </a:stretch>
        </p:blipFill>
        <p:spPr>
          <a:xfrm>
            <a:off x="0" y="5879108"/>
            <a:ext cx="9144000" cy="978892"/>
          </a:xfrm>
          <a:prstGeom prst="rect">
            <a:avLst/>
          </a:prstGeom>
        </p:spPr>
      </p:pic>
      <p:sp>
        <p:nvSpPr>
          <p:cNvPr id="8" name="4 CuadroTexto"/>
          <p:cNvSpPr txBox="1"/>
          <p:nvPr/>
        </p:nvSpPr>
        <p:spPr>
          <a:xfrm>
            <a:off x="1525776" y="2599744"/>
            <a:ext cx="6214576" cy="1306255"/>
          </a:xfrm>
          <a:prstGeom prst="rect">
            <a:avLst/>
          </a:prstGeom>
          <a:noFill/>
        </p:spPr>
        <p:txBody>
          <a:bodyPr wrap="square" rtlCol="0">
            <a:spAutoFit/>
          </a:bodyPr>
          <a:lstStyle/>
          <a:p>
            <a:pPr algn="ctr">
              <a:lnSpc>
                <a:spcPct val="150000"/>
              </a:lnSpc>
            </a:pPr>
            <a:r>
              <a:rPr lang="en-GB" sz="6000" b="1" dirty="0" smtClean="0">
                <a:effectLst>
                  <a:outerShdw blurRad="38100" dist="38100" dir="2700000" algn="tl">
                    <a:srgbClr val="000000">
                      <a:alpha val="43137"/>
                    </a:srgbClr>
                  </a:outerShdw>
                </a:effectLst>
                <a:latin typeface="Humnst777 BT" pitchFamily="34" charset="0"/>
              </a:rPr>
              <a:t>Thank You !</a:t>
            </a:r>
            <a:endParaRPr lang="en-GB" sz="6000" b="1" dirty="0">
              <a:effectLst>
                <a:outerShdw blurRad="38100" dist="38100" dir="2700000" algn="tl">
                  <a:srgbClr val="000000">
                    <a:alpha val="43137"/>
                  </a:srgbClr>
                </a:outerShdw>
              </a:effectLst>
              <a:latin typeface="Humnst777 BT" pitchFamily="34" charset="0"/>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sp>
        <p:nvSpPr>
          <p:cNvPr id="2" name="Marcador de número de diapositiva 1"/>
          <p:cNvSpPr>
            <a:spLocks noGrp="1"/>
          </p:cNvSpPr>
          <p:nvPr>
            <p:ph type="sldNum" sz="quarter" idx="12"/>
          </p:nvPr>
        </p:nvSpPr>
        <p:spPr/>
        <p:txBody>
          <a:bodyPr/>
          <a:lstStyle/>
          <a:p>
            <a:fld id="{28E7870A-D833-4620-871D-52D8AB644C76}" type="slidenum">
              <a:rPr lang="es-ES" smtClean="0"/>
              <a:pPr/>
              <a:t>75</a:t>
            </a:fld>
            <a:endParaRPr lang="es-ES"/>
          </a:p>
        </p:txBody>
      </p:sp>
    </p:spTree>
    <p:extLst>
      <p:ext uri="{BB962C8B-B14F-4D97-AF65-F5344CB8AC3E}">
        <p14:creationId xmlns:p14="http://schemas.microsoft.com/office/powerpoint/2010/main" val="3055913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7 Imagen" descr="cabecera diapo.jpg"/>
          <p:cNvPicPr>
            <a:picLocks noChangeAspect="1"/>
          </p:cNvPicPr>
          <p:nvPr/>
        </p:nvPicPr>
        <p:blipFill>
          <a:blip r:embed="rId3"/>
          <a:stretch>
            <a:fillRect/>
          </a:stretch>
        </p:blipFill>
        <p:spPr>
          <a:xfrm>
            <a:off x="0" y="0"/>
            <a:ext cx="9144000" cy="737048"/>
          </a:xfrm>
          <a:prstGeom prst="rect">
            <a:avLst/>
          </a:prstGeom>
        </p:spPr>
      </p:pic>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sp>
        <p:nvSpPr>
          <p:cNvPr id="12" name="11 Rectángulo"/>
          <p:cNvSpPr/>
          <p:nvPr/>
        </p:nvSpPr>
        <p:spPr>
          <a:xfrm>
            <a:off x="6215074" y="6357958"/>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pic>
        <p:nvPicPr>
          <p:cNvPr id="2" name="Imagen 1"/>
          <p:cNvPicPr>
            <a:picLocks noChangeAspect="1"/>
          </p:cNvPicPr>
          <p:nvPr/>
        </p:nvPicPr>
        <p:blipFill>
          <a:blip r:embed="rId5"/>
          <a:stretch>
            <a:fillRect/>
          </a:stretch>
        </p:blipFill>
        <p:spPr>
          <a:xfrm>
            <a:off x="395536" y="823064"/>
            <a:ext cx="4086225" cy="3362325"/>
          </a:xfrm>
          <a:prstGeom prst="rect">
            <a:avLst/>
          </a:prstGeom>
        </p:spPr>
      </p:pic>
      <p:pic>
        <p:nvPicPr>
          <p:cNvPr id="15" name="Picture 3" descr="D:\Uni\thesis\presentations\p002_00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4876" y="1545766"/>
            <a:ext cx="905243" cy="1944216"/>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340628" y="6063679"/>
            <a:ext cx="8462744" cy="461665"/>
          </a:xfrm>
          <a:prstGeom prst="rect">
            <a:avLst/>
          </a:prstGeom>
          <a:noFill/>
        </p:spPr>
        <p:txBody>
          <a:bodyPr wrap="square" rtlCol="0">
            <a:spAutoFit/>
          </a:bodyPr>
          <a:lstStyle/>
          <a:p>
            <a:r>
              <a:rPr lang="es-ES" sz="1200" dirty="0"/>
              <a:t>A. Hernández-Vela, M. Reyes, V. Ponce, S. Escalera. </a:t>
            </a:r>
            <a:r>
              <a:rPr lang="es-ES" sz="1200" dirty="0" err="1"/>
              <a:t>GrabCut-Based</a:t>
            </a:r>
            <a:r>
              <a:rPr lang="es-ES" sz="1200" dirty="0"/>
              <a:t> Human </a:t>
            </a:r>
            <a:r>
              <a:rPr lang="es-ES" sz="1200" dirty="0" err="1"/>
              <a:t>Segmentation</a:t>
            </a:r>
            <a:r>
              <a:rPr lang="es-ES" sz="1200" dirty="0"/>
              <a:t> in Video </a:t>
            </a:r>
            <a:r>
              <a:rPr lang="es-ES" sz="1200" dirty="0" err="1"/>
              <a:t>Sequences</a:t>
            </a:r>
            <a:r>
              <a:rPr lang="es-ES" sz="1200" dirty="0"/>
              <a:t>. </a:t>
            </a:r>
            <a:r>
              <a:rPr lang="es-ES" sz="1200" dirty="0" err="1"/>
              <a:t>Sensors</a:t>
            </a:r>
            <a:r>
              <a:rPr lang="es-ES" sz="1200" dirty="0"/>
              <a:t> 2012, ISSN 1424-8220, vol. 12, </a:t>
            </a:r>
            <a:r>
              <a:rPr lang="es-ES" sz="1200" dirty="0" err="1"/>
              <a:t>num</a:t>
            </a:r>
            <a:r>
              <a:rPr lang="es-ES" sz="1200" dirty="0"/>
              <a:t>. 11, pp. 15376-15393.</a:t>
            </a:r>
          </a:p>
        </p:txBody>
      </p:sp>
      <p:sp>
        <p:nvSpPr>
          <p:cNvPr id="14" name="31 CuadroTexto"/>
          <p:cNvSpPr txBox="1"/>
          <p:nvPr/>
        </p:nvSpPr>
        <p:spPr>
          <a:xfrm>
            <a:off x="4714876" y="262389"/>
            <a:ext cx="4143404" cy="646331"/>
          </a:xfrm>
          <a:prstGeom prst="rect">
            <a:avLst/>
          </a:prstGeom>
          <a:noFill/>
        </p:spPr>
        <p:txBody>
          <a:bodyPr wrap="square" rtlCol="0">
            <a:spAutoFit/>
          </a:bodyPr>
          <a:lstStyle/>
          <a:p>
            <a:pPr algn="ctr"/>
            <a:r>
              <a:rPr lang="en-US" b="1" dirty="0" err="1" smtClean="0"/>
              <a:t>HumanLimb</a:t>
            </a:r>
            <a:r>
              <a:rPr lang="en-US" b="1" dirty="0" smtClean="0"/>
              <a:t> dataset</a:t>
            </a:r>
          </a:p>
          <a:p>
            <a:pPr algn="ctr"/>
            <a:r>
              <a:rPr lang="en-US" b="1" dirty="0" err="1" smtClean="0"/>
              <a:t>GrabCut</a:t>
            </a:r>
            <a:r>
              <a:rPr lang="en-US" b="1" dirty="0" smtClean="0"/>
              <a:t> Human Segmentation</a:t>
            </a:r>
          </a:p>
        </p:txBody>
      </p:sp>
      <p:pic>
        <p:nvPicPr>
          <p:cNvPr id="18" name="Imagen 17"/>
          <p:cNvPicPr>
            <a:picLocks noChangeAspect="1"/>
          </p:cNvPicPr>
          <p:nvPr/>
        </p:nvPicPr>
        <p:blipFill>
          <a:blip r:embed="rId7"/>
          <a:stretch>
            <a:fillRect/>
          </a:stretch>
        </p:blipFill>
        <p:spPr>
          <a:xfrm>
            <a:off x="5956546" y="1432024"/>
            <a:ext cx="2867025" cy="2171700"/>
          </a:xfrm>
          <a:prstGeom prst="rect">
            <a:avLst/>
          </a:prstGeom>
        </p:spPr>
      </p:pic>
      <p:pic>
        <p:nvPicPr>
          <p:cNvPr id="3" name="Imagen 2"/>
          <p:cNvPicPr>
            <a:picLocks noChangeAspect="1"/>
          </p:cNvPicPr>
          <p:nvPr/>
        </p:nvPicPr>
        <p:blipFill>
          <a:blip r:embed="rId8"/>
          <a:stretch>
            <a:fillRect/>
          </a:stretch>
        </p:blipFill>
        <p:spPr>
          <a:xfrm>
            <a:off x="1289479" y="4186068"/>
            <a:ext cx="6688384" cy="1744060"/>
          </a:xfrm>
          <a:prstGeom prst="rect">
            <a:avLst/>
          </a:prstGeom>
        </p:spPr>
      </p:pic>
      <p:sp>
        <p:nvSpPr>
          <p:cNvPr id="4" name="CuadroTexto 3"/>
          <p:cNvSpPr txBox="1"/>
          <p:nvPr/>
        </p:nvSpPr>
        <p:spPr>
          <a:xfrm>
            <a:off x="486594" y="160298"/>
            <a:ext cx="1316130" cy="369332"/>
          </a:xfrm>
          <a:prstGeom prst="rect">
            <a:avLst/>
          </a:prstGeom>
          <a:noFill/>
        </p:spPr>
        <p:txBody>
          <a:bodyPr wrap="none" rtlCol="0">
            <a:spAutoFit/>
          </a:bodyPr>
          <a:lstStyle/>
          <a:p>
            <a:r>
              <a:rPr lang="ca-ES" b="1" dirty="0" smtClean="0">
                <a:effectLst>
                  <a:outerShdw blurRad="38100" dist="38100" dir="2700000" algn="tl">
                    <a:srgbClr val="000000">
                      <a:alpha val="43137"/>
                    </a:srgbClr>
                  </a:outerShdw>
                </a:effectLst>
              </a:rPr>
              <a:t>GA for </a:t>
            </a:r>
            <a:r>
              <a:rPr lang="ca-ES" b="1" dirty="0" err="1" smtClean="0">
                <a:effectLst>
                  <a:outerShdw blurRad="38100" dist="38100" dir="2700000" algn="tl">
                    <a:srgbClr val="000000">
                      <a:alpha val="43137"/>
                    </a:srgbClr>
                  </a:outerShdw>
                </a:effectLst>
              </a:rPr>
              <a:t>BoW</a:t>
            </a:r>
            <a:endParaRPr lang="ca-ES" b="1" dirty="0">
              <a:effectLst>
                <a:outerShdw blurRad="38100" dist="38100" dir="2700000" algn="tl">
                  <a:srgbClr val="000000">
                    <a:alpha val="43137"/>
                  </a:srgbClr>
                </a:outerShdw>
              </a:effectLst>
            </a:endParaRPr>
          </a:p>
        </p:txBody>
      </p:sp>
      <p:sp>
        <p:nvSpPr>
          <p:cNvPr id="5" name="Marcador de número de diapositiva 4"/>
          <p:cNvSpPr>
            <a:spLocks noGrp="1"/>
          </p:cNvSpPr>
          <p:nvPr>
            <p:ph type="sldNum" sz="quarter" idx="12"/>
          </p:nvPr>
        </p:nvSpPr>
        <p:spPr/>
        <p:txBody>
          <a:bodyPr/>
          <a:lstStyle/>
          <a:p>
            <a:fld id="{28E7870A-D833-4620-871D-52D8AB644C76}" type="slidenum">
              <a:rPr lang="es-ES" smtClean="0"/>
              <a:pPr/>
              <a:t>76</a:t>
            </a:fld>
            <a:endParaRPr lang="es-ES"/>
          </a:p>
        </p:txBody>
      </p:sp>
    </p:spTree>
    <p:extLst>
      <p:ext uri="{BB962C8B-B14F-4D97-AF65-F5344CB8AC3E}">
        <p14:creationId xmlns:p14="http://schemas.microsoft.com/office/powerpoint/2010/main" val="248421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7 Imagen" descr="cabecera diapo.jpg"/>
          <p:cNvPicPr>
            <a:picLocks noChangeAspect="1"/>
          </p:cNvPicPr>
          <p:nvPr/>
        </p:nvPicPr>
        <p:blipFill>
          <a:blip r:embed="rId3"/>
          <a:stretch>
            <a:fillRect/>
          </a:stretch>
        </p:blipFill>
        <p:spPr>
          <a:xfrm>
            <a:off x="0" y="0"/>
            <a:ext cx="9144000" cy="737048"/>
          </a:xfrm>
          <a:prstGeom prst="rect">
            <a:avLst/>
          </a:prstGeom>
        </p:spPr>
      </p:pic>
      <p:pic>
        <p:nvPicPr>
          <p:cNvPr id="9" name="8 Imagen" descr="logo-pequeño.png"/>
          <p:cNvPicPr>
            <a:picLocks noChangeAspect="1"/>
          </p:cNvPicPr>
          <p:nvPr/>
        </p:nvPicPr>
        <p:blipFill>
          <a:blip r:embed="rId4"/>
          <a:stretch>
            <a:fillRect/>
          </a:stretch>
        </p:blipFill>
        <p:spPr>
          <a:xfrm>
            <a:off x="642910" y="0"/>
            <a:ext cx="981075" cy="609600"/>
          </a:xfrm>
          <a:prstGeom prst="rect">
            <a:avLst/>
          </a:prstGeom>
        </p:spPr>
      </p:pic>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sp>
        <p:nvSpPr>
          <p:cNvPr id="12" name="11 Rectángulo"/>
          <p:cNvSpPr/>
          <p:nvPr/>
        </p:nvSpPr>
        <p:spPr>
          <a:xfrm>
            <a:off x="6215074" y="6357958"/>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3" name="12 Rectángulo"/>
          <p:cNvSpPr/>
          <p:nvPr/>
        </p:nvSpPr>
        <p:spPr>
          <a:xfrm>
            <a:off x="1928794" y="214290"/>
            <a:ext cx="2476960" cy="230832"/>
          </a:xfrm>
          <a:prstGeom prst="rect">
            <a:avLst/>
          </a:prstGeom>
        </p:spPr>
        <p:txBody>
          <a:bodyPr wrap="none">
            <a:spAutoFit/>
          </a:bodyPr>
          <a:lstStyle/>
          <a:p>
            <a:r>
              <a:rPr lang="en-US" sz="900" dirty="0" smtClean="0">
                <a:solidFill>
                  <a:schemeClr val="bg1"/>
                </a:solidFill>
                <a:latin typeface="Humnst777 BT" pitchFamily="34" charset="0"/>
              </a:rPr>
              <a:t>Human Pose Recovery and Behavior Analysis</a:t>
            </a:r>
            <a:endParaRPr lang="es-ES" sz="900" dirty="0">
              <a:solidFill>
                <a:schemeClr val="bg1"/>
              </a:solidFill>
              <a:latin typeface="Humnst777 BT" pitchFamily="34" charset="0"/>
            </a:endParaRPr>
          </a:p>
        </p:txBody>
      </p:sp>
      <p:sp>
        <p:nvSpPr>
          <p:cNvPr id="17" name="CuadroTexto 16"/>
          <p:cNvSpPr txBox="1"/>
          <p:nvPr/>
        </p:nvSpPr>
        <p:spPr>
          <a:xfrm>
            <a:off x="340628" y="6093296"/>
            <a:ext cx="8462744" cy="461665"/>
          </a:xfrm>
          <a:prstGeom prst="rect">
            <a:avLst/>
          </a:prstGeom>
          <a:noFill/>
        </p:spPr>
        <p:txBody>
          <a:bodyPr wrap="square" rtlCol="0">
            <a:spAutoFit/>
          </a:bodyPr>
          <a:lstStyle/>
          <a:p>
            <a:r>
              <a:rPr lang="es-ES" sz="1200" dirty="0"/>
              <a:t>A. Hernández, M. A. Bautista, X. Pérez, V. Ponce, X. </a:t>
            </a:r>
            <a:r>
              <a:rPr lang="es-ES" sz="1200" dirty="0" err="1"/>
              <a:t>Baró</a:t>
            </a:r>
            <a:r>
              <a:rPr lang="es-ES" sz="1200" dirty="0"/>
              <a:t>, O. Pujol, C. Angulo, and S. Escalera. </a:t>
            </a:r>
            <a:r>
              <a:rPr lang="es-ES" sz="1200" dirty="0" err="1"/>
              <a:t>BoVDW</a:t>
            </a:r>
            <a:r>
              <a:rPr lang="es-ES" sz="1200" dirty="0"/>
              <a:t>: Bag-of-Visual-and-</a:t>
            </a:r>
            <a:r>
              <a:rPr lang="es-ES" sz="1200" dirty="0" err="1"/>
              <a:t>Depth</a:t>
            </a:r>
            <a:r>
              <a:rPr lang="es-ES" sz="1200" dirty="0"/>
              <a:t>-</a:t>
            </a:r>
            <a:r>
              <a:rPr lang="es-ES" sz="1200" dirty="0" err="1"/>
              <a:t>Words</a:t>
            </a:r>
            <a:r>
              <a:rPr lang="es-ES" sz="1200" dirty="0"/>
              <a:t> </a:t>
            </a:r>
            <a:r>
              <a:rPr lang="es-ES" sz="1200" dirty="0" err="1"/>
              <a:t>for</a:t>
            </a:r>
            <a:r>
              <a:rPr lang="es-ES" sz="1200" dirty="0"/>
              <a:t> Gesture </a:t>
            </a:r>
            <a:r>
              <a:rPr lang="es-ES" sz="1200" dirty="0" err="1"/>
              <a:t>Recognition</a:t>
            </a:r>
            <a:r>
              <a:rPr lang="es-ES" sz="1200" dirty="0"/>
              <a:t>. 21st </a:t>
            </a:r>
            <a:r>
              <a:rPr lang="es-ES" sz="1200" dirty="0" smtClean="0"/>
              <a:t>ICPR, </a:t>
            </a:r>
            <a:r>
              <a:rPr lang="es-ES" sz="1200" dirty="0"/>
              <a:t>2012, </a:t>
            </a:r>
            <a:r>
              <a:rPr lang="es-ES" sz="1200" dirty="0" err="1"/>
              <a:t>Japan</a:t>
            </a:r>
            <a:r>
              <a:rPr lang="es-ES" sz="1200" dirty="0"/>
              <a:t>, ISSN 1051-4651, pp. 449-452.</a:t>
            </a:r>
          </a:p>
        </p:txBody>
      </p:sp>
      <p:sp>
        <p:nvSpPr>
          <p:cNvPr id="14" name="31 CuadroTexto"/>
          <p:cNvSpPr txBox="1"/>
          <p:nvPr/>
        </p:nvSpPr>
        <p:spPr>
          <a:xfrm>
            <a:off x="4714876" y="262389"/>
            <a:ext cx="4143404" cy="369332"/>
          </a:xfrm>
          <a:prstGeom prst="rect">
            <a:avLst/>
          </a:prstGeom>
          <a:noFill/>
        </p:spPr>
        <p:txBody>
          <a:bodyPr wrap="square" rtlCol="0">
            <a:spAutoFit/>
          </a:bodyPr>
          <a:lstStyle/>
          <a:p>
            <a:pPr algn="ctr"/>
            <a:r>
              <a:rPr lang="en-US" b="1" dirty="0" smtClean="0"/>
              <a:t>BOVDW</a:t>
            </a:r>
            <a:endParaRPr lang="es-ES" dirty="0">
              <a:latin typeface="Humnst777 BT" pitchFamily="34" charset="0"/>
            </a:endParaRPr>
          </a:p>
        </p:txBody>
      </p:sp>
      <p:sp>
        <p:nvSpPr>
          <p:cNvPr id="11" name="1 Marcador de número de diapositiva"/>
          <p:cNvSpPr>
            <a:spLocks noGrp="1"/>
          </p:cNvSpPr>
          <p:nvPr>
            <p:ph type="sldNum" sz="quarter" idx="11"/>
          </p:nvPr>
        </p:nvSpPr>
        <p:spPr>
          <a:xfrm>
            <a:off x="3181159" y="5421574"/>
            <a:ext cx="2895600" cy="365125"/>
          </a:xfrm>
        </p:spPr>
        <p:txBody>
          <a:bodyPr/>
          <a:lstStyle/>
          <a:p>
            <a:pPr>
              <a:defRPr/>
            </a:pPr>
            <a:fld id="{FE935B77-492A-46A1-B1BA-31B9097B1121}" type="slidenum">
              <a:rPr lang="es-ES" smtClean="0"/>
              <a:pPr>
                <a:defRPr/>
              </a:pPr>
              <a:t>77</a:t>
            </a:fld>
            <a:endParaRPr lang="es-ES"/>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628" y="982056"/>
            <a:ext cx="5728491" cy="260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5 Rectángulo redondeado"/>
          <p:cNvSpPr/>
          <p:nvPr/>
        </p:nvSpPr>
        <p:spPr>
          <a:xfrm>
            <a:off x="6285143" y="2208080"/>
            <a:ext cx="237626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STIP detector applied to RGB and Depth volumes separately</a:t>
            </a:r>
            <a:endParaRPr lang="en-US" sz="1600" b="1" dirty="0"/>
          </a:p>
        </p:txBody>
      </p:sp>
      <p:sp>
        <p:nvSpPr>
          <p:cNvPr id="18" name="6 CuadroTexto"/>
          <p:cNvSpPr txBox="1"/>
          <p:nvPr/>
        </p:nvSpPr>
        <p:spPr>
          <a:xfrm>
            <a:off x="6573175" y="1831635"/>
            <a:ext cx="2088232" cy="338554"/>
          </a:xfrm>
          <a:prstGeom prst="rect">
            <a:avLst/>
          </a:prstGeom>
          <a:noFill/>
        </p:spPr>
        <p:txBody>
          <a:bodyPr wrap="square" rtlCol="0">
            <a:spAutoFit/>
          </a:bodyPr>
          <a:lstStyle/>
          <a:p>
            <a:r>
              <a:rPr lang="en-US" sz="1600" b="1" dirty="0" err="1" smtClean="0"/>
              <a:t>Keypoint</a:t>
            </a:r>
            <a:r>
              <a:rPr lang="en-US" sz="1600" b="1" dirty="0" smtClean="0"/>
              <a:t> detection</a:t>
            </a:r>
            <a:endParaRPr lang="en-US" sz="1600" b="1" dirty="0"/>
          </a:p>
        </p:txBody>
      </p:sp>
      <mc:AlternateContent xmlns:mc="http://schemas.openxmlformats.org/markup-compatibility/2006" xmlns:a14="http://schemas.microsoft.com/office/drawing/2010/main">
        <mc:Choice Requires="a14">
          <p:sp>
            <p:nvSpPr>
              <p:cNvPr id="19" name="8 Rectángulo redondeado"/>
              <p:cNvSpPr/>
              <p:nvPr/>
            </p:nvSpPr>
            <p:spPr>
              <a:xfrm>
                <a:off x="2252695" y="4150408"/>
                <a:ext cx="1728192" cy="1656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HOG, HOF, </a:t>
                </a:r>
              </a:p>
              <a:p>
                <a:pPr algn="ctr"/>
                <a:r>
                  <a:rPr lang="en-US" sz="1600" b="1" dirty="0" smtClean="0"/>
                  <a:t>and their concatenation for </a:t>
                </a:r>
                <a14:m>
                  <m:oMath xmlns:m="http://schemas.openxmlformats.org/officeDocument/2006/math">
                    <m:sSub>
                      <m:sSubPr>
                        <m:ctrlPr>
                          <a:rPr lang="en-US" sz="1600" b="1" i="1" smtClean="0">
                            <a:latin typeface="Cambria Math" panose="02040503050406030204" pitchFamily="18" charset="0"/>
                          </a:rPr>
                        </m:ctrlPr>
                      </m:sSubPr>
                      <m:e>
                        <m:r>
                          <a:rPr lang="es-ES" sz="1600" b="1" i="1" smtClean="0">
                            <a:latin typeface="Cambria Math"/>
                          </a:rPr>
                          <m:t>𝑺</m:t>
                        </m:r>
                      </m:e>
                      <m:sub>
                        <m:r>
                          <a:rPr lang="es-ES" sz="1600" b="1" i="1" smtClean="0">
                            <a:latin typeface="Cambria Math"/>
                          </a:rPr>
                          <m:t>𝑹𝑮𝑩</m:t>
                        </m:r>
                      </m:sub>
                    </m:sSub>
                  </m:oMath>
                </a14:m>
                <a:endParaRPr lang="en-US" sz="1600" b="1" dirty="0"/>
              </a:p>
            </p:txBody>
          </p:sp>
        </mc:Choice>
        <mc:Fallback xmlns="">
          <p:sp>
            <p:nvSpPr>
              <p:cNvPr id="19" name="8 Rectángulo redondeado"/>
              <p:cNvSpPr>
                <a:spLocks noRot="1" noChangeAspect="1" noMove="1" noResize="1" noEditPoints="1" noAdjustHandles="1" noChangeArrowheads="1" noChangeShapeType="1" noTextEdit="1"/>
              </p:cNvSpPr>
              <p:nvPr/>
            </p:nvSpPr>
            <p:spPr>
              <a:xfrm>
                <a:off x="2252695" y="4150408"/>
                <a:ext cx="1728192" cy="1656184"/>
              </a:xfrm>
              <a:prstGeom prst="round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0" name="11 Rectángulo redondeado"/>
              <p:cNvSpPr/>
              <p:nvPr/>
            </p:nvSpPr>
            <p:spPr>
              <a:xfrm>
                <a:off x="4268919" y="4153236"/>
                <a:ext cx="1656184" cy="1653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Compute descriptors VFH and the proposed </a:t>
                </a:r>
                <a:r>
                  <a:rPr lang="en-US" sz="1600" b="1" u="sng" dirty="0" smtClean="0"/>
                  <a:t>VFHCRH</a:t>
                </a:r>
                <a:r>
                  <a:rPr lang="en-US" sz="1600" b="1" dirty="0" smtClean="0"/>
                  <a:t> for </a:t>
                </a:r>
                <a14:m>
                  <m:oMath xmlns:m="http://schemas.openxmlformats.org/officeDocument/2006/math">
                    <m:sSub>
                      <m:sSubPr>
                        <m:ctrlPr>
                          <a:rPr lang="en-US" sz="1600" b="1" i="1" smtClean="0">
                            <a:latin typeface="Cambria Math" panose="02040503050406030204" pitchFamily="18" charset="0"/>
                          </a:rPr>
                        </m:ctrlPr>
                      </m:sSubPr>
                      <m:e>
                        <m:r>
                          <a:rPr lang="es-ES" sz="1600" b="1" i="1" smtClean="0">
                            <a:latin typeface="Cambria Math"/>
                          </a:rPr>
                          <m:t>𝑺</m:t>
                        </m:r>
                      </m:e>
                      <m:sub>
                        <m:r>
                          <a:rPr lang="es-ES" sz="1600" b="1" i="1" smtClean="0">
                            <a:latin typeface="Cambria Math"/>
                          </a:rPr>
                          <m:t>𝑫</m:t>
                        </m:r>
                      </m:sub>
                    </m:sSub>
                  </m:oMath>
                </a14:m>
                <a:endParaRPr lang="en-US" sz="1600" b="1" dirty="0"/>
              </a:p>
            </p:txBody>
          </p:sp>
        </mc:Choice>
        <mc:Fallback xmlns="">
          <p:sp>
            <p:nvSpPr>
              <p:cNvPr id="20" name="11 Rectángulo redondeado"/>
              <p:cNvSpPr>
                <a:spLocks noRot="1" noChangeAspect="1" noMove="1" noResize="1" noEditPoints="1" noAdjustHandles="1" noChangeArrowheads="1" noChangeShapeType="1" noTextEdit="1"/>
              </p:cNvSpPr>
              <p:nvPr/>
            </p:nvSpPr>
            <p:spPr>
              <a:xfrm>
                <a:off x="4268919" y="4153236"/>
                <a:ext cx="1656184" cy="1653356"/>
              </a:xfrm>
              <a:prstGeom prst="roundRect">
                <a:avLst/>
              </a:prstGeom>
              <a:blipFill rotWithShape="0">
                <a:blip r:embed="rId8"/>
                <a:stretch>
                  <a:fillRect/>
                </a:stretch>
              </a:blipFill>
            </p:spPr>
            <p:txBody>
              <a:bodyPr/>
              <a:lstStyle/>
              <a:p>
                <a:r>
                  <a:rPr lang="es-ES">
                    <a:noFill/>
                  </a:rPr>
                  <a:t> </a:t>
                </a:r>
              </a:p>
            </p:txBody>
          </p:sp>
        </mc:Fallback>
      </mc:AlternateContent>
      <p:sp>
        <p:nvSpPr>
          <p:cNvPr id="21" name="12 CuadroTexto"/>
          <p:cNvSpPr txBox="1"/>
          <p:nvPr/>
        </p:nvSpPr>
        <p:spPr>
          <a:xfrm>
            <a:off x="5994915" y="3623807"/>
            <a:ext cx="1477056" cy="461665"/>
          </a:xfrm>
          <a:prstGeom prst="rect">
            <a:avLst/>
          </a:prstGeom>
          <a:noFill/>
        </p:spPr>
        <p:txBody>
          <a:bodyPr wrap="square" rtlCol="0">
            <a:spAutoFit/>
          </a:bodyPr>
          <a:lstStyle/>
          <a:p>
            <a:r>
              <a:rPr lang="en-US" sz="1200" b="1" dirty="0" smtClean="0"/>
              <a:t>Obtain two sets of interest points</a:t>
            </a:r>
            <a:endParaRPr lang="en-US" sz="1200" b="1" dirty="0"/>
          </a:p>
        </p:txBody>
      </p:sp>
      <p:sp>
        <p:nvSpPr>
          <p:cNvPr id="22" name="17 CuadroTexto"/>
          <p:cNvSpPr txBox="1"/>
          <p:nvPr/>
        </p:nvSpPr>
        <p:spPr>
          <a:xfrm>
            <a:off x="3031651" y="3795581"/>
            <a:ext cx="2232248" cy="338554"/>
          </a:xfrm>
          <a:prstGeom prst="rect">
            <a:avLst/>
          </a:prstGeom>
          <a:noFill/>
        </p:spPr>
        <p:txBody>
          <a:bodyPr wrap="square" rtlCol="0">
            <a:spAutoFit/>
          </a:bodyPr>
          <a:lstStyle/>
          <a:p>
            <a:r>
              <a:rPr lang="en-US" sz="1600" b="1" dirty="0" err="1" smtClean="0"/>
              <a:t>Keypoint</a:t>
            </a:r>
            <a:r>
              <a:rPr lang="en-US" sz="1600" b="1" dirty="0" smtClean="0"/>
              <a:t> description</a:t>
            </a:r>
            <a:endParaRPr lang="en-US" sz="1600" b="1" dirty="0"/>
          </a:p>
        </p:txBody>
      </p:sp>
      <p:sp>
        <p:nvSpPr>
          <p:cNvPr id="23" name="2 Flecha doblada hacia arriba"/>
          <p:cNvSpPr>
            <a:spLocks/>
          </p:cNvSpPr>
          <p:nvPr/>
        </p:nvSpPr>
        <p:spPr>
          <a:xfrm rot="16200000" flipH="1">
            <a:off x="5873826" y="3553615"/>
            <a:ext cx="1944214" cy="1553627"/>
          </a:xfrm>
          <a:prstGeom prst="bentUpArrow">
            <a:avLst>
              <a:gd name="adj1" fmla="val 18786"/>
              <a:gd name="adj2" fmla="val 19859"/>
              <a:gd name="adj3" fmla="val 409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38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7 Imagen" descr="cabecera diapo.jpg"/>
          <p:cNvPicPr>
            <a:picLocks noChangeAspect="1"/>
          </p:cNvPicPr>
          <p:nvPr/>
        </p:nvPicPr>
        <p:blipFill>
          <a:blip r:embed="rId3"/>
          <a:stretch>
            <a:fillRect/>
          </a:stretch>
        </p:blipFill>
        <p:spPr>
          <a:xfrm>
            <a:off x="0" y="0"/>
            <a:ext cx="9144000" cy="737048"/>
          </a:xfrm>
          <a:prstGeom prst="rect">
            <a:avLst/>
          </a:prstGeom>
        </p:spPr>
      </p:pic>
      <p:pic>
        <p:nvPicPr>
          <p:cNvPr id="9" name="8 Imagen" descr="logo-pequeño.png"/>
          <p:cNvPicPr>
            <a:picLocks noChangeAspect="1"/>
          </p:cNvPicPr>
          <p:nvPr/>
        </p:nvPicPr>
        <p:blipFill>
          <a:blip r:embed="rId4"/>
          <a:stretch>
            <a:fillRect/>
          </a:stretch>
        </p:blipFill>
        <p:spPr>
          <a:xfrm>
            <a:off x="642910" y="0"/>
            <a:ext cx="981075" cy="609600"/>
          </a:xfrm>
          <a:prstGeom prst="rect">
            <a:avLst/>
          </a:prstGeom>
        </p:spPr>
      </p:pic>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sp>
        <p:nvSpPr>
          <p:cNvPr id="12" name="11 Rectángulo"/>
          <p:cNvSpPr/>
          <p:nvPr/>
        </p:nvSpPr>
        <p:spPr>
          <a:xfrm>
            <a:off x="6215074" y="6357958"/>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3" name="12 Rectángulo"/>
          <p:cNvSpPr/>
          <p:nvPr/>
        </p:nvSpPr>
        <p:spPr>
          <a:xfrm>
            <a:off x="1928794" y="214290"/>
            <a:ext cx="2476960" cy="230832"/>
          </a:xfrm>
          <a:prstGeom prst="rect">
            <a:avLst/>
          </a:prstGeom>
        </p:spPr>
        <p:txBody>
          <a:bodyPr wrap="none">
            <a:spAutoFit/>
          </a:bodyPr>
          <a:lstStyle/>
          <a:p>
            <a:r>
              <a:rPr lang="en-US" sz="900" dirty="0" smtClean="0">
                <a:solidFill>
                  <a:schemeClr val="bg1"/>
                </a:solidFill>
                <a:latin typeface="Humnst777 BT" pitchFamily="34" charset="0"/>
              </a:rPr>
              <a:t>Human Pose Recovery and Behavior Analysis</a:t>
            </a:r>
            <a:endParaRPr lang="es-ES" sz="900" dirty="0">
              <a:solidFill>
                <a:schemeClr val="bg1"/>
              </a:solidFill>
              <a:latin typeface="Humnst777 BT" pitchFamily="34" charset="0"/>
            </a:endParaRPr>
          </a:p>
        </p:txBody>
      </p:sp>
      <p:sp>
        <p:nvSpPr>
          <p:cNvPr id="17" name="CuadroTexto 16"/>
          <p:cNvSpPr txBox="1"/>
          <p:nvPr/>
        </p:nvSpPr>
        <p:spPr>
          <a:xfrm>
            <a:off x="340628" y="6021288"/>
            <a:ext cx="8462744" cy="461665"/>
          </a:xfrm>
          <a:prstGeom prst="rect">
            <a:avLst/>
          </a:prstGeom>
          <a:noFill/>
        </p:spPr>
        <p:txBody>
          <a:bodyPr wrap="square" rtlCol="0">
            <a:spAutoFit/>
          </a:bodyPr>
          <a:lstStyle/>
          <a:p>
            <a:r>
              <a:rPr lang="en-US" sz="1200" dirty="0" err="1"/>
              <a:t>Sakoe</a:t>
            </a:r>
            <a:r>
              <a:rPr lang="en-US" sz="1200" dirty="0"/>
              <a:t>, H., Chiba, S.: Dynamic programming algorithm optimization for spoken word recognition. IEEE Transactions on Acoustics, Speech and Signal Processing 26(1), </a:t>
            </a:r>
            <a:r>
              <a:rPr lang="en-US" sz="1200" dirty="0" smtClean="0"/>
              <a:t>43–49, 1978.</a:t>
            </a:r>
            <a:endParaRPr lang="es-ES" sz="1200" dirty="0"/>
          </a:p>
        </p:txBody>
      </p:sp>
      <p:sp>
        <p:nvSpPr>
          <p:cNvPr id="14" name="31 CuadroTexto"/>
          <p:cNvSpPr txBox="1"/>
          <p:nvPr/>
        </p:nvSpPr>
        <p:spPr>
          <a:xfrm>
            <a:off x="4714876" y="262389"/>
            <a:ext cx="4143404" cy="369332"/>
          </a:xfrm>
          <a:prstGeom prst="rect">
            <a:avLst/>
          </a:prstGeom>
          <a:noFill/>
        </p:spPr>
        <p:txBody>
          <a:bodyPr wrap="square" rtlCol="0">
            <a:spAutoFit/>
          </a:bodyPr>
          <a:lstStyle/>
          <a:p>
            <a:pPr algn="ctr"/>
            <a:r>
              <a:rPr lang="en-US" b="1" dirty="0" smtClean="0"/>
              <a:t>DTW</a:t>
            </a:r>
            <a:endParaRPr lang="es-ES" dirty="0">
              <a:latin typeface="Humnst777 BT" pitchFamily="34" charset="0"/>
            </a:endParaRPr>
          </a:p>
        </p:txBody>
      </p:sp>
      <p:sp>
        <p:nvSpPr>
          <p:cNvPr id="11" name="1 Marcador de número de diapositiva"/>
          <p:cNvSpPr>
            <a:spLocks noGrp="1"/>
          </p:cNvSpPr>
          <p:nvPr>
            <p:ph type="sldNum" sz="quarter" idx="11"/>
          </p:nvPr>
        </p:nvSpPr>
        <p:spPr>
          <a:xfrm>
            <a:off x="3034583" y="5417636"/>
            <a:ext cx="2895600" cy="365125"/>
          </a:xfrm>
        </p:spPr>
        <p:txBody>
          <a:bodyPr/>
          <a:lstStyle/>
          <a:p>
            <a:pPr>
              <a:defRPr/>
            </a:pPr>
            <a:fld id="{FE935B77-492A-46A1-B1BA-31B9097B1121}" type="slidenum">
              <a:rPr lang="es-ES" smtClean="0"/>
              <a:pPr>
                <a:defRPr/>
              </a:pPr>
              <a:t>78</a:t>
            </a:fld>
            <a:endParaRPr lang="es-ES"/>
          </a:p>
        </p:txBody>
      </p:sp>
      <mc:AlternateContent xmlns:mc="http://schemas.openxmlformats.org/markup-compatibility/2006" xmlns:a14="http://schemas.microsoft.com/office/drawing/2010/main">
        <mc:Choice Requires="a14">
          <p:sp>
            <p:nvSpPr>
              <p:cNvPr id="15" name="2 CuadroTexto"/>
              <p:cNvSpPr txBox="1"/>
              <p:nvPr/>
            </p:nvSpPr>
            <p:spPr>
              <a:xfrm>
                <a:off x="363119" y="1206331"/>
                <a:ext cx="8136904" cy="2666692"/>
              </a:xfrm>
              <a:prstGeom prst="rect">
                <a:avLst/>
              </a:prstGeom>
              <a:noFill/>
            </p:spPr>
            <p:txBody>
              <a:bodyPr wrap="square" rtlCol="0">
                <a:spAutoFit/>
              </a:bodyPr>
              <a:lstStyle/>
              <a:p>
                <a:pPr marL="342900" indent="-342900" algn="just">
                  <a:buFont typeface="Wingdings" pitchFamily="2" charset="2"/>
                  <a:buChar char="q"/>
                </a:pPr>
                <a:r>
                  <a:rPr lang="en-US" dirty="0" smtClean="0"/>
                  <a:t>DTW find a warping path between two time-series </a:t>
                </a:r>
                <a14:m>
                  <m:oMath xmlns:m="http://schemas.openxmlformats.org/officeDocument/2006/math">
                    <m:r>
                      <m:rPr>
                        <m:sty m:val="p"/>
                      </m:rPr>
                      <a:rPr lang="es-ES" b="0" i="0" smtClean="0">
                        <a:latin typeface="Cambria Math"/>
                      </a:rPr>
                      <m:t>A</m:t>
                    </m:r>
                    <m:r>
                      <a:rPr lang="en-US" i="1">
                        <a:latin typeface="Cambria Math"/>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s-ES" b="0" i="1" smtClean="0">
                                <a:latin typeface="Cambria Math"/>
                              </a:rPr>
                              <m:t>𝑎</m:t>
                            </m:r>
                          </m:e>
                          <m:sub>
                            <m:r>
                              <a:rPr lang="en-US" i="1">
                                <a:latin typeface="Cambria Math"/>
                              </a:rPr>
                              <m:t>1</m:t>
                            </m:r>
                          </m:sub>
                        </m:sSub>
                        <m:r>
                          <a:rPr lang="en-US" i="1">
                            <a:latin typeface="Cambria Math"/>
                          </a:rPr>
                          <m:t>,…,</m:t>
                        </m:r>
                        <m:sSub>
                          <m:sSubPr>
                            <m:ctrlPr>
                              <a:rPr lang="en-US" i="1" smtClean="0">
                                <a:latin typeface="Cambria Math" panose="02040503050406030204" pitchFamily="18" charset="0"/>
                              </a:rPr>
                            </m:ctrlPr>
                          </m:sSubPr>
                          <m:e>
                            <m:r>
                              <a:rPr lang="es-ES" b="0" i="1" smtClean="0">
                                <a:latin typeface="Cambria Math"/>
                              </a:rPr>
                              <m:t>𝑎</m:t>
                            </m:r>
                          </m:e>
                          <m:sub>
                            <m:r>
                              <a:rPr lang="en-US" i="1">
                                <a:latin typeface="Cambria Math"/>
                              </a:rPr>
                              <m:t>𝑛</m:t>
                            </m:r>
                          </m:sub>
                        </m:sSub>
                      </m:e>
                    </m:d>
                  </m:oMath>
                </a14:m>
                <a:r>
                  <a:rPr lang="en-US" dirty="0"/>
                  <a:t> and </a:t>
                </a:r>
                <a:endParaRPr lang="en-US" dirty="0" smtClean="0"/>
              </a:p>
              <a:p>
                <a:pPr marL="355600" indent="-355600" algn="just"/>
                <a:r>
                  <a:rPr lang="en-US" dirty="0"/>
                  <a:t>	</a:t>
                </a:r>
                <a14:m>
                  <m:oMath xmlns:m="http://schemas.openxmlformats.org/officeDocument/2006/math">
                    <m:r>
                      <m:rPr>
                        <m:sty m:val="p"/>
                      </m:rPr>
                      <a:rPr lang="es-ES" b="0" i="0" smtClean="0">
                        <a:latin typeface="Cambria Math"/>
                      </a:rPr>
                      <m:t>B</m:t>
                    </m:r>
                    <m:r>
                      <a:rPr lang="en-US" i="1">
                        <a:latin typeface="Cambria Math"/>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s-ES" b="0" i="1" smtClean="0">
                                <a:latin typeface="Cambria Math"/>
                              </a:rPr>
                              <m:t>𝑏</m:t>
                            </m:r>
                          </m:e>
                          <m:sub>
                            <m:r>
                              <a:rPr lang="en-US" i="1">
                                <a:latin typeface="Cambria Math"/>
                              </a:rPr>
                              <m:t>1</m:t>
                            </m:r>
                          </m:sub>
                        </m:sSub>
                        <m:r>
                          <a:rPr lang="en-US" i="1">
                            <a:latin typeface="Cambria Math"/>
                          </a:rPr>
                          <m:t>,...,</m:t>
                        </m:r>
                        <m:sSub>
                          <m:sSubPr>
                            <m:ctrlPr>
                              <a:rPr lang="en-US" i="1">
                                <a:latin typeface="Cambria Math" panose="02040503050406030204" pitchFamily="18" charset="0"/>
                              </a:rPr>
                            </m:ctrlPr>
                          </m:sSubPr>
                          <m:e>
                            <m:r>
                              <a:rPr lang="es-ES" b="0" i="1" smtClean="0">
                                <a:latin typeface="Cambria Math"/>
                              </a:rPr>
                              <m:t>𝑏</m:t>
                            </m:r>
                          </m:e>
                          <m:sub>
                            <m:r>
                              <a:rPr lang="en-US" i="1">
                                <a:latin typeface="Cambria Math"/>
                              </a:rPr>
                              <m:t>𝑚</m:t>
                            </m:r>
                          </m:sub>
                        </m:sSub>
                      </m:e>
                    </m:d>
                  </m:oMath>
                </a14:m>
                <a:r>
                  <a:rPr lang="en-US" dirty="0" smtClean="0"/>
                  <a:t>.</a:t>
                </a:r>
              </a:p>
              <a:p>
                <a:pPr marL="355600" indent="-355600" algn="just"/>
                <a:endParaRPr lang="en-US" dirty="0" smtClean="0"/>
              </a:p>
              <a:p>
                <a:pPr marL="800100" lvl="1" indent="-342900" algn="just">
                  <a:buFont typeface="Wingdings" pitchFamily="2" charset="2"/>
                  <a:buChar char="§"/>
                </a:pPr>
                <a14:m>
                  <m:oMath xmlns:m="http://schemas.openxmlformats.org/officeDocument/2006/math">
                    <m:sSub>
                      <m:sSubPr>
                        <m:ctrlPr>
                          <a:rPr lang="en-US" sz="1600" i="1">
                            <a:latin typeface="Cambria Math" panose="02040503050406030204" pitchFamily="18" charset="0"/>
                          </a:rPr>
                        </m:ctrlPr>
                      </m:sSubPr>
                      <m:e>
                        <m:r>
                          <a:rPr lang="en-US" sz="1600" i="1">
                            <a:latin typeface="Cambria Math"/>
                          </a:rPr>
                          <m:t>𝑀</m:t>
                        </m:r>
                      </m:e>
                      <m:sub>
                        <m:r>
                          <a:rPr lang="en-US" sz="1600" i="1">
                            <a:latin typeface="Cambria Math"/>
                          </a:rPr>
                          <m:t>𝑚</m:t>
                        </m:r>
                        <m:r>
                          <a:rPr lang="en-US" sz="1600" i="1">
                            <a:latin typeface="Cambria Math"/>
                          </a:rPr>
                          <m:t>×</m:t>
                        </m:r>
                        <m:r>
                          <a:rPr lang="en-US" sz="1600" i="1">
                            <a:latin typeface="Cambria Math"/>
                          </a:rPr>
                          <m:t>𝑛</m:t>
                        </m:r>
                      </m:sub>
                    </m:sSub>
                    <m:r>
                      <a:rPr lang="en-US" sz="1600" i="1">
                        <a:latin typeface="Cambria Math"/>
                      </a:rPr>
                      <m:t> </m:t>
                    </m:r>
                  </m:oMath>
                </a14:m>
                <a:r>
                  <a:rPr lang="en-US" sz="1600" dirty="0" smtClean="0"/>
                  <a:t>matrix </a:t>
                </a:r>
                <a:r>
                  <a:rPr lang="en-US" sz="1600" dirty="0"/>
                  <a:t>is designed, where the entry </a:t>
                </a:r>
                <a14:m>
                  <m:oMath xmlns:m="http://schemas.openxmlformats.org/officeDocument/2006/math">
                    <m:r>
                      <a:rPr lang="en-US" sz="1600" i="1">
                        <a:latin typeface="Cambria Math"/>
                      </a:rPr>
                      <m:t>(</m:t>
                    </m:r>
                    <m:r>
                      <a:rPr lang="en-US" sz="1600" i="1">
                        <a:latin typeface="Cambria Math"/>
                      </a:rPr>
                      <m:t>𝑖</m:t>
                    </m:r>
                    <m:r>
                      <a:rPr lang="en-US" sz="1600" i="1">
                        <a:latin typeface="Cambria Math"/>
                      </a:rPr>
                      <m:t>,</m:t>
                    </m:r>
                    <m:r>
                      <a:rPr lang="en-US" sz="1600" i="1">
                        <a:latin typeface="Cambria Math"/>
                      </a:rPr>
                      <m:t>𝑗</m:t>
                    </m:r>
                    <m:r>
                      <a:rPr lang="en-US" sz="1600" i="1">
                        <a:latin typeface="Cambria Math"/>
                      </a:rPr>
                      <m:t>)</m:t>
                    </m:r>
                  </m:oMath>
                </a14:m>
                <a:r>
                  <a:rPr lang="en-US" sz="1600" dirty="0"/>
                  <a:t> of the matrix contains the cost between </a:t>
                </a:r>
                <a14:m>
                  <m:oMath xmlns:m="http://schemas.openxmlformats.org/officeDocument/2006/math">
                    <m:sSub>
                      <m:sSubPr>
                        <m:ctrlPr>
                          <a:rPr lang="en-US" sz="1600" i="1">
                            <a:latin typeface="Cambria Math" panose="02040503050406030204" pitchFamily="18" charset="0"/>
                          </a:rPr>
                        </m:ctrlPr>
                      </m:sSubPr>
                      <m:e>
                        <m:r>
                          <a:rPr lang="es-ES" sz="1600" b="0" i="1" smtClean="0">
                            <a:latin typeface="Cambria Math"/>
                          </a:rPr>
                          <m:t>𝑎</m:t>
                        </m:r>
                      </m:e>
                      <m:sub>
                        <m:r>
                          <a:rPr lang="en-US" sz="1600" i="1">
                            <a:latin typeface="Cambria Math"/>
                          </a:rPr>
                          <m:t>𝑖</m:t>
                        </m:r>
                      </m:sub>
                    </m:sSub>
                  </m:oMath>
                </a14:m>
                <a:r>
                  <a:rPr lang="en-US" sz="1600" dirty="0"/>
                  <a:t> and </a:t>
                </a:r>
                <a14:m>
                  <m:oMath xmlns:m="http://schemas.openxmlformats.org/officeDocument/2006/math">
                    <m:sSub>
                      <m:sSubPr>
                        <m:ctrlPr>
                          <a:rPr lang="en-US" sz="1600" i="1">
                            <a:latin typeface="Cambria Math" panose="02040503050406030204" pitchFamily="18" charset="0"/>
                          </a:rPr>
                        </m:ctrlPr>
                      </m:sSubPr>
                      <m:e>
                        <m:r>
                          <a:rPr lang="es-ES" sz="1600" b="0" i="1" smtClean="0">
                            <a:latin typeface="Cambria Math"/>
                          </a:rPr>
                          <m:t>𝑏</m:t>
                        </m:r>
                      </m:e>
                      <m:sub>
                        <m:r>
                          <a:rPr lang="en-US" sz="1600" i="1">
                            <a:latin typeface="Cambria Math"/>
                          </a:rPr>
                          <m:t>𝑗</m:t>
                        </m:r>
                      </m:sub>
                    </m:sSub>
                  </m:oMath>
                </a14:m>
                <a:r>
                  <a:rPr lang="en-US" sz="1600" dirty="0" smtClean="0"/>
                  <a:t>.</a:t>
                </a:r>
              </a:p>
              <a:p>
                <a:pPr marL="342900" indent="-342900" algn="just">
                  <a:buFont typeface="Wingdings" pitchFamily="2" charset="2"/>
                  <a:buChar char="q"/>
                </a:pPr>
                <a:endParaRPr lang="en-US" sz="1600" dirty="0"/>
              </a:p>
              <a:p>
                <a:pPr marL="800100" lvl="1" indent="-342900" algn="just">
                  <a:buFont typeface="Wingdings" pitchFamily="2" charset="2"/>
                  <a:buChar char="§"/>
                </a:pPr>
                <a:r>
                  <a:rPr lang="en-US" sz="1600" b="1" dirty="0" smtClean="0"/>
                  <a:t>Cumulative cost</a:t>
                </a:r>
                <a:r>
                  <a:rPr lang="en-US" sz="1600" dirty="0" smtClean="0"/>
                  <a:t> at a certain position can be found as the composition:</a:t>
                </a:r>
              </a:p>
              <a:p>
                <a:pPr marL="342900" indent="-342900" algn="just">
                  <a:buFont typeface="Wingdings" pitchFamily="2" charset="2"/>
                  <a:buChar char="q"/>
                </a:pPr>
                <a:endParaRPr lang="en-US" sz="1600" dirty="0" smtClean="0"/>
              </a:p>
              <a:p>
                <a:pPr algn="just"/>
                <a14:m>
                  <m:oMathPara xmlns:m="http://schemas.openxmlformats.org/officeDocument/2006/math">
                    <m:oMathParaPr>
                      <m:jc m:val="centerGroup"/>
                    </m:oMathParaPr>
                    <m:oMath xmlns:m="http://schemas.openxmlformats.org/officeDocument/2006/math">
                      <m:r>
                        <a:rPr lang="en-US" sz="1600" i="1">
                          <a:latin typeface="Cambria Math"/>
                        </a:rPr>
                        <m:t>𝑀</m:t>
                      </m:r>
                      <m:d>
                        <m:dPr>
                          <m:ctrlPr>
                            <a:rPr lang="en-US" sz="1600" i="1">
                              <a:latin typeface="Cambria Math" panose="02040503050406030204" pitchFamily="18" charset="0"/>
                            </a:rPr>
                          </m:ctrlPr>
                        </m:dPr>
                        <m:e>
                          <m:r>
                            <a:rPr lang="en-US" sz="1600" i="1">
                              <a:latin typeface="Cambria Math"/>
                            </a:rPr>
                            <m:t>𝑖</m:t>
                          </m:r>
                          <m:r>
                            <a:rPr lang="en-US" sz="1600" i="1">
                              <a:latin typeface="Cambria Math"/>
                            </a:rPr>
                            <m:t>,</m:t>
                          </m:r>
                          <m:r>
                            <a:rPr lang="en-US" sz="1600" i="1">
                              <a:latin typeface="Cambria Math"/>
                            </a:rPr>
                            <m:t>𝑗</m:t>
                          </m:r>
                        </m:e>
                      </m:d>
                      <m:r>
                        <a:rPr lang="en-US" sz="1600" i="1">
                          <a:latin typeface="Cambria Math"/>
                        </a:rPr>
                        <m:t>=</m:t>
                      </m:r>
                      <m:r>
                        <a:rPr lang="en-US" sz="1600" i="1">
                          <a:latin typeface="Cambria Math"/>
                        </a:rPr>
                        <m:t>𝑑</m:t>
                      </m:r>
                      <m:d>
                        <m:dPr>
                          <m:ctrlPr>
                            <a:rPr lang="en-US" sz="1600" i="1">
                              <a:latin typeface="Cambria Math" panose="02040503050406030204" pitchFamily="18" charset="0"/>
                            </a:rPr>
                          </m:ctrlPr>
                        </m:dPr>
                        <m:e>
                          <m:r>
                            <a:rPr lang="en-US" sz="1600" i="1">
                              <a:latin typeface="Cambria Math"/>
                            </a:rPr>
                            <m:t>𝑖</m:t>
                          </m:r>
                          <m:r>
                            <a:rPr lang="en-US" sz="1600" i="1">
                              <a:latin typeface="Cambria Math"/>
                            </a:rPr>
                            <m:t>,</m:t>
                          </m:r>
                          <m:r>
                            <a:rPr lang="en-US" sz="1600" i="1">
                              <a:latin typeface="Cambria Math"/>
                            </a:rPr>
                            <m:t>𝑗</m:t>
                          </m:r>
                        </m:e>
                      </m:d>
                      <m:r>
                        <a:rPr lang="en-US" sz="1600" i="1">
                          <a:latin typeface="Cambria Math"/>
                        </a:rPr>
                        <m:t>+</m:t>
                      </m:r>
                      <m:func>
                        <m:funcPr>
                          <m:ctrlPr>
                            <a:rPr lang="en-US" sz="1600" i="1">
                              <a:latin typeface="Cambria Math" panose="02040503050406030204" pitchFamily="18" charset="0"/>
                            </a:rPr>
                          </m:ctrlPr>
                        </m:funcPr>
                        <m:fName>
                          <m:r>
                            <m:rPr>
                              <m:sty m:val="p"/>
                            </m:rPr>
                            <a:rPr lang="en-US" sz="1600">
                              <a:latin typeface="Cambria Math"/>
                            </a:rPr>
                            <m:t>min</m:t>
                          </m:r>
                        </m:fName>
                        <m:e>
                          <m:r>
                            <a:rPr lang="en-US" sz="1600" i="1">
                              <a:latin typeface="Cambria Math"/>
                            </a:rPr>
                            <m:t>{</m:t>
                          </m:r>
                          <m:r>
                            <a:rPr lang="en-US" sz="1600" i="1">
                              <a:latin typeface="Cambria Math"/>
                            </a:rPr>
                            <m:t>𝑀</m:t>
                          </m:r>
                          <m:d>
                            <m:dPr>
                              <m:ctrlPr>
                                <a:rPr lang="en-US" sz="1600" i="1">
                                  <a:latin typeface="Cambria Math" panose="02040503050406030204" pitchFamily="18" charset="0"/>
                                </a:rPr>
                              </m:ctrlPr>
                            </m:dPr>
                            <m:e>
                              <m:r>
                                <a:rPr lang="en-US" sz="1600" i="1">
                                  <a:latin typeface="Cambria Math"/>
                                </a:rPr>
                                <m:t>𝑖</m:t>
                              </m:r>
                              <m:r>
                                <a:rPr lang="en-US" sz="1600" i="1">
                                  <a:latin typeface="Cambria Math"/>
                                </a:rPr>
                                <m:t>−1,</m:t>
                              </m:r>
                              <m:r>
                                <a:rPr lang="en-US" sz="1600" i="1">
                                  <a:latin typeface="Cambria Math"/>
                                </a:rPr>
                                <m:t>𝑗</m:t>
                              </m:r>
                              <m:r>
                                <a:rPr lang="en-US" sz="1600" i="1">
                                  <a:latin typeface="Cambria Math"/>
                                </a:rPr>
                                <m:t>−1</m:t>
                              </m:r>
                            </m:e>
                          </m:d>
                        </m:e>
                      </m:func>
                      <m:r>
                        <a:rPr lang="en-US" sz="1600" i="1">
                          <a:latin typeface="Cambria Math"/>
                        </a:rPr>
                        <m:t>,</m:t>
                      </m:r>
                      <m:r>
                        <a:rPr lang="en-US" sz="1600" i="1">
                          <a:latin typeface="Cambria Math"/>
                        </a:rPr>
                        <m:t>𝑀</m:t>
                      </m:r>
                      <m:d>
                        <m:dPr>
                          <m:ctrlPr>
                            <a:rPr lang="en-US" sz="1600" i="1">
                              <a:latin typeface="Cambria Math" panose="02040503050406030204" pitchFamily="18" charset="0"/>
                            </a:rPr>
                          </m:ctrlPr>
                        </m:dPr>
                        <m:e>
                          <m:r>
                            <a:rPr lang="en-US" sz="1600" i="1">
                              <a:latin typeface="Cambria Math"/>
                            </a:rPr>
                            <m:t>𝑖</m:t>
                          </m:r>
                          <m:r>
                            <a:rPr lang="en-US" sz="1600" i="1">
                              <a:latin typeface="Cambria Math"/>
                            </a:rPr>
                            <m:t>−1,</m:t>
                          </m:r>
                          <m:r>
                            <a:rPr lang="en-US" sz="1600" i="1">
                              <a:latin typeface="Cambria Math"/>
                            </a:rPr>
                            <m:t>𝑗</m:t>
                          </m:r>
                        </m:e>
                      </m:d>
                      <m:r>
                        <a:rPr lang="en-US" sz="1600" i="1">
                          <a:latin typeface="Cambria Math"/>
                        </a:rPr>
                        <m:t>,</m:t>
                      </m:r>
                      <m:r>
                        <a:rPr lang="en-US" sz="1600" i="1">
                          <a:latin typeface="Cambria Math"/>
                        </a:rPr>
                        <m:t>𝑀</m:t>
                      </m:r>
                      <m:d>
                        <m:dPr>
                          <m:ctrlPr>
                            <a:rPr lang="en-US" sz="1600" i="1">
                              <a:latin typeface="Cambria Math" panose="02040503050406030204" pitchFamily="18" charset="0"/>
                            </a:rPr>
                          </m:ctrlPr>
                        </m:dPr>
                        <m:e>
                          <m:r>
                            <a:rPr lang="en-US" sz="1600" i="1">
                              <a:latin typeface="Cambria Math"/>
                            </a:rPr>
                            <m:t>𝑖</m:t>
                          </m:r>
                          <m:r>
                            <a:rPr lang="en-US" sz="1600" i="1">
                              <a:latin typeface="Cambria Math"/>
                            </a:rPr>
                            <m:t>,</m:t>
                          </m:r>
                          <m:r>
                            <a:rPr lang="en-US" sz="1600" i="1">
                              <a:latin typeface="Cambria Math"/>
                            </a:rPr>
                            <m:t>𝑗</m:t>
                          </m:r>
                          <m:r>
                            <a:rPr lang="en-US" sz="1600" i="1">
                              <a:latin typeface="Cambria Math"/>
                            </a:rPr>
                            <m:t>−1</m:t>
                          </m:r>
                        </m:e>
                      </m:d>
                      <m:r>
                        <a:rPr lang="en-US" sz="1600" i="1">
                          <a:latin typeface="Cambria Math"/>
                        </a:rPr>
                        <m:t>}</m:t>
                      </m:r>
                    </m:oMath>
                  </m:oMathPara>
                </a14:m>
                <a:endParaRPr lang="en-US" sz="1600" dirty="0" smtClean="0"/>
              </a:p>
              <a:p>
                <a:pPr algn="just"/>
                <a:endParaRPr lang="en-US" sz="1600" dirty="0"/>
              </a:p>
            </p:txBody>
          </p:sp>
        </mc:Choice>
        <mc:Fallback xmlns="">
          <p:sp>
            <p:nvSpPr>
              <p:cNvPr id="15" name="2 CuadroTexto"/>
              <p:cNvSpPr txBox="1">
                <a:spLocks noRot="1" noChangeAspect="1" noMove="1" noResize="1" noEditPoints="1" noAdjustHandles="1" noChangeArrowheads="1" noChangeShapeType="1" noTextEdit="1"/>
              </p:cNvSpPr>
              <p:nvPr/>
            </p:nvSpPr>
            <p:spPr>
              <a:xfrm>
                <a:off x="363119" y="1206331"/>
                <a:ext cx="8136904" cy="2666692"/>
              </a:xfrm>
              <a:prstGeom prst="rect">
                <a:avLst/>
              </a:prstGeom>
              <a:blipFill rotWithShape="0">
                <a:blip r:embed="rId6"/>
                <a:stretch>
                  <a:fillRect l="-525" t="-1373" r="-450"/>
                </a:stretch>
              </a:blipFill>
            </p:spPr>
            <p:txBody>
              <a:bodyPr/>
              <a:lstStyle/>
              <a:p>
                <a:r>
                  <a:rPr lang="es-ES">
                    <a:noFill/>
                  </a:rPr>
                  <a:t> </a:t>
                </a:r>
              </a:p>
            </p:txBody>
          </p:sp>
        </mc:Fallback>
      </mc:AlternateContent>
      <p:pic>
        <p:nvPicPr>
          <p:cNvPr id="16" name="Picture 2" descr="D:\Uni\thesis\hupba\dtw_matrix.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3379" y="3642414"/>
            <a:ext cx="3456384" cy="204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58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7 Imagen" descr="cabecera diapo.jpg"/>
          <p:cNvPicPr>
            <a:picLocks noChangeAspect="1"/>
          </p:cNvPicPr>
          <p:nvPr/>
        </p:nvPicPr>
        <p:blipFill>
          <a:blip r:embed="rId3"/>
          <a:stretch>
            <a:fillRect/>
          </a:stretch>
        </p:blipFill>
        <p:spPr>
          <a:xfrm>
            <a:off x="0" y="0"/>
            <a:ext cx="9144000" cy="737048"/>
          </a:xfrm>
          <a:prstGeom prst="rect">
            <a:avLst/>
          </a:prstGeom>
        </p:spPr>
      </p:pic>
      <p:pic>
        <p:nvPicPr>
          <p:cNvPr id="9" name="8 Imagen" descr="logo-pequeño.png"/>
          <p:cNvPicPr>
            <a:picLocks noChangeAspect="1"/>
          </p:cNvPicPr>
          <p:nvPr/>
        </p:nvPicPr>
        <p:blipFill>
          <a:blip r:embed="rId4"/>
          <a:stretch>
            <a:fillRect/>
          </a:stretch>
        </p:blipFill>
        <p:spPr>
          <a:xfrm>
            <a:off x="642910" y="0"/>
            <a:ext cx="981075" cy="609600"/>
          </a:xfrm>
          <a:prstGeom prst="rect">
            <a:avLst/>
          </a:prstGeom>
        </p:spPr>
      </p:pic>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sp>
        <p:nvSpPr>
          <p:cNvPr id="13" name="12 Rectángulo"/>
          <p:cNvSpPr/>
          <p:nvPr/>
        </p:nvSpPr>
        <p:spPr>
          <a:xfrm>
            <a:off x="1928794" y="214290"/>
            <a:ext cx="2476960" cy="230832"/>
          </a:xfrm>
          <a:prstGeom prst="rect">
            <a:avLst/>
          </a:prstGeom>
        </p:spPr>
        <p:txBody>
          <a:bodyPr wrap="none">
            <a:spAutoFit/>
          </a:bodyPr>
          <a:lstStyle/>
          <a:p>
            <a:r>
              <a:rPr lang="en-US" sz="900" dirty="0" smtClean="0">
                <a:solidFill>
                  <a:schemeClr val="bg1"/>
                </a:solidFill>
                <a:latin typeface="Humnst777 BT" pitchFamily="34" charset="0"/>
              </a:rPr>
              <a:t>Human Pose Recovery and Behavior Analysis</a:t>
            </a:r>
            <a:endParaRPr lang="es-ES" sz="900" dirty="0">
              <a:solidFill>
                <a:schemeClr val="bg1"/>
              </a:solidFill>
              <a:latin typeface="Humnst777 BT" pitchFamily="34" charset="0"/>
            </a:endParaRPr>
          </a:p>
        </p:txBody>
      </p:sp>
      <p:sp>
        <p:nvSpPr>
          <p:cNvPr id="17" name="CuadroTexto 16"/>
          <p:cNvSpPr txBox="1"/>
          <p:nvPr/>
        </p:nvSpPr>
        <p:spPr>
          <a:xfrm>
            <a:off x="179512" y="5847655"/>
            <a:ext cx="8462744" cy="461665"/>
          </a:xfrm>
          <a:prstGeom prst="rect">
            <a:avLst/>
          </a:prstGeom>
          <a:noFill/>
        </p:spPr>
        <p:txBody>
          <a:bodyPr wrap="square" rtlCol="0">
            <a:spAutoFit/>
          </a:bodyPr>
          <a:lstStyle/>
          <a:p>
            <a:r>
              <a:rPr lang="es-ES" sz="1200" dirty="0"/>
              <a:t>M. A. Bautista, A. Hernández, V. Ponce, X. Pérez, X. </a:t>
            </a:r>
            <a:r>
              <a:rPr lang="es-ES" sz="1200" dirty="0" err="1"/>
              <a:t>Baró</a:t>
            </a:r>
            <a:r>
              <a:rPr lang="es-ES" sz="1200" dirty="0"/>
              <a:t>, O. Pujol, C. Angulo, and S. Escalera. </a:t>
            </a:r>
            <a:r>
              <a:rPr lang="es-ES" sz="1200" dirty="0" err="1" smtClean="0"/>
              <a:t>Probability-based</a:t>
            </a:r>
            <a:r>
              <a:rPr lang="es-ES" sz="1200" dirty="0" smtClean="0"/>
              <a:t> </a:t>
            </a:r>
            <a:r>
              <a:rPr lang="es-ES" sz="1200" dirty="0" err="1" smtClean="0"/>
              <a:t>Dynamic</a:t>
            </a:r>
            <a:r>
              <a:rPr lang="es-ES" sz="1200" dirty="0" smtClean="0"/>
              <a:t> Time Warping </a:t>
            </a:r>
            <a:r>
              <a:rPr lang="es-ES" sz="1200" dirty="0" err="1" smtClean="0"/>
              <a:t>for</a:t>
            </a:r>
            <a:r>
              <a:rPr lang="es-ES" sz="1200" dirty="0" smtClean="0"/>
              <a:t> Gesture </a:t>
            </a:r>
            <a:r>
              <a:rPr lang="es-ES" sz="1200" dirty="0" err="1" smtClean="0"/>
              <a:t>Recognition</a:t>
            </a:r>
            <a:r>
              <a:rPr lang="es-ES" sz="1200" dirty="0" smtClean="0"/>
              <a:t>. International Workshop </a:t>
            </a:r>
            <a:r>
              <a:rPr lang="es-ES" sz="1200" dirty="0" err="1" smtClean="0"/>
              <a:t>on</a:t>
            </a:r>
            <a:r>
              <a:rPr lang="es-ES" sz="1200" dirty="0" smtClean="0"/>
              <a:t> </a:t>
            </a:r>
            <a:r>
              <a:rPr lang="es-ES" sz="1200" dirty="0" err="1" smtClean="0"/>
              <a:t>Depth</a:t>
            </a:r>
            <a:r>
              <a:rPr lang="es-ES" sz="1200" dirty="0" smtClean="0"/>
              <a:t> </a:t>
            </a:r>
            <a:r>
              <a:rPr lang="es-ES" sz="1200" dirty="0" err="1" smtClean="0"/>
              <a:t>Image</a:t>
            </a:r>
            <a:r>
              <a:rPr lang="es-ES" sz="1200" dirty="0" smtClean="0"/>
              <a:t> </a:t>
            </a:r>
            <a:r>
              <a:rPr lang="es-ES" sz="1200" dirty="0" err="1" smtClean="0"/>
              <a:t>Analysis</a:t>
            </a:r>
            <a:r>
              <a:rPr lang="es-ES" sz="1200" dirty="0" smtClean="0"/>
              <a:t>, ICPR 2012, </a:t>
            </a:r>
            <a:r>
              <a:rPr lang="es-ES" sz="1200" dirty="0" err="1" smtClean="0"/>
              <a:t>Japan</a:t>
            </a:r>
            <a:r>
              <a:rPr lang="es-ES" sz="1200" dirty="0" smtClean="0"/>
              <a:t>, ISSN 0302-9743, vol. 7854, pp. 126-135</a:t>
            </a:r>
            <a:r>
              <a:rPr lang="es-ES" sz="1200" dirty="0"/>
              <a:t>. </a:t>
            </a:r>
            <a:endParaRPr lang="es-ES" sz="1200" dirty="0" smtClean="0"/>
          </a:p>
        </p:txBody>
      </p:sp>
      <p:sp>
        <p:nvSpPr>
          <p:cNvPr id="14" name="31 CuadroTexto"/>
          <p:cNvSpPr txBox="1"/>
          <p:nvPr/>
        </p:nvSpPr>
        <p:spPr>
          <a:xfrm>
            <a:off x="4714876" y="262389"/>
            <a:ext cx="4143404" cy="369332"/>
          </a:xfrm>
          <a:prstGeom prst="rect">
            <a:avLst/>
          </a:prstGeom>
          <a:noFill/>
        </p:spPr>
        <p:txBody>
          <a:bodyPr wrap="square" rtlCol="0">
            <a:spAutoFit/>
          </a:bodyPr>
          <a:lstStyle/>
          <a:p>
            <a:pPr algn="ctr"/>
            <a:r>
              <a:rPr lang="en-US" b="1" dirty="0" smtClean="0"/>
              <a:t>PDTW</a:t>
            </a:r>
            <a:endParaRPr lang="es-ES" dirty="0">
              <a:latin typeface="Humnst777 BT" pitchFamily="34" charset="0"/>
            </a:endParaRPr>
          </a:p>
        </p:txBody>
      </p:sp>
      <p:sp>
        <p:nvSpPr>
          <p:cNvPr id="11" name="1 Marcador de número de diapositiva"/>
          <p:cNvSpPr>
            <a:spLocks noGrp="1"/>
          </p:cNvSpPr>
          <p:nvPr>
            <p:ph type="sldNum" sz="quarter" idx="11"/>
          </p:nvPr>
        </p:nvSpPr>
        <p:spPr>
          <a:xfrm>
            <a:off x="3178599" y="5417636"/>
            <a:ext cx="2895600" cy="365125"/>
          </a:xfrm>
        </p:spPr>
        <p:txBody>
          <a:bodyPr/>
          <a:lstStyle/>
          <a:p>
            <a:pPr>
              <a:defRPr/>
            </a:pPr>
            <a:fld id="{FE935B77-492A-46A1-B1BA-31B9097B1121}" type="slidenum">
              <a:rPr lang="es-ES" smtClean="0"/>
              <a:pPr>
                <a:defRPr/>
              </a:pPr>
              <a:t>79</a:t>
            </a:fld>
            <a:endParaRPr lang="es-ES"/>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1412776"/>
            <a:ext cx="4032448" cy="435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Rectángulo redondeado"/>
          <p:cNvSpPr/>
          <p:nvPr/>
        </p:nvSpPr>
        <p:spPr>
          <a:xfrm>
            <a:off x="559148" y="2347356"/>
            <a:ext cx="1492572" cy="793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Consider a training set of </a:t>
            </a:r>
            <a:r>
              <a:rPr lang="en-US" sz="1400" b="1" i="1" dirty="0" smtClean="0"/>
              <a:t>N</a:t>
            </a:r>
            <a:r>
              <a:rPr lang="en-US" sz="1400" b="1" dirty="0" smtClean="0"/>
              <a:t> sequences</a:t>
            </a:r>
            <a:endParaRPr lang="en-US" sz="1400" b="1" dirty="0"/>
          </a:p>
        </p:txBody>
      </p:sp>
      <p:sp>
        <p:nvSpPr>
          <p:cNvPr id="20" name="11 Rectángulo redondeado"/>
          <p:cNvSpPr/>
          <p:nvPr/>
        </p:nvSpPr>
        <p:spPr>
          <a:xfrm>
            <a:off x="3186832" y="2166764"/>
            <a:ext cx="1745208"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Align with DTW the sequences respect to the mean length sequence</a:t>
            </a:r>
            <a:endParaRPr lang="en-US" sz="1400" b="1" dirty="0"/>
          </a:p>
        </p:txBody>
      </p:sp>
      <p:cxnSp>
        <p:nvCxnSpPr>
          <p:cNvPr id="21" name="12 Conector recto de flecha"/>
          <p:cNvCxnSpPr>
            <a:stCxn id="19" idx="3"/>
            <a:endCxn id="20" idx="1"/>
          </p:cNvCxnSpPr>
          <p:nvPr/>
        </p:nvCxnSpPr>
        <p:spPr>
          <a:xfrm flipV="1">
            <a:off x="2051720" y="2742828"/>
            <a:ext cx="1135112" cy="133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2" name="15 Rectángulo redondeado"/>
          <p:cNvSpPr/>
          <p:nvPr/>
        </p:nvSpPr>
        <p:spPr>
          <a:xfrm>
            <a:off x="3186832" y="3789040"/>
            <a:ext cx="1745208"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Create </a:t>
            </a:r>
            <a:r>
              <a:rPr lang="en-US" sz="1400" b="1" i="1" dirty="0" smtClean="0"/>
              <a:t>L</a:t>
            </a:r>
            <a:r>
              <a:rPr lang="en-US" sz="1400" b="1" dirty="0" smtClean="0"/>
              <a:t> (mean length) GMMs for each element of the sequences</a:t>
            </a:r>
            <a:endParaRPr lang="en-US" sz="1400" b="1" dirty="0"/>
          </a:p>
        </p:txBody>
      </p:sp>
      <p:cxnSp>
        <p:nvCxnSpPr>
          <p:cNvPr id="23" name="16 Conector recto de flecha"/>
          <p:cNvCxnSpPr>
            <a:stCxn id="20" idx="2"/>
            <a:endCxn id="22" idx="0"/>
          </p:cNvCxnSpPr>
          <p:nvPr/>
        </p:nvCxnSpPr>
        <p:spPr>
          <a:xfrm>
            <a:off x="4059436" y="3318892"/>
            <a:ext cx="0" cy="47014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8964" y="5029667"/>
            <a:ext cx="3231603" cy="64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0 Rectángulo redondeado"/>
          <p:cNvSpPr/>
          <p:nvPr/>
        </p:nvSpPr>
        <p:spPr>
          <a:xfrm>
            <a:off x="323528" y="3619624"/>
            <a:ext cx="2304256" cy="14855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Compute the probability of </a:t>
            </a:r>
            <a:r>
              <a:rPr lang="en-US" sz="1400" b="1" i="1" dirty="0" smtClean="0"/>
              <a:t>x</a:t>
            </a:r>
            <a:r>
              <a:rPr lang="en-US" sz="1400" b="1" dirty="0" smtClean="0"/>
              <a:t> belonging to the each GMM, and a soft-distance based measure of the probability</a:t>
            </a:r>
            <a:endParaRPr lang="en-US" sz="1400" b="1" dirty="0"/>
          </a:p>
        </p:txBody>
      </p:sp>
      <p:cxnSp>
        <p:nvCxnSpPr>
          <p:cNvPr id="26" name="19 Conector recto de flecha"/>
          <p:cNvCxnSpPr>
            <a:stCxn id="22" idx="1"/>
            <a:endCxn id="25" idx="3"/>
          </p:cNvCxnSpPr>
          <p:nvPr/>
        </p:nvCxnSpPr>
        <p:spPr>
          <a:xfrm flipH="1" flipV="1">
            <a:off x="2627784" y="4362391"/>
            <a:ext cx="559048" cy="271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631" y="5157192"/>
            <a:ext cx="19240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24 Rectángulo"/>
          <p:cNvSpPr/>
          <p:nvPr/>
        </p:nvSpPr>
        <p:spPr>
          <a:xfrm>
            <a:off x="292088" y="1038385"/>
            <a:ext cx="8024328" cy="369332"/>
          </a:xfrm>
          <a:prstGeom prst="rect">
            <a:avLst/>
          </a:prstGeom>
        </p:spPr>
        <p:txBody>
          <a:bodyPr wrap="square">
            <a:spAutoFit/>
          </a:bodyPr>
          <a:lstStyle/>
          <a:p>
            <a:pPr marL="285750" indent="-285750" algn="just">
              <a:buFont typeface="Wingdings" pitchFamily="2" charset="2"/>
              <a:buChar char="q"/>
            </a:pPr>
            <a:r>
              <a:rPr lang="en-US" dirty="0" smtClean="0"/>
              <a:t>Gesture </a:t>
            </a:r>
            <a:r>
              <a:rPr lang="en-US" dirty="0"/>
              <a:t>detection </a:t>
            </a:r>
            <a:r>
              <a:rPr lang="en-US" dirty="0" smtClean="0"/>
              <a:t>at </a:t>
            </a:r>
            <a:r>
              <a:rPr lang="en-US" b="1" dirty="0"/>
              <a:t>multiple temporal deformations </a:t>
            </a:r>
            <a:r>
              <a:rPr lang="en-US" dirty="0"/>
              <a:t>of the gesture </a:t>
            </a:r>
            <a:r>
              <a:rPr lang="en-US" dirty="0" smtClean="0"/>
              <a:t>categories.</a:t>
            </a:r>
            <a:endParaRPr lang="en-US" dirty="0"/>
          </a:p>
        </p:txBody>
      </p:sp>
      <p:sp>
        <p:nvSpPr>
          <p:cNvPr id="29" name="CuadroTexto 28"/>
          <p:cNvSpPr txBox="1"/>
          <p:nvPr/>
        </p:nvSpPr>
        <p:spPr>
          <a:xfrm>
            <a:off x="193160" y="6279703"/>
            <a:ext cx="8462744" cy="461665"/>
          </a:xfrm>
          <a:prstGeom prst="rect">
            <a:avLst/>
          </a:prstGeom>
          <a:noFill/>
        </p:spPr>
        <p:txBody>
          <a:bodyPr wrap="square" rtlCol="0">
            <a:spAutoFit/>
          </a:bodyPr>
          <a:lstStyle/>
          <a:p>
            <a:r>
              <a:rPr lang="es-ES" sz="1200" dirty="0"/>
              <a:t>A. </a:t>
            </a:r>
            <a:r>
              <a:rPr lang="es-ES" sz="1200" dirty="0" err="1"/>
              <a:t>Hernandez</a:t>
            </a:r>
            <a:r>
              <a:rPr lang="es-ES" sz="1200" dirty="0"/>
              <a:t>-Vela, M. A. Bautista, X. </a:t>
            </a:r>
            <a:r>
              <a:rPr lang="es-ES" sz="1200" dirty="0" err="1"/>
              <a:t>Perez</a:t>
            </a:r>
            <a:r>
              <a:rPr lang="es-ES" sz="1200" dirty="0"/>
              <a:t>-Sala, V. Ponce-López, X. Baro, O. Pujol, C. Angulo, and S. Escalera. </a:t>
            </a:r>
            <a:r>
              <a:rPr lang="es-ES" sz="1200" dirty="0" err="1"/>
              <a:t>Probability-based</a:t>
            </a:r>
            <a:r>
              <a:rPr lang="es-ES" sz="1200" dirty="0"/>
              <a:t> </a:t>
            </a:r>
            <a:r>
              <a:rPr lang="es-ES" sz="1200" dirty="0" err="1"/>
              <a:t>Dynamic</a:t>
            </a:r>
            <a:r>
              <a:rPr lang="es-ES" sz="1200" dirty="0"/>
              <a:t> Time Warping and Bag-of-Visual-and-</a:t>
            </a:r>
            <a:r>
              <a:rPr lang="es-ES" sz="1200" dirty="0" err="1"/>
              <a:t>Depth</a:t>
            </a:r>
            <a:r>
              <a:rPr lang="es-ES" sz="1200" dirty="0"/>
              <a:t>-</a:t>
            </a:r>
            <a:r>
              <a:rPr lang="es-ES" sz="1200" dirty="0" err="1"/>
              <a:t>Words</a:t>
            </a:r>
            <a:r>
              <a:rPr lang="es-ES" sz="1200" dirty="0"/>
              <a:t> </a:t>
            </a:r>
            <a:r>
              <a:rPr lang="es-ES" sz="1200" dirty="0" err="1"/>
              <a:t>for</a:t>
            </a:r>
            <a:r>
              <a:rPr lang="es-ES" sz="1200" dirty="0"/>
              <a:t> Human Gesture </a:t>
            </a:r>
            <a:r>
              <a:rPr lang="es-ES" sz="1200" dirty="0" err="1"/>
              <a:t>Recognition</a:t>
            </a:r>
            <a:r>
              <a:rPr lang="es-ES" sz="1200" dirty="0"/>
              <a:t> in RGB-D. </a:t>
            </a:r>
            <a:r>
              <a:rPr lang="es-ES" sz="1200" dirty="0" smtClean="0"/>
              <a:t>PRL, </a:t>
            </a:r>
            <a:r>
              <a:rPr lang="es-ES" sz="1200" dirty="0"/>
              <a:t>2013, ISSN 0167-8655. </a:t>
            </a:r>
            <a:endParaRPr lang="es-ES" sz="1200" dirty="0" smtClean="0"/>
          </a:p>
        </p:txBody>
      </p:sp>
    </p:spTree>
    <p:extLst>
      <p:ext uri="{BB962C8B-B14F-4D97-AF65-F5344CB8AC3E}">
        <p14:creationId xmlns:p14="http://schemas.microsoft.com/office/powerpoint/2010/main" val="2849837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821"/>
            <a:ext cx="9144000" cy="723917"/>
          </a:xfrm>
          <a:prstGeom prst="rect">
            <a:avLst/>
          </a:prstGeom>
        </p:spPr>
      </p:pic>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2204"/>
            <a:ext cx="9144000" cy="1632510"/>
          </a:xfrm>
          <a:prstGeom prst="rect">
            <a:avLst/>
          </a:prstGeom>
        </p:spPr>
      </p:pic>
      <p:sp>
        <p:nvSpPr>
          <p:cNvPr id="6" name="CuadroTexto 5"/>
          <p:cNvSpPr txBox="1"/>
          <p:nvPr/>
        </p:nvSpPr>
        <p:spPr>
          <a:xfrm>
            <a:off x="521623" y="2944614"/>
            <a:ext cx="1736757" cy="646331"/>
          </a:xfrm>
          <a:prstGeom prst="rect">
            <a:avLst/>
          </a:prstGeom>
          <a:noFill/>
        </p:spPr>
        <p:txBody>
          <a:bodyPr wrap="none" rtlCol="0">
            <a:spAutoFit/>
          </a:bodyPr>
          <a:lstStyle/>
          <a:p>
            <a:pPr algn="ctr"/>
            <a:r>
              <a:rPr lang="en-GB" b="1" dirty="0" smtClean="0">
                <a:solidFill>
                  <a:schemeClr val="bg1"/>
                </a:solidFill>
                <a:effectLst>
                  <a:outerShdw blurRad="38100" dist="38100" dir="2700000" algn="tl">
                    <a:srgbClr val="000000">
                      <a:alpha val="43137"/>
                    </a:srgbClr>
                  </a:outerShdw>
                </a:effectLst>
              </a:rPr>
              <a:t>Evolving Visual</a:t>
            </a:r>
          </a:p>
          <a:p>
            <a:pPr algn="ctr"/>
            <a:r>
              <a:rPr lang="en-GB" b="1" dirty="0" smtClean="0">
                <a:solidFill>
                  <a:schemeClr val="bg1"/>
                </a:solidFill>
                <a:effectLst>
                  <a:outerShdw blurRad="38100" dist="38100" dir="2700000" algn="tl">
                    <a:srgbClr val="000000">
                      <a:alpha val="43137"/>
                    </a:srgbClr>
                  </a:outerShdw>
                </a:effectLst>
              </a:rPr>
              <a:t>Representations</a:t>
            </a:r>
            <a:endParaRPr lang="en-GB" b="1" dirty="0">
              <a:solidFill>
                <a:schemeClr val="bg1"/>
              </a:solidFill>
              <a:effectLst>
                <a:outerShdw blurRad="38100" dist="38100" dir="2700000" algn="tl">
                  <a:srgbClr val="000000">
                    <a:alpha val="43137"/>
                  </a:srgbClr>
                </a:outerShdw>
              </a:effectLst>
            </a:endParaRPr>
          </a:p>
        </p:txBody>
      </p:sp>
      <p:sp>
        <p:nvSpPr>
          <p:cNvPr id="8" name="CuadroTexto 7"/>
          <p:cNvSpPr txBox="1"/>
          <p:nvPr/>
        </p:nvSpPr>
        <p:spPr>
          <a:xfrm>
            <a:off x="593516" y="52741"/>
            <a:ext cx="761812" cy="523220"/>
          </a:xfrm>
          <a:prstGeom prst="rect">
            <a:avLst/>
          </a:prstGeom>
          <a:noFill/>
        </p:spPr>
        <p:txBody>
          <a:bodyPr wrap="none" rtlCol="0">
            <a:spAutoFit/>
          </a:bodyPr>
          <a:lstStyle/>
          <a:p>
            <a:pPr algn="ctr"/>
            <a:r>
              <a:rPr lang="en-GB" sz="1400" b="1" dirty="0" smtClean="0">
                <a:solidFill>
                  <a:schemeClr val="bg1"/>
                </a:solidFill>
                <a:effectLst>
                  <a:outerShdw blurRad="38100" dist="38100" dir="2700000" algn="tl">
                    <a:srgbClr val="000000">
                      <a:alpha val="43137"/>
                    </a:srgbClr>
                  </a:outerShdw>
                </a:effectLst>
              </a:rPr>
              <a:t>Evolved</a:t>
            </a:r>
          </a:p>
          <a:p>
            <a:pPr algn="ctr"/>
            <a:r>
              <a:rPr lang="en-GB" sz="1400" b="1" dirty="0" smtClean="0">
                <a:solidFill>
                  <a:schemeClr val="bg1"/>
                </a:solidFill>
                <a:effectLst>
                  <a:outerShdw blurRad="38100" dist="38100" dir="2700000" algn="tl">
                    <a:srgbClr val="000000">
                      <a:alpha val="43137"/>
                    </a:srgbClr>
                  </a:outerShdw>
                </a:effectLst>
              </a:rPr>
              <a:t>Visual</a:t>
            </a:r>
            <a:endParaRPr lang="en-GB" sz="1400" b="1" dirty="0">
              <a:solidFill>
                <a:schemeClr val="bg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8</a:t>
            </a:fld>
            <a:endParaRPr lang="es-ES"/>
          </a:p>
        </p:txBody>
      </p:sp>
      <p:pic>
        <p:nvPicPr>
          <p:cNvPr id="11" name="Imagen 10"/>
          <p:cNvPicPr>
            <a:picLocks noChangeAspect="1"/>
          </p:cNvPicPr>
          <p:nvPr/>
        </p:nvPicPr>
        <p:blipFill>
          <a:blip r:embed="rId8"/>
          <a:stretch>
            <a:fillRect/>
          </a:stretch>
        </p:blipFill>
        <p:spPr>
          <a:xfrm>
            <a:off x="2433265" y="4545414"/>
            <a:ext cx="1181126" cy="1003957"/>
          </a:xfrm>
          <a:prstGeom prst="rect">
            <a:avLst/>
          </a:prstGeom>
        </p:spPr>
      </p:pic>
      <p:pic>
        <p:nvPicPr>
          <p:cNvPr id="9218" name="Picture 2" descr="https://si.wsj.net/public/resources/images/PT-AO773_EVOLUT_F_2010052119205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2" y="4689650"/>
            <a:ext cx="1800200" cy="712513"/>
          </a:xfrm>
          <a:prstGeom prst="rect">
            <a:avLst/>
          </a:prstGeom>
          <a:noFill/>
          <a:extLst>
            <a:ext uri="{909E8E84-426E-40DD-AFC4-6F175D3DCCD1}">
              <a14:hiddenFill xmlns:a14="http://schemas.microsoft.com/office/drawing/2010/main">
                <a:solidFill>
                  <a:srgbClr val="FFFFFF"/>
                </a:solidFill>
              </a14:hiddenFill>
            </a:ext>
          </a:extLst>
        </p:spPr>
      </p:pic>
      <p:sp>
        <p:nvSpPr>
          <p:cNvPr id="15" name="Cheurón 14"/>
          <p:cNvSpPr/>
          <p:nvPr/>
        </p:nvSpPr>
        <p:spPr>
          <a:xfrm>
            <a:off x="2011580" y="4947410"/>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353025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800"/>
                                        <p:tgtEl>
                                          <p:spTgt spid="9"/>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800" fill="hold"/>
                                        <p:tgtEl>
                                          <p:spTgt spid="8"/>
                                        </p:tgtEl>
                                        <p:attrNameLst>
                                          <p:attrName>ppt_w</p:attrName>
                                        </p:attrNameLst>
                                      </p:cBhvr>
                                      <p:tavLst>
                                        <p:tav tm="0">
                                          <p:val>
                                            <p:fltVal val="0"/>
                                          </p:val>
                                        </p:tav>
                                        <p:tav tm="100000">
                                          <p:val>
                                            <p:strVal val="#ppt_w"/>
                                          </p:val>
                                        </p:tav>
                                      </p:tavLst>
                                    </p:anim>
                                    <p:anim calcmode="lin" valueType="num">
                                      <p:cBhvr>
                                        <p:cTn id="14" dur="800" fill="hold"/>
                                        <p:tgtEl>
                                          <p:spTgt spid="8"/>
                                        </p:tgtEl>
                                        <p:attrNameLst>
                                          <p:attrName>ppt_h</p:attrName>
                                        </p:attrNameLst>
                                      </p:cBhvr>
                                      <p:tavLst>
                                        <p:tav tm="0">
                                          <p:val>
                                            <p:fltVal val="0"/>
                                          </p:val>
                                        </p:tav>
                                        <p:tav tm="100000">
                                          <p:val>
                                            <p:strVal val="#ppt_h"/>
                                          </p:val>
                                        </p:tav>
                                      </p:tavLst>
                                    </p:anim>
                                    <p:animEffect transition="in" filter="fade">
                                      <p:cBhvr>
                                        <p:cTn id="15"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7 Imagen" descr="cabecera diapo.jpg"/>
          <p:cNvPicPr>
            <a:picLocks noChangeAspect="1"/>
          </p:cNvPicPr>
          <p:nvPr/>
        </p:nvPicPr>
        <p:blipFill>
          <a:blip r:embed="rId3"/>
          <a:stretch>
            <a:fillRect/>
          </a:stretch>
        </p:blipFill>
        <p:spPr>
          <a:xfrm>
            <a:off x="0" y="0"/>
            <a:ext cx="9144000" cy="737048"/>
          </a:xfrm>
          <a:prstGeom prst="rect">
            <a:avLst/>
          </a:prstGeom>
        </p:spPr>
      </p:pic>
      <p:pic>
        <p:nvPicPr>
          <p:cNvPr id="9" name="8 Imagen" descr="logo-pequeño.png"/>
          <p:cNvPicPr>
            <a:picLocks noChangeAspect="1"/>
          </p:cNvPicPr>
          <p:nvPr/>
        </p:nvPicPr>
        <p:blipFill>
          <a:blip r:embed="rId4"/>
          <a:stretch>
            <a:fillRect/>
          </a:stretch>
        </p:blipFill>
        <p:spPr>
          <a:xfrm>
            <a:off x="642910" y="0"/>
            <a:ext cx="981075" cy="609600"/>
          </a:xfrm>
          <a:prstGeom prst="rect">
            <a:avLst/>
          </a:prstGeom>
        </p:spPr>
      </p:pic>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sp>
        <p:nvSpPr>
          <p:cNvPr id="12" name="11 Rectángulo"/>
          <p:cNvSpPr/>
          <p:nvPr/>
        </p:nvSpPr>
        <p:spPr>
          <a:xfrm>
            <a:off x="6372200" y="6464369"/>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3" name="12 Rectángulo"/>
          <p:cNvSpPr/>
          <p:nvPr/>
        </p:nvSpPr>
        <p:spPr>
          <a:xfrm>
            <a:off x="1928794" y="214290"/>
            <a:ext cx="2476960" cy="230832"/>
          </a:xfrm>
          <a:prstGeom prst="rect">
            <a:avLst/>
          </a:prstGeom>
        </p:spPr>
        <p:txBody>
          <a:bodyPr wrap="none">
            <a:spAutoFit/>
          </a:bodyPr>
          <a:lstStyle/>
          <a:p>
            <a:r>
              <a:rPr lang="en-US" sz="900" dirty="0" smtClean="0">
                <a:solidFill>
                  <a:schemeClr val="bg1"/>
                </a:solidFill>
                <a:latin typeface="Humnst777 BT" pitchFamily="34" charset="0"/>
              </a:rPr>
              <a:t>Human Pose Recovery and Behavior Analysis</a:t>
            </a:r>
            <a:endParaRPr lang="es-ES" sz="900" dirty="0">
              <a:solidFill>
                <a:schemeClr val="bg1"/>
              </a:solidFill>
              <a:latin typeface="Humnst777 BT" pitchFamily="34" charset="0"/>
            </a:endParaRPr>
          </a:p>
        </p:txBody>
      </p:sp>
      <p:sp>
        <p:nvSpPr>
          <p:cNvPr id="17" name="CuadroTexto 16"/>
          <p:cNvSpPr txBox="1"/>
          <p:nvPr/>
        </p:nvSpPr>
        <p:spPr>
          <a:xfrm>
            <a:off x="251520" y="6021288"/>
            <a:ext cx="8462744" cy="461665"/>
          </a:xfrm>
          <a:prstGeom prst="rect">
            <a:avLst/>
          </a:prstGeom>
          <a:noFill/>
        </p:spPr>
        <p:txBody>
          <a:bodyPr wrap="square" rtlCol="0">
            <a:spAutoFit/>
          </a:bodyPr>
          <a:lstStyle/>
          <a:p>
            <a:pPr algn="just"/>
            <a:r>
              <a:rPr lang="es-ES" sz="1200" dirty="0"/>
              <a:t>V. Ponce-López, S. Escalera, and X. </a:t>
            </a:r>
            <a:r>
              <a:rPr lang="es-ES" sz="1200" dirty="0" err="1"/>
              <a:t>Baró</a:t>
            </a:r>
            <a:r>
              <a:rPr lang="es-ES" sz="1200" dirty="0"/>
              <a:t>. </a:t>
            </a:r>
            <a:r>
              <a:rPr lang="es-ES" sz="1200" dirty="0" err="1"/>
              <a:t>Multi</a:t>
            </a:r>
            <a:r>
              <a:rPr lang="es-ES" sz="1200" dirty="0"/>
              <a:t>-modal Social </a:t>
            </a:r>
            <a:r>
              <a:rPr lang="es-ES" sz="1200" dirty="0" err="1"/>
              <a:t>Signal</a:t>
            </a:r>
            <a:r>
              <a:rPr lang="es-ES" sz="1200" dirty="0"/>
              <a:t> </a:t>
            </a:r>
            <a:r>
              <a:rPr lang="es-ES" sz="1200" dirty="0" err="1"/>
              <a:t>Analysis</a:t>
            </a:r>
            <a:r>
              <a:rPr lang="es-ES" sz="1200" dirty="0"/>
              <a:t> </a:t>
            </a:r>
            <a:r>
              <a:rPr lang="es-ES" sz="1200" dirty="0" err="1"/>
              <a:t>for</a:t>
            </a:r>
            <a:r>
              <a:rPr lang="es-ES" sz="1200" dirty="0"/>
              <a:t> </a:t>
            </a:r>
            <a:r>
              <a:rPr lang="es-ES" sz="1200" dirty="0" err="1"/>
              <a:t>Predicting</a:t>
            </a:r>
            <a:r>
              <a:rPr lang="es-ES" sz="1200" dirty="0"/>
              <a:t> </a:t>
            </a:r>
            <a:r>
              <a:rPr lang="es-ES" sz="1200" dirty="0" err="1"/>
              <a:t>Agreement</a:t>
            </a:r>
            <a:r>
              <a:rPr lang="es-ES" sz="1200" dirty="0"/>
              <a:t> in </a:t>
            </a:r>
            <a:r>
              <a:rPr lang="es-ES" sz="1200" dirty="0" err="1"/>
              <a:t>Conversation</a:t>
            </a:r>
            <a:r>
              <a:rPr lang="es-ES" sz="1200" dirty="0"/>
              <a:t> </a:t>
            </a:r>
            <a:r>
              <a:rPr lang="es-ES" sz="1200" dirty="0" err="1"/>
              <a:t>Settings</a:t>
            </a:r>
            <a:r>
              <a:rPr lang="es-ES" sz="1200" dirty="0"/>
              <a:t>. International </a:t>
            </a:r>
            <a:r>
              <a:rPr lang="es-ES" sz="1200" dirty="0" err="1"/>
              <a:t>Conference</a:t>
            </a:r>
            <a:r>
              <a:rPr lang="es-ES" sz="1200" dirty="0"/>
              <a:t> </a:t>
            </a:r>
            <a:r>
              <a:rPr lang="es-ES" sz="1200" dirty="0" err="1"/>
              <a:t>on</a:t>
            </a:r>
            <a:r>
              <a:rPr lang="es-ES" sz="1200" dirty="0"/>
              <a:t> Multimodal </a:t>
            </a:r>
            <a:r>
              <a:rPr lang="es-ES" sz="1200" dirty="0" err="1"/>
              <a:t>Interaction</a:t>
            </a:r>
            <a:r>
              <a:rPr lang="es-ES" sz="1200" dirty="0"/>
              <a:t>, 2013, </a:t>
            </a:r>
            <a:r>
              <a:rPr lang="es-ES" sz="1200" dirty="0" err="1"/>
              <a:t>Sydney</a:t>
            </a:r>
            <a:r>
              <a:rPr lang="es-ES" sz="1200" dirty="0"/>
              <a:t>, ISBN 978-1-4503-2129-7, pp. 495-502.</a:t>
            </a:r>
          </a:p>
        </p:txBody>
      </p:sp>
      <p:sp>
        <p:nvSpPr>
          <p:cNvPr id="14" name="31 CuadroTexto"/>
          <p:cNvSpPr txBox="1"/>
          <p:nvPr/>
        </p:nvSpPr>
        <p:spPr>
          <a:xfrm>
            <a:off x="4572000" y="323364"/>
            <a:ext cx="3384376" cy="369332"/>
          </a:xfrm>
          <a:prstGeom prst="rect">
            <a:avLst/>
          </a:prstGeom>
          <a:noFill/>
        </p:spPr>
        <p:txBody>
          <a:bodyPr wrap="square" rtlCol="0">
            <a:spAutoFit/>
          </a:bodyPr>
          <a:lstStyle/>
          <a:p>
            <a:pPr algn="ctr"/>
            <a:r>
              <a:rPr lang="en-US" b="1" dirty="0" smtClean="0"/>
              <a:t>VOM Behavior Analysis</a:t>
            </a:r>
            <a:endParaRPr lang="es-ES" dirty="0">
              <a:latin typeface="Humnst777 BT" pitchFamily="34" charset="0"/>
            </a:endParaRPr>
          </a:p>
        </p:txBody>
      </p:sp>
      <p:sp>
        <p:nvSpPr>
          <p:cNvPr id="11" name="4 CuadroTexto"/>
          <p:cNvSpPr txBox="1"/>
          <p:nvPr/>
        </p:nvSpPr>
        <p:spPr>
          <a:xfrm>
            <a:off x="467544" y="904071"/>
            <a:ext cx="8136904" cy="2092881"/>
          </a:xfrm>
          <a:prstGeom prst="rect">
            <a:avLst/>
          </a:prstGeom>
          <a:noFill/>
        </p:spPr>
        <p:txBody>
          <a:bodyPr wrap="square" rtlCol="0">
            <a:spAutoFit/>
          </a:bodyPr>
          <a:lstStyle/>
          <a:p>
            <a:pPr marL="457200" indent="-457200" algn="just">
              <a:buFont typeface="Wingdings" pitchFamily="2" charset="2"/>
              <a:buChar char="q"/>
            </a:pPr>
            <a:r>
              <a:rPr lang="en-US" sz="2000" dirty="0" smtClean="0"/>
              <a:t>Analysis of the communication process in </a:t>
            </a:r>
            <a:r>
              <a:rPr lang="en-US" sz="2000" b="1" dirty="0" smtClean="0"/>
              <a:t>Victim-Offender Mediations</a:t>
            </a:r>
            <a:r>
              <a:rPr lang="en-US" sz="2000" dirty="0" smtClean="0"/>
              <a:t>: </a:t>
            </a:r>
          </a:p>
          <a:p>
            <a:pPr marL="457200" indent="-457200" algn="just">
              <a:buFont typeface="Wingdings" pitchFamily="2" charset="2"/>
              <a:buChar char="q"/>
            </a:pPr>
            <a:endParaRPr lang="en-US" sz="2000" dirty="0" smtClean="0"/>
          </a:p>
          <a:p>
            <a:pPr marL="914400" lvl="1" indent="-457200" algn="just">
              <a:buFont typeface="Wingdings" pitchFamily="2" charset="2"/>
              <a:buChar char="§"/>
            </a:pPr>
            <a:r>
              <a:rPr lang="en-US" dirty="0" smtClean="0"/>
              <a:t>Acquisition of </a:t>
            </a:r>
            <a:r>
              <a:rPr lang="en-US" b="1" dirty="0" smtClean="0"/>
              <a:t>multi-modal data</a:t>
            </a:r>
            <a:r>
              <a:rPr lang="en-US" dirty="0" smtClean="0"/>
              <a:t>.</a:t>
            </a:r>
          </a:p>
          <a:p>
            <a:pPr marL="914400" lvl="1" indent="-457200" algn="just">
              <a:buFont typeface="Wingdings" pitchFamily="2" charset="2"/>
              <a:buChar char="§"/>
            </a:pPr>
            <a:r>
              <a:rPr lang="en-US" dirty="0" smtClean="0"/>
              <a:t>Extracting </a:t>
            </a:r>
            <a:r>
              <a:rPr lang="en-US" b="1" dirty="0" smtClean="0"/>
              <a:t>signal levels </a:t>
            </a:r>
            <a:r>
              <a:rPr lang="en-US" dirty="0" smtClean="0"/>
              <a:t>from the participants from the low-level features.</a:t>
            </a:r>
          </a:p>
          <a:p>
            <a:pPr marL="914400" lvl="1" indent="-457200" algn="just">
              <a:buFont typeface="Wingdings" pitchFamily="2" charset="2"/>
              <a:buChar char="§"/>
            </a:pPr>
            <a:r>
              <a:rPr lang="en-US" dirty="0" smtClean="0"/>
              <a:t>Provide </a:t>
            </a:r>
            <a:r>
              <a:rPr lang="en-US" b="1" dirty="0" smtClean="0"/>
              <a:t>feedback</a:t>
            </a:r>
            <a:r>
              <a:rPr lang="en-US" dirty="0" smtClean="0"/>
              <a:t> to the experts from the situations and analyze relevant features.</a:t>
            </a:r>
            <a:r>
              <a:rPr lang="en-US" dirty="0"/>
              <a:t> </a:t>
            </a:r>
          </a:p>
          <a:p>
            <a:r>
              <a:rPr lang="en-US" b="1" dirty="0"/>
              <a:t> </a:t>
            </a:r>
            <a:endParaRPr lang="en-US" dirty="0" smtClean="0"/>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628" y="2867798"/>
            <a:ext cx="603885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D:\Uni\thesis\presentations\generalitat-justici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270" y="242499"/>
            <a:ext cx="1384156" cy="49546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8"/>
          <a:stretch>
            <a:fillRect/>
          </a:stretch>
        </p:blipFill>
        <p:spPr>
          <a:xfrm>
            <a:off x="467544" y="4393038"/>
            <a:ext cx="5923097" cy="1124194"/>
          </a:xfrm>
          <a:prstGeom prst="rect">
            <a:avLst/>
          </a:prstGeom>
        </p:spPr>
      </p:pic>
      <p:pic>
        <p:nvPicPr>
          <p:cNvPr id="4" name="Imagen 3"/>
          <p:cNvPicPr>
            <a:picLocks noChangeAspect="1"/>
          </p:cNvPicPr>
          <p:nvPr/>
        </p:nvPicPr>
        <p:blipFill>
          <a:blip r:embed="rId9"/>
          <a:stretch>
            <a:fillRect/>
          </a:stretch>
        </p:blipFill>
        <p:spPr>
          <a:xfrm>
            <a:off x="6705950" y="2619733"/>
            <a:ext cx="2025414" cy="3152281"/>
          </a:xfrm>
          <a:prstGeom prst="rect">
            <a:avLst/>
          </a:prstGeom>
        </p:spPr>
      </p:pic>
      <p:sp>
        <p:nvSpPr>
          <p:cNvPr id="3" name="Marcador de número de diapositiva 2"/>
          <p:cNvSpPr>
            <a:spLocks noGrp="1"/>
          </p:cNvSpPr>
          <p:nvPr>
            <p:ph type="sldNum" sz="quarter" idx="12"/>
          </p:nvPr>
        </p:nvSpPr>
        <p:spPr/>
        <p:txBody>
          <a:bodyPr/>
          <a:lstStyle/>
          <a:p>
            <a:fld id="{28E7870A-D833-4620-871D-52D8AB644C76}" type="slidenum">
              <a:rPr lang="es-ES" smtClean="0"/>
              <a:pPr/>
              <a:t>80</a:t>
            </a:fld>
            <a:endParaRPr lang="es-ES"/>
          </a:p>
        </p:txBody>
      </p:sp>
    </p:spTree>
    <p:extLst>
      <p:ext uri="{BB962C8B-B14F-4D97-AF65-F5344CB8AC3E}">
        <p14:creationId xmlns:p14="http://schemas.microsoft.com/office/powerpoint/2010/main" val="1924823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7 Imagen" descr="cabecera diapo.jpg"/>
          <p:cNvPicPr>
            <a:picLocks noChangeAspect="1"/>
          </p:cNvPicPr>
          <p:nvPr/>
        </p:nvPicPr>
        <p:blipFill>
          <a:blip r:embed="rId3"/>
          <a:stretch>
            <a:fillRect/>
          </a:stretch>
        </p:blipFill>
        <p:spPr>
          <a:xfrm>
            <a:off x="0" y="0"/>
            <a:ext cx="9144000" cy="737048"/>
          </a:xfrm>
          <a:prstGeom prst="rect">
            <a:avLst/>
          </a:prstGeom>
        </p:spPr>
      </p:pic>
      <p:pic>
        <p:nvPicPr>
          <p:cNvPr id="9" name="8 Imagen" descr="logo-pequeño.png"/>
          <p:cNvPicPr>
            <a:picLocks noChangeAspect="1"/>
          </p:cNvPicPr>
          <p:nvPr/>
        </p:nvPicPr>
        <p:blipFill>
          <a:blip r:embed="rId4"/>
          <a:stretch>
            <a:fillRect/>
          </a:stretch>
        </p:blipFill>
        <p:spPr>
          <a:xfrm>
            <a:off x="642910" y="0"/>
            <a:ext cx="981075" cy="609600"/>
          </a:xfrm>
          <a:prstGeom prst="rect">
            <a:avLst/>
          </a:prstGeom>
        </p:spPr>
      </p:pic>
      <p:pic>
        <p:nvPicPr>
          <p:cNvPr id="10" name="9 Imagen" descr="degradado diapo.jpg"/>
          <p:cNvPicPr>
            <a:picLocks noChangeAspect="1"/>
          </p:cNvPicPr>
          <p:nvPr/>
        </p:nvPicPr>
        <p:blipFill>
          <a:blip r:embed="rId5"/>
          <a:stretch>
            <a:fillRect/>
          </a:stretch>
        </p:blipFill>
        <p:spPr>
          <a:xfrm>
            <a:off x="0" y="5879108"/>
            <a:ext cx="9144000" cy="978892"/>
          </a:xfrm>
          <a:prstGeom prst="rect">
            <a:avLst/>
          </a:prstGeom>
        </p:spPr>
      </p:pic>
      <p:sp>
        <p:nvSpPr>
          <p:cNvPr id="12" name="11 Rectángulo"/>
          <p:cNvSpPr/>
          <p:nvPr/>
        </p:nvSpPr>
        <p:spPr>
          <a:xfrm>
            <a:off x="6215074" y="6357958"/>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3" name="12 Rectángulo"/>
          <p:cNvSpPr/>
          <p:nvPr/>
        </p:nvSpPr>
        <p:spPr>
          <a:xfrm>
            <a:off x="1928794" y="214290"/>
            <a:ext cx="2476960" cy="230832"/>
          </a:xfrm>
          <a:prstGeom prst="rect">
            <a:avLst/>
          </a:prstGeom>
        </p:spPr>
        <p:txBody>
          <a:bodyPr wrap="none">
            <a:spAutoFit/>
          </a:bodyPr>
          <a:lstStyle/>
          <a:p>
            <a:r>
              <a:rPr lang="en-US" sz="900" dirty="0" smtClean="0">
                <a:solidFill>
                  <a:schemeClr val="bg1"/>
                </a:solidFill>
                <a:latin typeface="Humnst777 BT" pitchFamily="34" charset="0"/>
              </a:rPr>
              <a:t>Human Pose Recovery and Behavior Analysis</a:t>
            </a:r>
            <a:endParaRPr lang="es-ES" sz="900" dirty="0">
              <a:solidFill>
                <a:schemeClr val="bg1"/>
              </a:solidFill>
              <a:latin typeface="Humnst777 BT" pitchFamily="34" charset="0"/>
            </a:endParaRPr>
          </a:p>
        </p:txBody>
      </p:sp>
      <p:sp>
        <p:nvSpPr>
          <p:cNvPr id="14" name="31 CuadroTexto"/>
          <p:cNvSpPr txBox="1"/>
          <p:nvPr/>
        </p:nvSpPr>
        <p:spPr>
          <a:xfrm>
            <a:off x="4714876" y="262389"/>
            <a:ext cx="4143404" cy="369332"/>
          </a:xfrm>
          <a:prstGeom prst="rect">
            <a:avLst/>
          </a:prstGeom>
          <a:noFill/>
        </p:spPr>
        <p:txBody>
          <a:bodyPr wrap="square" rtlCol="0">
            <a:spAutoFit/>
          </a:bodyPr>
          <a:lstStyle/>
          <a:p>
            <a:pPr algn="ctr"/>
            <a:r>
              <a:rPr lang="en-US" b="1" dirty="0" smtClean="0"/>
              <a:t>Sub-gestures</a:t>
            </a:r>
            <a:endParaRPr lang="es-ES" dirty="0">
              <a:latin typeface="Humnst777 BT" pitchFamily="34" charset="0"/>
            </a:endParaRPr>
          </a:p>
        </p:txBody>
      </p:sp>
      <p:sp>
        <p:nvSpPr>
          <p:cNvPr id="11" name="2 CuadroTexto"/>
          <p:cNvSpPr txBox="1"/>
          <p:nvPr/>
        </p:nvSpPr>
        <p:spPr>
          <a:xfrm>
            <a:off x="452736" y="1052736"/>
            <a:ext cx="8136904" cy="4524315"/>
          </a:xfrm>
          <a:prstGeom prst="rect">
            <a:avLst/>
          </a:prstGeom>
          <a:noFill/>
        </p:spPr>
        <p:txBody>
          <a:bodyPr wrap="square" rtlCol="0">
            <a:spAutoFit/>
          </a:bodyPr>
          <a:lstStyle/>
          <a:p>
            <a:pPr marL="342900" indent="-342900" algn="just">
              <a:buFont typeface="Wingdings" pitchFamily="2" charset="2"/>
              <a:buChar char="q"/>
            </a:pPr>
            <a:r>
              <a:rPr lang="en-US" dirty="0"/>
              <a:t>Assumption </a:t>
            </a:r>
            <a:r>
              <a:rPr lang="en-US" dirty="0">
                <a:sym typeface="Wingdings" panose="05000000000000000000" pitchFamily="2" charset="2"/>
              </a:rPr>
              <a:t> </a:t>
            </a:r>
            <a:r>
              <a:rPr lang="en-US" dirty="0"/>
              <a:t>Decomposition improves gesture recognition and the understandability of the visual language.</a:t>
            </a:r>
            <a:endParaRPr lang="en-US" sz="1600" dirty="0"/>
          </a:p>
          <a:p>
            <a:pPr marL="342900" indent="-342900" algn="just">
              <a:buFont typeface="Wingdings" pitchFamily="2" charset="2"/>
              <a:buChar char="q"/>
            </a:pPr>
            <a:r>
              <a:rPr lang="en-US" dirty="0" smtClean="0"/>
              <a:t>Discretization of gestures in smaller units using </a:t>
            </a:r>
            <a:r>
              <a:rPr lang="en-US" b="1" dirty="0" smtClean="0"/>
              <a:t>composition</a:t>
            </a:r>
            <a:r>
              <a:rPr lang="en-US" dirty="0" smtClean="0"/>
              <a:t> of HP clusters.</a:t>
            </a:r>
          </a:p>
          <a:p>
            <a:pPr marL="342900" indent="-342900" algn="just">
              <a:buFont typeface="Wingdings" pitchFamily="2" charset="2"/>
              <a:buChar char="q"/>
            </a:pPr>
            <a:endParaRPr lang="en-US" dirty="0" smtClean="0"/>
          </a:p>
          <a:p>
            <a:pPr algn="r"/>
            <a:endParaRPr lang="es-ES_tradnl" dirty="0" smtClean="0"/>
          </a:p>
          <a:p>
            <a:pPr algn="r"/>
            <a:endParaRPr lang="es-ES_tradnl" dirty="0" smtClean="0"/>
          </a:p>
          <a:p>
            <a:pPr algn="r"/>
            <a:endParaRPr lang="es-ES_tradnl" dirty="0" smtClean="0"/>
          </a:p>
          <a:p>
            <a:pPr algn="r"/>
            <a:endParaRPr lang="es-ES_tradnl" dirty="0" smtClean="0"/>
          </a:p>
          <a:p>
            <a:pPr algn="r"/>
            <a:endParaRPr lang="es-ES_tradnl" dirty="0"/>
          </a:p>
          <a:p>
            <a:pPr algn="r"/>
            <a:endParaRPr lang="es-ES_tradnl" dirty="0" smtClean="0"/>
          </a:p>
          <a:p>
            <a:pPr algn="r"/>
            <a:r>
              <a:rPr lang="es-ES_tradnl" dirty="0" smtClean="0"/>
              <a:t>		</a:t>
            </a:r>
            <a:endParaRPr lang="en-US" dirty="0" smtClean="0"/>
          </a:p>
          <a:p>
            <a:pPr marL="342900" indent="-342900" algn="just">
              <a:buFont typeface="Wingdings" pitchFamily="2" charset="2"/>
              <a:buChar char="q"/>
            </a:pPr>
            <a:endParaRPr lang="en-US" dirty="0" smtClean="0"/>
          </a:p>
          <a:p>
            <a:pPr marL="342900" lvl="1" indent="-342900" algn="just">
              <a:buFont typeface="Wingdings" pitchFamily="2" charset="2"/>
              <a:buChar char="q"/>
            </a:pPr>
            <a:r>
              <a:rPr lang="en-US" dirty="0" smtClean="0"/>
              <a:t>Sequences </a:t>
            </a:r>
            <a:r>
              <a:rPr lang="en-US" dirty="0"/>
              <a:t>of Sub-Gesture units can be modelled </a:t>
            </a:r>
            <a:r>
              <a:rPr lang="en-US" dirty="0" smtClean="0"/>
              <a:t>by combining both generative and probabilistic models so as to see the temporal evolution of the segmentation.</a:t>
            </a:r>
            <a:endParaRPr lang="en-US" dirty="0"/>
          </a:p>
          <a:p>
            <a:pPr marL="342900" lvl="1" indent="-342900" algn="just">
              <a:buFont typeface="Wingdings" pitchFamily="2" charset="2"/>
              <a:buChar char="q"/>
            </a:pPr>
            <a:r>
              <a:rPr lang="en-US" dirty="0" smtClean="0"/>
              <a:t>Final </a:t>
            </a:r>
            <a:r>
              <a:rPr lang="en-US" dirty="0"/>
              <a:t>inference </a:t>
            </a:r>
            <a:r>
              <a:rPr lang="en-US" dirty="0" smtClean="0"/>
              <a:t>consists </a:t>
            </a:r>
            <a:r>
              <a:rPr lang="en-US" dirty="0"/>
              <a:t>of testing the methodology on a large scale data set of gestures</a:t>
            </a:r>
            <a:r>
              <a:rPr lang="en-US" dirty="0" smtClean="0"/>
              <a:t>.</a:t>
            </a:r>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210" y="2357215"/>
            <a:ext cx="4222824" cy="175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uadroTexto 15"/>
          <p:cNvSpPr txBox="1"/>
          <p:nvPr/>
        </p:nvSpPr>
        <p:spPr>
          <a:xfrm>
            <a:off x="285720" y="5733256"/>
            <a:ext cx="8462744" cy="461665"/>
          </a:xfrm>
          <a:prstGeom prst="rect">
            <a:avLst/>
          </a:prstGeom>
          <a:noFill/>
        </p:spPr>
        <p:txBody>
          <a:bodyPr wrap="square" rtlCol="0">
            <a:spAutoFit/>
          </a:bodyPr>
          <a:lstStyle/>
          <a:p>
            <a:pPr algn="just"/>
            <a:r>
              <a:rPr lang="en-US" sz="1200" dirty="0" smtClean="0"/>
              <a:t>F. </a:t>
            </a:r>
            <a:r>
              <a:rPr lang="en-US" sz="1200" dirty="0"/>
              <a:t>Zhou, </a:t>
            </a:r>
            <a:r>
              <a:rPr lang="en-US" sz="1200" dirty="0" smtClean="0"/>
              <a:t>F. de </a:t>
            </a:r>
            <a:r>
              <a:rPr lang="en-US" sz="1200" dirty="0"/>
              <a:t>la Torre, </a:t>
            </a:r>
            <a:r>
              <a:rPr lang="en-US" sz="1200" dirty="0" smtClean="0"/>
              <a:t>J. </a:t>
            </a:r>
            <a:r>
              <a:rPr lang="en-US" sz="1200" dirty="0"/>
              <a:t>K. </a:t>
            </a:r>
            <a:r>
              <a:rPr lang="en-US" sz="1200" dirty="0" smtClean="0"/>
              <a:t>Hodgins. Hierarchical </a:t>
            </a:r>
            <a:r>
              <a:rPr lang="en-US" sz="1200" dirty="0"/>
              <a:t>Aligned Cluster Analysis for Temporal Clustering of </a:t>
            </a:r>
            <a:r>
              <a:rPr lang="en-US" sz="1200" dirty="0" smtClean="0"/>
              <a:t>Human Motion.</a:t>
            </a:r>
            <a:r>
              <a:rPr lang="en-US" sz="1200" dirty="0"/>
              <a:t> </a:t>
            </a:r>
            <a:r>
              <a:rPr lang="en-US" sz="1200" i="1" dirty="0"/>
              <a:t>IEEE Transactions on Pattern Analysis and Machine </a:t>
            </a:r>
            <a:r>
              <a:rPr lang="en-US" sz="1200" i="1" dirty="0" smtClean="0"/>
              <a:t>Intelligence</a:t>
            </a:r>
            <a:r>
              <a:rPr lang="en-US" sz="1200" dirty="0" smtClean="0"/>
              <a:t>,</a:t>
            </a:r>
            <a:r>
              <a:rPr lang="ca-ES" sz="1200" dirty="0"/>
              <a:t> Vol. 35, No. 3, </a:t>
            </a:r>
            <a:r>
              <a:rPr lang="ca-ES" sz="1200" dirty="0" err="1"/>
              <a:t>pp</a:t>
            </a:r>
            <a:r>
              <a:rPr lang="ca-ES" sz="1200" dirty="0"/>
              <a:t>. 582-596, </a:t>
            </a:r>
            <a:r>
              <a:rPr lang="en-US" sz="1200" dirty="0" smtClean="0"/>
              <a:t>2013.</a:t>
            </a:r>
            <a:endParaRPr lang="en-US" sz="1200" dirty="0"/>
          </a:p>
        </p:txBody>
      </p:sp>
      <p:sp>
        <p:nvSpPr>
          <p:cNvPr id="17" name="CuadroTexto 16"/>
          <p:cNvSpPr txBox="1"/>
          <p:nvPr/>
        </p:nvSpPr>
        <p:spPr>
          <a:xfrm>
            <a:off x="289816" y="6163351"/>
            <a:ext cx="8462744" cy="461665"/>
          </a:xfrm>
          <a:prstGeom prst="rect">
            <a:avLst/>
          </a:prstGeom>
          <a:noFill/>
        </p:spPr>
        <p:txBody>
          <a:bodyPr wrap="square" rtlCol="0">
            <a:spAutoFit/>
          </a:bodyPr>
          <a:lstStyle/>
          <a:p>
            <a:pPr algn="just"/>
            <a:r>
              <a:rPr lang="en-US" sz="1200" dirty="0"/>
              <a:t>T. </a:t>
            </a:r>
            <a:r>
              <a:rPr lang="en-US" sz="1200" dirty="0" err="1"/>
              <a:t>Pfister</a:t>
            </a:r>
            <a:r>
              <a:rPr lang="en-US" sz="1200" dirty="0"/>
              <a:t>, J. Charles, A. </a:t>
            </a:r>
            <a:r>
              <a:rPr lang="en-US" sz="1200" dirty="0" err="1"/>
              <a:t>Zisserman</a:t>
            </a:r>
            <a:r>
              <a:rPr lang="en-US" sz="1200" dirty="0"/>
              <a:t>. Domain-Adaptive Discriminative One-Shot Learning of Gestures. ECCV 2014, vol. 8694, pp 814-829, 2014.</a:t>
            </a:r>
          </a:p>
        </p:txBody>
      </p:sp>
      <p:pic>
        <p:nvPicPr>
          <p:cNvPr id="2" name="Imagen 1"/>
          <p:cNvPicPr>
            <a:picLocks noChangeAspect="1"/>
          </p:cNvPicPr>
          <p:nvPr/>
        </p:nvPicPr>
        <p:blipFill>
          <a:blip r:embed="rId7"/>
          <a:stretch>
            <a:fillRect/>
          </a:stretch>
        </p:blipFill>
        <p:spPr>
          <a:xfrm>
            <a:off x="775854" y="3601963"/>
            <a:ext cx="2819400" cy="619125"/>
          </a:xfrm>
          <a:prstGeom prst="rect">
            <a:avLst/>
          </a:prstGeom>
        </p:spPr>
      </p:pic>
      <p:pic>
        <p:nvPicPr>
          <p:cNvPr id="3" name="Imagen 2"/>
          <p:cNvPicPr>
            <a:picLocks noChangeAspect="1"/>
          </p:cNvPicPr>
          <p:nvPr/>
        </p:nvPicPr>
        <p:blipFill>
          <a:blip r:embed="rId8"/>
          <a:stretch>
            <a:fillRect/>
          </a:stretch>
        </p:blipFill>
        <p:spPr>
          <a:xfrm>
            <a:off x="583406" y="2083476"/>
            <a:ext cx="3340522" cy="1502863"/>
          </a:xfrm>
          <a:prstGeom prst="rect">
            <a:avLst/>
          </a:prstGeom>
        </p:spPr>
      </p:pic>
      <p:sp>
        <p:nvSpPr>
          <p:cNvPr id="4" name="Marcador de número de diapositiva 3"/>
          <p:cNvSpPr>
            <a:spLocks noGrp="1"/>
          </p:cNvSpPr>
          <p:nvPr>
            <p:ph type="sldNum" sz="quarter" idx="12"/>
          </p:nvPr>
        </p:nvSpPr>
        <p:spPr/>
        <p:txBody>
          <a:bodyPr/>
          <a:lstStyle/>
          <a:p>
            <a:fld id="{28E7870A-D833-4620-871D-52D8AB644C76}" type="slidenum">
              <a:rPr lang="es-ES" smtClean="0"/>
              <a:pPr/>
              <a:t>81</a:t>
            </a:fld>
            <a:endParaRPr lang="es-ES"/>
          </a:p>
        </p:txBody>
      </p:sp>
    </p:spTree>
    <p:extLst>
      <p:ext uri="{BB962C8B-B14F-4D97-AF65-F5344CB8AC3E}">
        <p14:creationId xmlns:p14="http://schemas.microsoft.com/office/powerpoint/2010/main" val="824021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4"/>
          <a:stretch>
            <a:fillRect/>
          </a:stretch>
        </p:blipFill>
        <p:spPr>
          <a:xfrm>
            <a:off x="0" y="5879108"/>
            <a:ext cx="9144000" cy="978892"/>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52204"/>
            <a:ext cx="9144000" cy="1632510"/>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821"/>
            <a:ext cx="9144000" cy="733425"/>
          </a:xfrm>
          <a:prstGeom prst="rect">
            <a:avLst/>
          </a:prstGeom>
        </p:spPr>
      </p:pic>
      <p:pic>
        <p:nvPicPr>
          <p:cNvPr id="23" name="Imagen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715125"/>
          </a:xfrm>
          <a:prstGeom prst="rect">
            <a:avLst/>
          </a:prstGeom>
        </p:spPr>
      </p:pic>
      <p:sp>
        <p:nvSpPr>
          <p:cNvPr id="24" name="CuadroTexto 23"/>
          <p:cNvSpPr txBox="1"/>
          <p:nvPr/>
        </p:nvSpPr>
        <p:spPr>
          <a:xfrm>
            <a:off x="1457527" y="52741"/>
            <a:ext cx="878510" cy="523220"/>
          </a:xfrm>
          <a:prstGeom prst="rect">
            <a:avLst/>
          </a:prstGeom>
          <a:noFill/>
        </p:spPr>
        <p:txBody>
          <a:bodyPr wrap="none" rtlCol="0">
            <a:spAutoFit/>
          </a:bodyPr>
          <a:lstStyle/>
          <a:p>
            <a:pPr algn="ctr"/>
            <a:r>
              <a:rPr lang="en-GB" sz="1400" b="1" dirty="0" err="1" smtClean="0">
                <a:solidFill>
                  <a:schemeClr val="bg1"/>
                </a:solidFill>
                <a:effectLst>
                  <a:outerShdw blurRad="38100" dist="38100" dir="2700000" algn="tl">
                    <a:srgbClr val="000000">
                      <a:alpha val="43137"/>
                    </a:srgbClr>
                  </a:outerShdw>
                </a:effectLst>
              </a:rPr>
              <a:t>Spatio</a:t>
            </a:r>
            <a:endParaRPr lang="en-GB" sz="1400" b="1" dirty="0" smtClean="0">
              <a:solidFill>
                <a:schemeClr val="bg1"/>
              </a:solidFill>
              <a:effectLst>
                <a:outerShdw blurRad="38100" dist="38100" dir="2700000" algn="tl">
                  <a:srgbClr val="000000">
                    <a:alpha val="43137"/>
                  </a:srgbClr>
                </a:outerShdw>
              </a:effectLst>
            </a:endParaRPr>
          </a:p>
          <a:p>
            <a:pPr algn="ctr"/>
            <a:r>
              <a:rPr lang="en-GB" sz="1400" b="1" dirty="0" smtClean="0">
                <a:solidFill>
                  <a:schemeClr val="bg1"/>
                </a:solidFill>
                <a:effectLst>
                  <a:outerShdw blurRad="38100" dist="38100" dir="2700000" algn="tl">
                    <a:srgbClr val="000000">
                      <a:alpha val="43137"/>
                    </a:srgbClr>
                  </a:outerShdw>
                </a:effectLst>
              </a:rPr>
              <a:t>Temporal</a:t>
            </a:r>
            <a:endParaRPr lang="en-GB" sz="1400" b="1" dirty="0">
              <a:solidFill>
                <a:schemeClr val="bg1"/>
              </a:solidFill>
              <a:effectLst>
                <a:outerShdw blurRad="38100" dist="38100" dir="2700000" algn="tl">
                  <a:srgbClr val="000000">
                    <a:alpha val="43137"/>
                  </a:srgbClr>
                </a:outerShdw>
              </a:effectLst>
            </a:endParaRPr>
          </a:p>
        </p:txBody>
      </p:sp>
      <p:sp>
        <p:nvSpPr>
          <p:cNvPr id="14" name="CuadroTexto 13"/>
          <p:cNvSpPr txBox="1"/>
          <p:nvPr/>
        </p:nvSpPr>
        <p:spPr>
          <a:xfrm>
            <a:off x="594278" y="62553"/>
            <a:ext cx="761812" cy="523220"/>
          </a:xfrm>
          <a:prstGeom prst="rect">
            <a:avLst/>
          </a:prstGeom>
          <a:noFill/>
        </p:spPr>
        <p:txBody>
          <a:bodyPr wrap="none" rtlCol="0">
            <a:spAutoFit/>
          </a:bodyPr>
          <a:lstStyle/>
          <a:p>
            <a:pPr algn="ctr"/>
            <a:r>
              <a:rPr lang="ca-ES" sz="1400" b="1" dirty="0" err="1" smtClean="0">
                <a:solidFill>
                  <a:schemeClr val="bg1">
                    <a:lumMod val="85000"/>
                  </a:schemeClr>
                </a:solidFill>
                <a:effectLst>
                  <a:outerShdw blurRad="38100" dist="38100" dir="2700000" algn="tl">
                    <a:srgbClr val="000000">
                      <a:alpha val="43137"/>
                    </a:srgbClr>
                  </a:outerShdw>
                </a:effectLst>
              </a:rPr>
              <a:t>Evolved</a:t>
            </a:r>
            <a:endParaRPr lang="ca-ES" sz="1400" b="1" dirty="0" smtClean="0">
              <a:solidFill>
                <a:schemeClr val="bg1">
                  <a:lumMod val="85000"/>
                </a:schemeClr>
              </a:solidFill>
              <a:effectLst>
                <a:outerShdw blurRad="38100" dist="38100" dir="2700000" algn="tl">
                  <a:srgbClr val="000000">
                    <a:alpha val="43137"/>
                  </a:srgbClr>
                </a:outerShdw>
              </a:effectLst>
            </a:endParaRPr>
          </a:p>
          <a:p>
            <a:pPr algn="ctr"/>
            <a:r>
              <a:rPr lang="ca-ES" sz="1400" b="1" dirty="0" smtClean="0">
                <a:solidFill>
                  <a:schemeClr val="bg1">
                    <a:lumMod val="85000"/>
                  </a:schemeClr>
                </a:solidFill>
                <a:effectLst>
                  <a:outerShdw blurRad="38100" dist="38100" dir="2700000" algn="tl">
                    <a:srgbClr val="000000">
                      <a:alpha val="43137"/>
                    </a:srgbClr>
                  </a:outerShdw>
                </a:effectLst>
              </a:rPr>
              <a:t>Visual</a:t>
            </a:r>
            <a:endParaRPr lang="ca-ES" sz="1400" b="1" dirty="0">
              <a:solidFill>
                <a:schemeClr val="bg1">
                  <a:lumMod val="85000"/>
                </a:schemeClr>
              </a:solidFill>
              <a:effectLst>
                <a:outerShdw blurRad="38100" dist="38100" dir="2700000" algn="tl">
                  <a:srgbClr val="000000">
                    <a:alpha val="43137"/>
                  </a:srgbClr>
                </a:outerShdw>
              </a:effectLst>
            </a:endParaRPr>
          </a:p>
        </p:txBody>
      </p:sp>
      <p:sp>
        <p:nvSpPr>
          <p:cNvPr id="9" name="CuadroTexto 8"/>
          <p:cNvSpPr txBox="1"/>
          <p:nvPr/>
        </p:nvSpPr>
        <p:spPr>
          <a:xfrm>
            <a:off x="2630349" y="2816786"/>
            <a:ext cx="1749325" cy="923330"/>
          </a:xfrm>
          <a:prstGeom prst="rect">
            <a:avLst/>
          </a:prstGeom>
          <a:noFill/>
        </p:spPr>
        <p:txBody>
          <a:bodyPr wrap="none" rtlCol="0">
            <a:spAutoFit/>
          </a:bodyPr>
          <a:lstStyle/>
          <a:p>
            <a:pPr algn="ctr"/>
            <a:r>
              <a:rPr lang="en-GB" b="1" dirty="0" smtClean="0">
                <a:solidFill>
                  <a:schemeClr val="bg1"/>
                </a:solidFill>
                <a:effectLst>
                  <a:outerShdw blurRad="38100" dist="38100" dir="2700000" algn="tl">
                    <a:srgbClr val="000000">
                      <a:alpha val="43137"/>
                    </a:srgbClr>
                  </a:outerShdw>
                </a:effectLst>
              </a:rPr>
              <a:t>Learning</a:t>
            </a:r>
          </a:p>
          <a:p>
            <a:pPr algn="ctr"/>
            <a:r>
              <a:rPr lang="en-GB" b="1" dirty="0" err="1" smtClean="0">
                <a:solidFill>
                  <a:schemeClr val="bg1"/>
                </a:solidFill>
                <a:effectLst>
                  <a:outerShdw blurRad="38100" dist="38100" dir="2700000" algn="tl">
                    <a:srgbClr val="000000">
                      <a:alpha val="43137"/>
                    </a:srgbClr>
                  </a:outerShdw>
                </a:effectLst>
              </a:rPr>
              <a:t>Spatio</a:t>
            </a:r>
            <a:r>
              <a:rPr lang="en-GB" b="1" dirty="0" smtClean="0">
                <a:solidFill>
                  <a:schemeClr val="bg1"/>
                </a:solidFill>
                <a:effectLst>
                  <a:outerShdw blurRad="38100" dist="38100" dir="2700000" algn="tl">
                    <a:srgbClr val="000000">
                      <a:alpha val="43137"/>
                    </a:srgbClr>
                  </a:outerShdw>
                </a:effectLst>
              </a:rPr>
              <a:t>-Temporal</a:t>
            </a:r>
          </a:p>
          <a:p>
            <a:pPr algn="ctr"/>
            <a:r>
              <a:rPr lang="en-GB" b="1" dirty="0" smtClean="0">
                <a:solidFill>
                  <a:schemeClr val="bg1"/>
                </a:solidFill>
                <a:effectLst>
                  <a:outerShdw blurRad="38100" dist="38100" dir="2700000" algn="tl">
                    <a:srgbClr val="000000">
                      <a:alpha val="43137"/>
                    </a:srgbClr>
                  </a:outerShdw>
                </a:effectLst>
              </a:rPr>
              <a:t>Representations</a:t>
            </a:r>
            <a:endParaRPr lang="en-GB" b="1" dirty="0">
              <a:solidFill>
                <a:schemeClr val="bg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8E7870A-D833-4620-871D-52D8AB644C76}" type="slidenum">
              <a:rPr lang="es-ES" smtClean="0"/>
              <a:pPr/>
              <a:t>9</a:t>
            </a:fld>
            <a:endParaRPr lang="es-ES"/>
          </a:p>
        </p:txBody>
      </p:sp>
      <p:pic>
        <p:nvPicPr>
          <p:cNvPr id="12" name="Imagen 11"/>
          <p:cNvPicPr>
            <a:picLocks noChangeAspect="1"/>
          </p:cNvPicPr>
          <p:nvPr/>
        </p:nvPicPr>
        <p:blipFill>
          <a:blip r:embed="rId8"/>
          <a:stretch>
            <a:fillRect/>
          </a:stretch>
        </p:blipFill>
        <p:spPr>
          <a:xfrm>
            <a:off x="3995936" y="4493709"/>
            <a:ext cx="1738960" cy="1107320"/>
          </a:xfrm>
          <a:prstGeom prst="rect">
            <a:avLst/>
          </a:prstGeom>
        </p:spPr>
      </p:pic>
      <p:sp>
        <p:nvSpPr>
          <p:cNvPr id="13" name="Cheurón 12"/>
          <p:cNvSpPr/>
          <p:nvPr/>
        </p:nvSpPr>
        <p:spPr>
          <a:xfrm>
            <a:off x="3609473" y="4933415"/>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5" name="Imagen 14"/>
          <p:cNvPicPr>
            <a:picLocks noChangeAspect="1"/>
          </p:cNvPicPr>
          <p:nvPr/>
        </p:nvPicPr>
        <p:blipFill>
          <a:blip r:embed="rId9"/>
          <a:stretch>
            <a:fillRect/>
          </a:stretch>
        </p:blipFill>
        <p:spPr>
          <a:xfrm>
            <a:off x="2433265" y="4545414"/>
            <a:ext cx="1181126" cy="1003957"/>
          </a:xfrm>
          <a:prstGeom prst="rect">
            <a:avLst/>
          </a:prstGeom>
        </p:spPr>
      </p:pic>
      <p:pic>
        <p:nvPicPr>
          <p:cNvPr id="17" name="Picture 2" descr="https://si.wsj.net/public/resources/images/PT-AO773_EVOLUT_F_2010052119205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512" y="4689650"/>
            <a:ext cx="1800200" cy="712513"/>
          </a:xfrm>
          <a:prstGeom prst="rect">
            <a:avLst/>
          </a:prstGeom>
          <a:noFill/>
          <a:extLst>
            <a:ext uri="{909E8E84-426E-40DD-AFC4-6F175D3DCCD1}">
              <a14:hiddenFill xmlns:a14="http://schemas.microsoft.com/office/drawing/2010/main">
                <a:solidFill>
                  <a:srgbClr val="FFFFFF"/>
                </a:solidFill>
              </a14:hiddenFill>
            </a:ext>
          </a:extLst>
        </p:spPr>
      </p:pic>
      <p:sp>
        <p:nvSpPr>
          <p:cNvPr id="18" name="Cheurón 17"/>
          <p:cNvSpPr/>
          <p:nvPr/>
        </p:nvSpPr>
        <p:spPr>
          <a:xfrm>
            <a:off x="2011580" y="4947410"/>
            <a:ext cx="314455" cy="1969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425657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800"/>
                                        <p:tgtEl>
                                          <p:spTgt spid="23"/>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800" fill="hold"/>
                                        <p:tgtEl>
                                          <p:spTgt spid="24"/>
                                        </p:tgtEl>
                                        <p:attrNameLst>
                                          <p:attrName>ppt_w</p:attrName>
                                        </p:attrNameLst>
                                      </p:cBhvr>
                                      <p:tavLst>
                                        <p:tav tm="0">
                                          <p:val>
                                            <p:fltVal val="0"/>
                                          </p:val>
                                        </p:tav>
                                        <p:tav tm="100000">
                                          <p:val>
                                            <p:strVal val="#ppt_w"/>
                                          </p:val>
                                        </p:tav>
                                      </p:tavLst>
                                    </p:anim>
                                    <p:anim calcmode="lin" valueType="num">
                                      <p:cBhvr>
                                        <p:cTn id="14" dur="800" fill="hold"/>
                                        <p:tgtEl>
                                          <p:spTgt spid="24"/>
                                        </p:tgtEl>
                                        <p:attrNameLst>
                                          <p:attrName>ppt_h</p:attrName>
                                        </p:attrNameLst>
                                      </p:cBhvr>
                                      <p:tavLst>
                                        <p:tav tm="0">
                                          <p:val>
                                            <p:fltVal val="0"/>
                                          </p:val>
                                        </p:tav>
                                        <p:tav tm="100000">
                                          <p:val>
                                            <p:strVal val="#ppt_h"/>
                                          </p:val>
                                        </p:tav>
                                      </p:tavLst>
                                    </p:anim>
                                    <p:animEffect transition="in" filter="fade">
                                      <p:cBhvr>
                                        <p:cTn id="15" dur="8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6|9.6|19.3|4.1|11"/>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15.7|18.7|4.5|10"/>
</p:tagLst>
</file>

<file path=ppt/tags/tag12.xml><?xml version="1.0" encoding="utf-8"?>
<p:tagLst xmlns:a="http://schemas.openxmlformats.org/drawingml/2006/main" xmlns:r="http://schemas.openxmlformats.org/officeDocument/2006/relationships" xmlns:p="http://schemas.openxmlformats.org/presentationml/2006/main">
  <p:tag name="TIMING" val="|19.8|31.3|18.8"/>
</p:tagLst>
</file>

<file path=ppt/tags/tag13.xml><?xml version="1.0" encoding="utf-8"?>
<p:tagLst xmlns:a="http://schemas.openxmlformats.org/drawingml/2006/main" xmlns:r="http://schemas.openxmlformats.org/officeDocument/2006/relationships" xmlns:p="http://schemas.openxmlformats.org/presentationml/2006/main">
  <p:tag name="TIMING" val="|9.9|11.5"/>
</p:tagLst>
</file>

<file path=ppt/tags/tag14.xml><?xml version="1.0" encoding="utf-8"?>
<p:tagLst xmlns:a="http://schemas.openxmlformats.org/drawingml/2006/main" xmlns:r="http://schemas.openxmlformats.org/officeDocument/2006/relationships" xmlns:p="http://schemas.openxmlformats.org/presentationml/2006/main">
  <p:tag name="TIMING" val="|34.7|8|22.7|1.4|1.3|2.8|1.8"/>
</p:tagLst>
</file>

<file path=ppt/tags/tag15.xml><?xml version="1.0" encoding="utf-8"?>
<p:tagLst xmlns:a="http://schemas.openxmlformats.org/drawingml/2006/main" xmlns:r="http://schemas.openxmlformats.org/officeDocument/2006/relationships" xmlns:p="http://schemas.openxmlformats.org/presentationml/2006/main">
  <p:tag name="TIMING" val="|15"/>
</p:tagLst>
</file>

<file path=ppt/tags/tag16.xml><?xml version="1.0" encoding="utf-8"?>
<p:tagLst xmlns:a="http://schemas.openxmlformats.org/drawingml/2006/main" xmlns:r="http://schemas.openxmlformats.org/officeDocument/2006/relationships" xmlns:p="http://schemas.openxmlformats.org/presentationml/2006/main">
  <p:tag name="TIMING" val="|22.8|42.5"/>
</p:tagLst>
</file>

<file path=ppt/tags/tag17.xml><?xml version="1.0" encoding="utf-8"?>
<p:tagLst xmlns:a="http://schemas.openxmlformats.org/drawingml/2006/main" xmlns:r="http://schemas.openxmlformats.org/officeDocument/2006/relationships" xmlns:p="http://schemas.openxmlformats.org/presentationml/2006/main">
  <p:tag name="TIMING" val="|9.6|1.3|1.9"/>
</p:tagLst>
</file>

<file path=ppt/tags/tag18.xml><?xml version="1.0" encoding="utf-8"?>
<p:tagLst xmlns:a="http://schemas.openxmlformats.org/drawingml/2006/main" xmlns:r="http://schemas.openxmlformats.org/officeDocument/2006/relationships" xmlns:p="http://schemas.openxmlformats.org/presentationml/2006/main">
  <p:tag name="TIMING" val="|12.5"/>
</p:tagLst>
</file>

<file path=ppt/tags/tag19.xml><?xml version="1.0" encoding="utf-8"?>
<p:tagLst xmlns:a="http://schemas.openxmlformats.org/drawingml/2006/main" xmlns:r="http://schemas.openxmlformats.org/officeDocument/2006/relationships" xmlns:p="http://schemas.openxmlformats.org/presentationml/2006/main">
  <p:tag name="TIMING" val="|10.4|12.2"/>
</p:tagLst>
</file>

<file path=ppt/tags/tag2.xml><?xml version="1.0" encoding="utf-8"?>
<p:tagLst xmlns:a="http://schemas.openxmlformats.org/drawingml/2006/main" xmlns:r="http://schemas.openxmlformats.org/officeDocument/2006/relationships" xmlns:p="http://schemas.openxmlformats.org/presentationml/2006/main">
  <p:tag name="TIMING" val="|30.5"/>
</p:tagLst>
</file>

<file path=ppt/tags/tag20.xml><?xml version="1.0" encoding="utf-8"?>
<p:tagLst xmlns:a="http://schemas.openxmlformats.org/drawingml/2006/main" xmlns:r="http://schemas.openxmlformats.org/officeDocument/2006/relationships" xmlns:p="http://schemas.openxmlformats.org/presentationml/2006/main">
  <p:tag name="TIMING" val="|12.7"/>
</p:tagLst>
</file>

<file path=ppt/tags/tag21.xml><?xml version="1.0" encoding="utf-8"?>
<p:tagLst xmlns:a="http://schemas.openxmlformats.org/drawingml/2006/main" xmlns:r="http://schemas.openxmlformats.org/officeDocument/2006/relationships" xmlns:p="http://schemas.openxmlformats.org/presentationml/2006/main">
  <p:tag name="TIMING" val="|52.5"/>
</p:tagLst>
</file>

<file path=ppt/tags/tag22.xml><?xml version="1.0" encoding="utf-8"?>
<p:tagLst xmlns:a="http://schemas.openxmlformats.org/drawingml/2006/main" xmlns:r="http://schemas.openxmlformats.org/officeDocument/2006/relationships" xmlns:p="http://schemas.openxmlformats.org/presentationml/2006/main">
  <p:tag name="TIMING" val="|2.2"/>
</p:tagLst>
</file>

<file path=ppt/tags/tag23.xml><?xml version="1.0" encoding="utf-8"?>
<p:tagLst xmlns:a="http://schemas.openxmlformats.org/drawingml/2006/main" xmlns:r="http://schemas.openxmlformats.org/officeDocument/2006/relationships" xmlns:p="http://schemas.openxmlformats.org/presentationml/2006/main">
  <p:tag name="TIMING" val="|25|42.1|13.6"/>
</p:tagLst>
</file>

<file path=ppt/tags/tag24.xml><?xml version="1.0" encoding="utf-8"?>
<p:tagLst xmlns:a="http://schemas.openxmlformats.org/drawingml/2006/main" xmlns:r="http://schemas.openxmlformats.org/officeDocument/2006/relationships" xmlns:p="http://schemas.openxmlformats.org/presentationml/2006/main">
  <p:tag name="TIMING" val="|17.9|13|7|19.1|12.2|11.4"/>
</p:tagLst>
</file>

<file path=ppt/tags/tag25.xml><?xml version="1.0" encoding="utf-8"?>
<p:tagLst xmlns:a="http://schemas.openxmlformats.org/drawingml/2006/main" xmlns:r="http://schemas.openxmlformats.org/officeDocument/2006/relationships" xmlns:p="http://schemas.openxmlformats.org/presentationml/2006/main">
  <p:tag name="TIMING" val="|21.9|18.9|12.6|11.7|33.2"/>
</p:tagLst>
</file>

<file path=ppt/tags/tag26.xml><?xml version="1.0" encoding="utf-8"?>
<p:tagLst xmlns:a="http://schemas.openxmlformats.org/drawingml/2006/main" xmlns:r="http://schemas.openxmlformats.org/officeDocument/2006/relationships" xmlns:p="http://schemas.openxmlformats.org/presentationml/2006/main">
  <p:tag name="TIMING" val="|31.5|4.8|9"/>
</p:tagLst>
</file>

<file path=ppt/tags/tag27.xml><?xml version="1.0" encoding="utf-8"?>
<p:tagLst xmlns:a="http://schemas.openxmlformats.org/drawingml/2006/main" xmlns:r="http://schemas.openxmlformats.org/officeDocument/2006/relationships" xmlns:p="http://schemas.openxmlformats.org/presentationml/2006/main">
  <p:tag name="TIMING" val="|23.3|13.4|2|1.1|0.9|1.9|1.1|1|0.8|1.2|3.8"/>
</p:tagLst>
</file>

<file path=ppt/tags/tag28.xml><?xml version="1.0" encoding="utf-8"?>
<p:tagLst xmlns:a="http://schemas.openxmlformats.org/drawingml/2006/main" xmlns:r="http://schemas.openxmlformats.org/officeDocument/2006/relationships" xmlns:p="http://schemas.openxmlformats.org/presentationml/2006/main">
  <p:tag name="TIMING" val="|21.8|19.2"/>
</p:tagLst>
</file>

<file path=ppt/tags/tag29.xml><?xml version="1.0" encoding="utf-8"?>
<p:tagLst xmlns:a="http://schemas.openxmlformats.org/drawingml/2006/main" xmlns:r="http://schemas.openxmlformats.org/officeDocument/2006/relationships" xmlns:p="http://schemas.openxmlformats.org/presentationml/2006/main">
  <p:tag name="TIMING" val="|13.4|16.6|17.4"/>
</p:tagLst>
</file>

<file path=ppt/tags/tag3.xml><?xml version="1.0" encoding="utf-8"?>
<p:tagLst xmlns:a="http://schemas.openxmlformats.org/drawingml/2006/main" xmlns:r="http://schemas.openxmlformats.org/officeDocument/2006/relationships" xmlns:p="http://schemas.openxmlformats.org/presentationml/2006/main">
  <p:tag name="TIMING" val="|14.1|6.7"/>
</p:tagLst>
</file>

<file path=ppt/tags/tag30.xml><?xml version="1.0" encoding="utf-8"?>
<p:tagLst xmlns:a="http://schemas.openxmlformats.org/drawingml/2006/main" xmlns:r="http://schemas.openxmlformats.org/officeDocument/2006/relationships" xmlns:p="http://schemas.openxmlformats.org/presentationml/2006/main">
  <p:tag name="TIMING" val="|26.5|32.4|35"/>
</p:tagLst>
</file>

<file path=ppt/tags/tag31.xml><?xml version="1.0" encoding="utf-8"?>
<p:tagLst xmlns:a="http://schemas.openxmlformats.org/drawingml/2006/main" xmlns:r="http://schemas.openxmlformats.org/officeDocument/2006/relationships" xmlns:p="http://schemas.openxmlformats.org/presentationml/2006/main">
  <p:tag name="TIMING" val="|24.5|20.3|35.5|11.1"/>
</p:tagLst>
</file>

<file path=ppt/tags/tag32.xml><?xml version="1.0" encoding="utf-8"?>
<p:tagLst xmlns:a="http://schemas.openxmlformats.org/drawingml/2006/main" xmlns:r="http://schemas.openxmlformats.org/officeDocument/2006/relationships" xmlns:p="http://schemas.openxmlformats.org/presentationml/2006/main">
  <p:tag name="TIMING" val="|48|17.4|5.4|12.3|14.2"/>
</p:tagLst>
</file>

<file path=ppt/tags/tag33.xml><?xml version="1.0" encoding="utf-8"?>
<p:tagLst xmlns:a="http://schemas.openxmlformats.org/drawingml/2006/main" xmlns:r="http://schemas.openxmlformats.org/officeDocument/2006/relationships" xmlns:p="http://schemas.openxmlformats.org/presentationml/2006/main">
  <p:tag name="TIMING" val="|13.4|2.4|8.4|10.2|16.6|27.2|20.1"/>
</p:tagLst>
</file>

<file path=ppt/tags/tag34.xml><?xml version="1.0" encoding="utf-8"?>
<p:tagLst xmlns:a="http://schemas.openxmlformats.org/drawingml/2006/main" xmlns:r="http://schemas.openxmlformats.org/officeDocument/2006/relationships" xmlns:p="http://schemas.openxmlformats.org/presentationml/2006/main">
  <p:tag name="TIMING" val="|21.4|3.6|15|20.7"/>
</p:tagLst>
</file>

<file path=ppt/tags/tag35.xml><?xml version="1.0" encoding="utf-8"?>
<p:tagLst xmlns:a="http://schemas.openxmlformats.org/drawingml/2006/main" xmlns:r="http://schemas.openxmlformats.org/officeDocument/2006/relationships" xmlns:p="http://schemas.openxmlformats.org/presentationml/2006/main">
  <p:tag name="TIMING" val="|1.5|17.5|16.9"/>
</p:tagLst>
</file>

<file path=ppt/tags/tag36.xml><?xml version="1.0" encoding="utf-8"?>
<p:tagLst xmlns:a="http://schemas.openxmlformats.org/drawingml/2006/main" xmlns:r="http://schemas.openxmlformats.org/officeDocument/2006/relationships" xmlns:p="http://schemas.openxmlformats.org/presentationml/2006/main">
  <p:tag name="TIMING" val="|31.6"/>
</p:tagLst>
</file>

<file path=ppt/tags/tag37.xml><?xml version="1.0" encoding="utf-8"?>
<p:tagLst xmlns:a="http://schemas.openxmlformats.org/drawingml/2006/main" xmlns:r="http://schemas.openxmlformats.org/officeDocument/2006/relationships" xmlns:p="http://schemas.openxmlformats.org/presentationml/2006/main">
  <p:tag name="TIMING" val="|31.4"/>
</p:tagLst>
</file>

<file path=ppt/tags/tag38.xml><?xml version="1.0" encoding="utf-8"?>
<p:tagLst xmlns:a="http://schemas.openxmlformats.org/drawingml/2006/main" xmlns:r="http://schemas.openxmlformats.org/officeDocument/2006/relationships" xmlns:p="http://schemas.openxmlformats.org/presentationml/2006/main">
  <p:tag name="TIMING" val="|10.8|15.1|9.6"/>
</p:tagLst>
</file>

<file path=ppt/tags/tag39.xml><?xml version="1.0" encoding="utf-8"?>
<p:tagLst xmlns:a="http://schemas.openxmlformats.org/drawingml/2006/main" xmlns:r="http://schemas.openxmlformats.org/officeDocument/2006/relationships" xmlns:p="http://schemas.openxmlformats.org/presentationml/2006/main">
  <p:tag name="TIMING" val="|2.1|43"/>
</p:tagLst>
</file>

<file path=ppt/tags/tag4.xml><?xml version="1.0" encoding="utf-8"?>
<p:tagLst xmlns:a="http://schemas.openxmlformats.org/drawingml/2006/main" xmlns:r="http://schemas.openxmlformats.org/officeDocument/2006/relationships" xmlns:p="http://schemas.openxmlformats.org/presentationml/2006/main">
  <p:tag name="TIMING" val="|22.6"/>
</p:tagLst>
</file>

<file path=ppt/tags/tag40.xml><?xml version="1.0" encoding="utf-8"?>
<p:tagLst xmlns:a="http://schemas.openxmlformats.org/drawingml/2006/main" xmlns:r="http://schemas.openxmlformats.org/officeDocument/2006/relationships" xmlns:p="http://schemas.openxmlformats.org/presentationml/2006/main">
  <p:tag name="TIMING" val="|42.2"/>
</p:tagLst>
</file>

<file path=ppt/tags/tag41.xml><?xml version="1.0" encoding="utf-8"?>
<p:tagLst xmlns:a="http://schemas.openxmlformats.org/drawingml/2006/main" xmlns:r="http://schemas.openxmlformats.org/officeDocument/2006/relationships" xmlns:p="http://schemas.openxmlformats.org/presentationml/2006/main">
  <p:tag name="TIMING" val="|26.5"/>
</p:tagLst>
</file>

<file path=ppt/tags/tag42.xml><?xml version="1.0" encoding="utf-8"?>
<p:tagLst xmlns:a="http://schemas.openxmlformats.org/drawingml/2006/main" xmlns:r="http://schemas.openxmlformats.org/officeDocument/2006/relationships" xmlns:p="http://schemas.openxmlformats.org/presentationml/2006/main">
  <p:tag name="TIMING" val="|30.9"/>
</p:tagLst>
</file>

<file path=ppt/tags/tag43.xml><?xml version="1.0" encoding="utf-8"?>
<p:tagLst xmlns:a="http://schemas.openxmlformats.org/drawingml/2006/main" xmlns:r="http://schemas.openxmlformats.org/officeDocument/2006/relationships" xmlns:p="http://schemas.openxmlformats.org/presentationml/2006/main">
  <p:tag name="TIMING" val="|13.1|16.1"/>
</p:tagLst>
</file>

<file path=ppt/tags/tag44.xml><?xml version="1.0" encoding="utf-8"?>
<p:tagLst xmlns:a="http://schemas.openxmlformats.org/drawingml/2006/main" xmlns:r="http://schemas.openxmlformats.org/officeDocument/2006/relationships" xmlns:p="http://schemas.openxmlformats.org/presentationml/2006/main">
  <p:tag name="TIMING" val="|29.2"/>
</p:tagLst>
</file>

<file path=ppt/tags/tag45.xml><?xml version="1.0" encoding="utf-8"?>
<p:tagLst xmlns:a="http://schemas.openxmlformats.org/drawingml/2006/main" xmlns:r="http://schemas.openxmlformats.org/officeDocument/2006/relationships" xmlns:p="http://schemas.openxmlformats.org/presentationml/2006/main">
  <p:tag name="TIMING" val="|18.2|10.3"/>
</p:tagLst>
</file>

<file path=ppt/tags/tag46.xml><?xml version="1.0" encoding="utf-8"?>
<p:tagLst xmlns:a="http://schemas.openxmlformats.org/drawingml/2006/main" xmlns:r="http://schemas.openxmlformats.org/officeDocument/2006/relationships" xmlns:p="http://schemas.openxmlformats.org/presentationml/2006/main">
  <p:tag name="TIMING" val="|22.4|13.3"/>
</p:tagLst>
</file>

<file path=ppt/tags/tag5.xml><?xml version="1.0" encoding="utf-8"?>
<p:tagLst xmlns:a="http://schemas.openxmlformats.org/drawingml/2006/main" xmlns:r="http://schemas.openxmlformats.org/officeDocument/2006/relationships" xmlns:p="http://schemas.openxmlformats.org/presentationml/2006/main">
  <p:tag name="TIMING" val="|9.1|4.7|6.8"/>
</p:tagLst>
</file>

<file path=ppt/tags/tag6.xml><?xml version="1.0" encoding="utf-8"?>
<p:tagLst xmlns:a="http://schemas.openxmlformats.org/drawingml/2006/main" xmlns:r="http://schemas.openxmlformats.org/officeDocument/2006/relationships" xmlns:p="http://schemas.openxmlformats.org/presentationml/2006/main">
  <p:tag name="TIMING" val="|2.7"/>
</p:tagLst>
</file>

<file path=ppt/tags/tag7.xml><?xml version="1.0" encoding="utf-8"?>
<p:tagLst xmlns:a="http://schemas.openxmlformats.org/drawingml/2006/main" xmlns:r="http://schemas.openxmlformats.org/officeDocument/2006/relationships" xmlns:p="http://schemas.openxmlformats.org/presentationml/2006/main">
  <p:tag name="TIMING" val="|3.5"/>
</p:tagLst>
</file>

<file path=ppt/tags/tag8.xml><?xml version="1.0" encoding="utf-8"?>
<p:tagLst xmlns:a="http://schemas.openxmlformats.org/drawingml/2006/main" xmlns:r="http://schemas.openxmlformats.org/officeDocument/2006/relationships" xmlns:p="http://schemas.openxmlformats.org/presentationml/2006/main">
  <p:tag name="TIMING" val="|3.8"/>
</p:tagLst>
</file>

<file path=ppt/tags/tag9.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plantilla hupb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hupba.potx</Template>
  <TotalTime>18873</TotalTime>
  <Words>15249</Words>
  <Application>Microsoft Office PowerPoint</Application>
  <PresentationFormat>Presentación en pantalla (4:3)</PresentationFormat>
  <Paragraphs>1757</Paragraphs>
  <Slides>81</Slides>
  <Notes>81</Notes>
  <HiddenSlides>21</HiddenSlides>
  <MMClips>5</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81</vt:i4>
      </vt:variant>
    </vt:vector>
  </HeadingPairs>
  <TitlesOfParts>
    <vt:vector size="90" baseType="lpstr">
      <vt:lpstr>Arial</vt:lpstr>
      <vt:lpstr>Calibri</vt:lpstr>
      <vt:lpstr>Cambria Math</vt:lpstr>
      <vt:lpstr>Courier New</vt:lpstr>
      <vt:lpstr>Humnst777 BT</vt:lpstr>
      <vt:lpstr>NimbusRomNo9L-Regu</vt:lpstr>
      <vt:lpstr>Wingdings</vt:lpstr>
      <vt:lpstr>plantilla hupba</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Marc</dc:creator>
  <cp:lastModifiedBy>Usuari Facultat de Matemàtiques</cp:lastModifiedBy>
  <cp:revision>629</cp:revision>
  <dcterms:created xsi:type="dcterms:W3CDTF">2012-08-01T22:21:53Z</dcterms:created>
  <dcterms:modified xsi:type="dcterms:W3CDTF">2016-06-02T08:35:47Z</dcterms:modified>
</cp:coreProperties>
</file>