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34"/>
  </p:notesMasterIdLst>
  <p:sldIdLst>
    <p:sldId id="284" r:id="rId2"/>
    <p:sldId id="285" r:id="rId3"/>
    <p:sldId id="292" r:id="rId4"/>
    <p:sldId id="340" r:id="rId5"/>
    <p:sldId id="345" r:id="rId6"/>
    <p:sldId id="346" r:id="rId7"/>
    <p:sldId id="323" r:id="rId8"/>
    <p:sldId id="296" r:id="rId9"/>
    <p:sldId id="342" r:id="rId10"/>
    <p:sldId id="324" r:id="rId11"/>
    <p:sldId id="309" r:id="rId12"/>
    <p:sldId id="325" r:id="rId13"/>
    <p:sldId id="326" r:id="rId14"/>
    <p:sldId id="327" r:id="rId15"/>
    <p:sldId id="310" r:id="rId16"/>
    <p:sldId id="328" r:id="rId17"/>
    <p:sldId id="329" r:id="rId18"/>
    <p:sldId id="330" r:id="rId19"/>
    <p:sldId id="316" r:id="rId20"/>
    <p:sldId id="343" r:id="rId21"/>
    <p:sldId id="344" r:id="rId22"/>
    <p:sldId id="331" r:id="rId23"/>
    <p:sldId id="333" r:id="rId24"/>
    <p:sldId id="335" r:id="rId25"/>
    <p:sldId id="311" r:id="rId26"/>
    <p:sldId id="336" r:id="rId27"/>
    <p:sldId id="337" r:id="rId28"/>
    <p:sldId id="308" r:id="rId29"/>
    <p:sldId id="338" r:id="rId30"/>
    <p:sldId id="341" r:id="rId31"/>
    <p:sldId id="319" r:id="rId32"/>
    <p:sldId id="301" r:id="rId33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1" autoAdjust="0"/>
    <p:restoredTop sz="94660" autoAdjust="0"/>
  </p:normalViewPr>
  <p:slideViewPr>
    <p:cSldViewPr>
      <p:cViewPr>
        <p:scale>
          <a:sx n="75" d="100"/>
          <a:sy n="75" d="100"/>
        </p:scale>
        <p:origin x="-1188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E976409-91B2-4502-8561-859A2698070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14134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665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 noProof="0" smtClean="0"/>
              <a:t>Haga clic para cambiar el estilo de título	</a:t>
            </a:r>
          </a:p>
        </p:txBody>
      </p:sp>
      <p:sp>
        <p:nvSpPr>
          <p:cNvPr id="665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es-ES" noProof="0" smtClean="0"/>
              <a:t>Haga clic para modificar el estilo de subtítulo del patrón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s-ES"/>
              <a:t>Curso de Minería de Datos, 2005</a:t>
            </a: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38F03D-50A1-481F-84E5-E62E5A7917D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490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Curso de Minería de Datos, 2005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EA1B7-85EC-4E80-85D0-560C61D54EC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659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Curso de Minería de Datos, 2005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B4FA7-9A51-4B6C-8C67-FA5383DF15D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2035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Curso de Minería de Datos, 2005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14BE7-038A-4B25-958F-A106414A198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7395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Curso de Minería de Datos, 2005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BBE57-C2DF-4B74-AE90-DE73912A191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532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Curso de Minería de Datos, 2005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39B3B-100D-41DE-BD92-AE040E9082A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2626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Curso de Minería de Datos, 2005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5D259-4B3C-449B-A901-D91E5FE035F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6586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Curso de Minería de Datos, 2005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5C39F-EED0-4AF5-AE0A-696E69DB83C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1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Curso de Minería de Datos, 2005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35B77-492A-46A1-B1BA-31B9097B112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109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Curso de Minería de Datos, 2005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804F8-1A6C-4AC2-BCE0-B1970C5C350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975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Curso de Minería de Datos, 2005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AC74C-7ECA-427B-9F9D-3B1C5A6D3A0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022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Curso de Minería de Datos, 2005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06C5B-11C5-4053-A339-A468A974BDA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9106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>
              <a:defRPr/>
            </a:pPr>
            <a:r>
              <a:rPr lang="es-ES"/>
              <a:t>Curso de Minería de Datos, 2005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pitchFamily="34" charset="0"/>
              </a:defRPr>
            </a:lvl1pPr>
          </a:lstStyle>
          <a:p>
            <a:pPr>
              <a:defRPr/>
            </a:pPr>
            <a:fld id="{E4F897A9-C425-436C-82F6-B6F9E35FDE5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2400">
                <a:latin typeface="Times New Roman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2400">
                <a:latin typeface="Times New Roman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2400">
                <a:latin typeface="Times New Roman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655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4.avi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32.png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6" Type="http://schemas.openxmlformats.org/officeDocument/2006/relationships/video" Target="../media/media5.avi"/><Relationship Id="rId11" Type="http://schemas.openxmlformats.org/officeDocument/2006/relationships/image" Target="../media/image31.png"/><Relationship Id="rId5" Type="http://schemas.microsoft.com/office/2007/relationships/media" Target="../media/media5.avi"/><Relationship Id="rId10" Type="http://schemas.openxmlformats.org/officeDocument/2006/relationships/image" Target="../media/image30.png"/><Relationship Id="rId4" Type="http://schemas.openxmlformats.org/officeDocument/2006/relationships/video" Target="../media/media4.avi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9.png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1772816"/>
            <a:ext cx="8280920" cy="2209800"/>
          </a:xfrm>
        </p:spPr>
        <p:txBody>
          <a:bodyPr/>
          <a:lstStyle/>
          <a:p>
            <a:pPr algn="ctr" eaLnBrk="1" hangingPunct="1"/>
            <a:r>
              <a:rPr lang="es-E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</a:t>
            </a:r>
            <a:r>
              <a:rPr lang="es-E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-Modal </a:t>
            </a:r>
            <a:br>
              <a:rPr lang="es-E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</a:t>
            </a:r>
            <a:r>
              <a:rPr lang="es-E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Gesture</a:t>
            </a:r>
            <a:r>
              <a:rPr lang="es-E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Recognition</a:t>
            </a:r>
            <a:r>
              <a:rPr lang="es-E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s-E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combining</a:t>
            </a:r>
            <a:r>
              <a:rPr lang="es-E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</a:t>
            </a:r>
            <a:r>
              <a:rPr lang="es-E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Programming</a:t>
            </a:r>
            <a:r>
              <a:rPr lang="es-E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s-E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s-E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Probabilistic</a:t>
            </a:r>
            <a:r>
              <a:rPr lang="es-E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endParaRPr 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5" name="Rectangle 3"/>
              <p:cNvSpPr>
                <a:spLocks noGrp="1" noChangeArrowheads="1"/>
              </p:cNvSpPr>
              <p:nvPr>
                <p:ph type="subTitle" idx="1"/>
              </p:nvPr>
            </p:nvSpPr>
            <p:spPr>
              <a:xfrm>
                <a:off x="2555776" y="4267200"/>
                <a:ext cx="2952328" cy="1752600"/>
              </a:xfrm>
              <a:noFill/>
            </p:spPr>
            <p:txBody>
              <a:bodyPr/>
              <a:lstStyle/>
              <a:p>
                <a:pPr eaLnBrk="1" hangingPunct="1"/>
                <a:endParaRPr lang="es-ES" sz="2100" dirty="0" smtClean="0"/>
              </a:p>
              <a:p>
                <a:pPr eaLnBrk="1" hangingPunct="1">
                  <a:tabLst>
                    <a:tab pos="3771900" algn="l"/>
                  </a:tabLst>
                </a:pPr>
                <a:r>
                  <a:rPr lang="es-ES" sz="1800" dirty="0" smtClean="0"/>
                  <a:t>Master of </a:t>
                </a:r>
                <a:r>
                  <a:rPr lang="es-ES" sz="1800" dirty="0" err="1" smtClean="0"/>
                  <a:t>Science</a:t>
                </a:r>
                <a:r>
                  <a:rPr lang="es-ES" sz="1800" dirty="0" smtClean="0"/>
                  <a:t> </a:t>
                </a:r>
                <a:r>
                  <a:rPr lang="es-ES" sz="1800" dirty="0" err="1" smtClean="0"/>
                  <a:t>Thesis</a:t>
                </a:r>
                <a:endParaRPr lang="es-ES" sz="1800" dirty="0" smtClean="0"/>
              </a:p>
              <a:p>
                <a:pPr eaLnBrk="1" hangingPunct="1">
                  <a:tabLst>
                    <a:tab pos="3771900" algn="l"/>
                  </a:tabLst>
                </a:pPr>
                <a:r>
                  <a:rPr lang="es-ES" sz="1800" dirty="0" smtClean="0"/>
                  <a:t>Víctor Ponce López</a:t>
                </a:r>
                <a:endParaRPr lang="es-ES" sz="1600" dirty="0" smtClean="0"/>
              </a:p>
              <a:p>
                <a:pPr eaLnBrk="1" hangingPunct="1">
                  <a:tabLst>
                    <a:tab pos="3771900" algn="l"/>
                  </a:tabLst>
                </a:pPr>
                <a:r>
                  <a:rPr lang="es-ES" sz="1800" dirty="0" err="1" smtClean="0"/>
                  <a:t>July</a:t>
                </a:r>
                <a:r>
                  <a:rPr lang="es-ES" sz="18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800" i="1">
                            <a:latin typeface="Cambria Math"/>
                          </a:rPr>
                        </m:ctrlPr>
                      </m:sSupPr>
                      <m:e>
                        <m:r>
                          <a:rPr lang="es-ES" sz="1800" b="0" i="1" smtClean="0">
                            <a:latin typeface="Cambria Math"/>
                          </a:rPr>
                          <m:t>06</m:t>
                        </m:r>
                      </m:e>
                      <m:sup>
                        <m:r>
                          <a:rPr lang="es-ES" sz="1800" i="1">
                            <a:latin typeface="Cambria Math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s-ES" sz="1800" dirty="0"/>
                  <a:t>, </a:t>
                </a:r>
                <a:r>
                  <a:rPr lang="es-ES" sz="1800" dirty="0" smtClean="0"/>
                  <a:t>2012 </a:t>
                </a:r>
                <a:r>
                  <a:rPr lang="es-ES" sz="1800" dirty="0"/>
                  <a:t>	</a:t>
                </a:r>
              </a:p>
              <a:p>
                <a:pPr eaLnBrk="1" hangingPunct="1"/>
                <a:endParaRPr lang="es-ES" sz="2100" dirty="0" smtClean="0"/>
              </a:p>
              <a:p>
                <a:pPr eaLnBrk="1" hangingPunct="1"/>
                <a:endParaRPr lang="es-ES" dirty="0"/>
              </a:p>
            </p:txBody>
          </p:sp>
        </mc:Choice>
        <mc:Fallback xmlns="">
          <p:sp>
            <p:nvSpPr>
              <p:cNvPr id="307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555776" y="4267200"/>
                <a:ext cx="2952328" cy="1752600"/>
              </a:xfrm>
              <a:blipFill rotWithShape="1">
                <a:blip r:embed="rId2"/>
                <a:stretch>
                  <a:fillRect l="-1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7" name="Picture 5" descr="D:\backup\Treballs\Uni\Master_AI\thesis\presentations\22-11-2011\u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20105"/>
            <a:ext cx="2359406" cy="82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backup\Treballs\Uni\Master_AI\thesis\presentations\22-11-2011\logo_cvc_centrevisi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39911"/>
            <a:ext cx="2390775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8F03D-50A1-481F-84E5-E62E5A7917D9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6084168" y="4882515"/>
            <a:ext cx="28083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ctr"/>
            <a:r>
              <a:rPr lang="en-US" dirty="0" smtClean="0"/>
              <a:t>	Advisors:</a:t>
            </a:r>
          </a:p>
          <a:p>
            <a:pPr algn="ctr">
              <a:tabLst>
                <a:tab pos="266700" algn="l"/>
              </a:tabLst>
            </a:pPr>
            <a:r>
              <a:rPr lang="en-US" sz="1600" dirty="0" smtClean="0"/>
              <a:t>	Sergio </a:t>
            </a:r>
            <a:r>
              <a:rPr lang="en-US" sz="1600" dirty="0" err="1" smtClean="0"/>
              <a:t>Escalera</a:t>
            </a:r>
            <a:r>
              <a:rPr lang="en-US" sz="1600" dirty="0" smtClean="0"/>
              <a:t> Guerrero</a:t>
            </a:r>
          </a:p>
          <a:p>
            <a:pPr algn="ctr">
              <a:tabLst>
                <a:tab pos="266700" algn="l"/>
              </a:tabLst>
            </a:pPr>
            <a:r>
              <a:rPr lang="en-US" sz="1600" dirty="0" smtClean="0"/>
              <a:t>	Xavier </a:t>
            </a:r>
            <a:r>
              <a:rPr lang="en-US" sz="1600" dirty="0" err="1" smtClean="0"/>
              <a:t>Baró</a:t>
            </a:r>
            <a:r>
              <a:rPr lang="en-US" sz="1600" dirty="0" smtClean="0"/>
              <a:t> </a:t>
            </a:r>
            <a:r>
              <a:rPr lang="en-US" sz="1600" dirty="0" err="1" smtClean="0"/>
              <a:t>Solé</a:t>
            </a:r>
            <a:endParaRPr lang="en-US" sz="16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BoVDW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approach (4)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14 CuadroTexto"/>
              <p:cNvSpPr txBox="1"/>
              <p:nvPr/>
            </p:nvSpPr>
            <p:spPr>
              <a:xfrm>
                <a:off x="452736" y="1979932"/>
                <a:ext cx="8136904" cy="4473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Wingdings" pitchFamily="2" charset="2"/>
                  <a:buChar char="q"/>
                </a:pPr>
                <a:r>
                  <a:rPr lang="en-US" sz="1400" dirty="0" smtClean="0"/>
                  <a:t>We build our </a:t>
                </a:r>
                <a:r>
                  <a:rPr lang="en-US" sz="1400" b="1" dirty="0" smtClean="0"/>
                  <a:t>vocabulary</a:t>
                </a:r>
                <a:r>
                  <a:rPr lang="en-US" sz="1400" dirty="0" smtClean="0"/>
                  <a:t> of </a:t>
                </a:r>
                <a:r>
                  <a:rPr lang="en-US" sz="1400" i="1" dirty="0" smtClean="0"/>
                  <a:t>V </a:t>
                </a:r>
                <a:r>
                  <a:rPr lang="en-US" sz="1400" dirty="0" smtClean="0"/>
                  <a:t>visual and depth words applying </a:t>
                </a:r>
                <a:r>
                  <a:rPr lang="en-US" sz="1400" b="1" dirty="0" smtClean="0"/>
                  <a:t>clustering</a:t>
                </a:r>
                <a:r>
                  <a:rPr lang="en-US" sz="1400" dirty="0" smtClean="0"/>
                  <a:t> over all the descriptors </a:t>
                </a:r>
                <a:r>
                  <a:rPr lang="en-US" sz="1400" i="1" dirty="0" smtClean="0"/>
                  <a:t>(</a:t>
                </a:r>
                <a:r>
                  <a:rPr lang="en-US" sz="1400" i="1" u="sng" dirty="0" smtClean="0"/>
                  <a:t>k-</a:t>
                </a:r>
                <a:r>
                  <a:rPr lang="en-US" sz="1400" u="sng" dirty="0" smtClean="0"/>
                  <a:t>means), </a:t>
                </a:r>
                <a:r>
                  <a:rPr lang="en-US" sz="1400" dirty="0" smtClean="0"/>
                  <a:t>defining the words from which a query video is represented.</a:t>
                </a:r>
              </a:p>
              <a:p>
                <a:pPr marL="285750" indent="-285750" algn="just">
                  <a:buFont typeface="Wingdings" pitchFamily="2" charset="2"/>
                  <a:buChar char="q"/>
                </a:pPr>
                <a:endParaRPr lang="en-US" sz="1400" dirty="0"/>
              </a:p>
              <a:p>
                <a:pPr marL="285750" indent="-285750" algn="just">
                  <a:buFont typeface="Wingdings" pitchFamily="2" charset="2"/>
                  <a:buChar char="q"/>
                </a:pPr>
                <a:r>
                  <a:rPr lang="en-US" sz="1400" u="sng" dirty="0" err="1" smtClean="0"/>
                  <a:t>Spatio</a:t>
                </a:r>
                <a:r>
                  <a:rPr lang="en-US" sz="1400" u="sng" dirty="0" smtClean="0"/>
                  <a:t>-Temporal Pyramids</a:t>
                </a:r>
                <a:r>
                  <a:rPr lang="en-US" sz="1400" dirty="0" smtClean="0"/>
                  <a:t> are used to introduce </a:t>
                </a:r>
                <a:r>
                  <a:rPr lang="en-US" sz="1400" b="1" dirty="0" smtClean="0"/>
                  <a:t>geometrical</a:t>
                </a:r>
                <a:r>
                  <a:rPr lang="en-US" sz="1400" dirty="0" smtClean="0"/>
                  <a:t> and </a:t>
                </a:r>
                <a:r>
                  <a:rPr lang="en-US" sz="1400" b="1" dirty="0" smtClean="0"/>
                  <a:t>temporal</a:t>
                </a:r>
                <a:r>
                  <a:rPr lang="en-US" sz="1400" dirty="0" smtClean="0"/>
                  <a:t> information, dividing the video volume and </a:t>
                </a:r>
                <a:r>
                  <a:rPr lang="en-US" sz="1400" b="1" dirty="0" smtClean="0"/>
                  <a:t>concatenating</a:t>
                </a:r>
                <a:r>
                  <a:rPr lang="en-US" sz="1400" dirty="0" smtClean="0"/>
                  <a:t> the separate histograms with the global histogram computed using all points.</a:t>
                </a:r>
              </a:p>
              <a:p>
                <a:pPr marL="285750" indent="-285750" algn="just">
                  <a:buFont typeface="Wingdings" pitchFamily="2" charset="2"/>
                  <a:buChar char="q"/>
                </a:pPr>
                <a:endParaRPr lang="en-US" sz="1400" dirty="0" smtClean="0"/>
              </a:p>
              <a:p>
                <a:pPr marL="285750" indent="-285750" algn="just">
                  <a:buFont typeface="Wingdings" pitchFamily="2" charset="2"/>
                  <a:buChar char="q"/>
                </a:pPr>
                <a:r>
                  <a:rPr lang="en-US" sz="1400" b="1" dirty="0" err="1" smtClean="0"/>
                  <a:t>BoVDW</a:t>
                </a:r>
                <a:r>
                  <a:rPr lang="en-US" sz="1400" b="1" dirty="0" smtClean="0"/>
                  <a:t> Histogram</a:t>
                </a:r>
                <a:r>
                  <a:rPr lang="en-US" sz="1400" dirty="0" smtClean="0"/>
                  <a:t> define the model for a certain class of a specific gesture, defining different vocabularies corresponding to histograms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s-ES" sz="1400" b="0" i="1" smtClean="0">
                            <a:latin typeface="Cambria Math"/>
                          </a:rPr>
                          <m:t>h</m:t>
                        </m:r>
                      </m:e>
                      <m:sup>
                        <m:r>
                          <a:rPr lang="es-ES" sz="1400" b="0" i="1" smtClean="0">
                            <a:latin typeface="Cambria Math"/>
                          </a:rPr>
                          <m:t>𝑅𝐺𝐵</m:t>
                        </m:r>
                      </m:sup>
                    </m:sSup>
                  </m:oMath>
                </a14:m>
                <a:r>
                  <a:rPr lang="en-US" sz="1400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/>
                          </a:rPr>
                        </m:ctrlPr>
                      </m:sSupPr>
                      <m:e>
                        <m:r>
                          <a:rPr lang="es-ES" sz="1400" i="1">
                            <a:latin typeface="Cambria Math"/>
                          </a:rPr>
                          <m:t>h</m:t>
                        </m:r>
                      </m:e>
                      <m:sup>
                        <m:r>
                          <a:rPr lang="es-ES" sz="1400" b="0" i="1" smtClean="0">
                            <a:latin typeface="Cambria Math"/>
                          </a:rPr>
                          <m:t>𝐷</m:t>
                        </m:r>
                      </m:sup>
                    </m:sSup>
                  </m:oMath>
                </a14:m>
                <a:r>
                  <a:rPr lang="en-US" sz="1400" dirty="0" smtClean="0"/>
                  <a:t>.</a:t>
                </a:r>
              </a:p>
              <a:p>
                <a:pPr marL="285750" indent="-285750" algn="just">
                  <a:buFont typeface="Wingdings" pitchFamily="2" charset="2"/>
                  <a:buChar char="q"/>
                </a:pPr>
                <a:endParaRPr lang="en-US" sz="1400" dirty="0"/>
              </a:p>
              <a:p>
                <a:pPr marL="285750" indent="-285750" algn="just">
                  <a:buFont typeface="Wingdings" pitchFamily="2" charset="2"/>
                  <a:buChar char="q"/>
                </a:pPr>
                <a:r>
                  <a:rPr lang="en-US" sz="1400" dirty="0"/>
                  <a:t>For </a:t>
                </a:r>
                <a:r>
                  <a:rPr lang="en-US" sz="1400" b="1" dirty="0" err="1"/>
                  <a:t>BoVDW</a:t>
                </a:r>
                <a:r>
                  <a:rPr lang="en-US" sz="1400" b="1" dirty="0"/>
                  <a:t> </a:t>
                </a:r>
                <a:r>
                  <a:rPr lang="en-US" sz="1400" b="1" dirty="0" smtClean="0"/>
                  <a:t>classification</a:t>
                </a:r>
                <a:r>
                  <a:rPr lang="en-US" sz="1400" dirty="0" smtClean="0"/>
                  <a:t>, we predict the class of the query video using </a:t>
                </a:r>
                <a:r>
                  <a:rPr lang="en-US" sz="1400" i="1" u="sng" dirty="0" smtClean="0"/>
                  <a:t>k-</a:t>
                </a:r>
                <a:r>
                  <a:rPr lang="en-US" sz="1400" u="sng" dirty="0" smtClean="0"/>
                  <a:t>Nearest </a:t>
                </a:r>
                <a:r>
                  <a:rPr lang="en-US" sz="1400" u="sng" dirty="0" err="1" smtClean="0"/>
                  <a:t>Neighbours</a:t>
                </a:r>
                <a:r>
                  <a:rPr lang="en-US" sz="1400" dirty="0"/>
                  <a:t>.</a:t>
                </a:r>
                <a:r>
                  <a:rPr lang="en-US" sz="1400" dirty="0" smtClean="0"/>
                  <a:t> </a:t>
                </a:r>
              </a:p>
              <a:p>
                <a:pPr marL="285750" indent="-285750" algn="just">
                  <a:buFont typeface="Wingdings" pitchFamily="2" charset="2"/>
                  <a:buChar char="q"/>
                </a:pPr>
                <a:endParaRPr lang="en-US" sz="1400" dirty="0"/>
              </a:p>
              <a:p>
                <a:pPr marL="285750" indent="-285750" algn="just">
                  <a:buFont typeface="Wingdings" pitchFamily="2" charset="2"/>
                  <a:buChar char="q"/>
                </a:pPr>
                <a:r>
                  <a:rPr lang="en-US" sz="1400" dirty="0" smtClean="0"/>
                  <a:t>Compute the complementary of the histogram intersection as distance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s-ES" sz="1400" b="0" i="1" smtClean="0">
                            <a:latin typeface="Cambria Math"/>
                          </a:rPr>
                          <m:t>𝑑</m:t>
                        </m:r>
                      </m:e>
                      <m:sup>
                        <m:r>
                          <a:rPr lang="es-ES" sz="1400" b="0" i="1" smtClean="0">
                            <a:latin typeface="Cambria Math"/>
                          </a:rPr>
                          <m:t>𝐹</m:t>
                        </m:r>
                      </m:sup>
                    </m:sSup>
                  </m:oMath>
                </a14:m>
                <a:r>
                  <a:rPr lang="en-US" sz="1400" dirty="0" smtClean="0"/>
                  <a:t> and then merge the histograms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s-ES" sz="1400" b="0" i="1" smtClean="0">
                            <a:latin typeface="Cambria Math"/>
                          </a:rPr>
                          <m:t>h</m:t>
                        </m:r>
                      </m:e>
                      <m:sup>
                        <m:r>
                          <a:rPr lang="es-ES" sz="1400" b="0" i="1" smtClean="0">
                            <a:latin typeface="Cambria Math"/>
                          </a:rPr>
                          <m:t>𝑅𝐺𝐵</m:t>
                        </m:r>
                      </m:sup>
                    </m:sSup>
                  </m:oMath>
                </a14:m>
                <a:r>
                  <a:rPr lang="en-US" sz="1400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s-ES" sz="1400" b="0" i="1" smtClean="0">
                            <a:latin typeface="Cambria Math"/>
                          </a:rPr>
                          <m:t>h</m:t>
                        </m:r>
                      </m:e>
                      <m:sup>
                        <m:r>
                          <a:rPr lang="es-ES" sz="1400" b="0" i="1" smtClean="0">
                            <a:latin typeface="Cambria Math"/>
                          </a:rPr>
                          <m:t>𝐷</m:t>
                        </m:r>
                      </m:sup>
                    </m:sSup>
                  </m:oMath>
                </a14:m>
                <a:r>
                  <a:rPr lang="en-US" sz="1400" dirty="0" smtClean="0"/>
                  <a:t> to perform </a:t>
                </a:r>
                <a:r>
                  <a:rPr lang="en-US" sz="1400" b="1" dirty="0" smtClean="0"/>
                  <a:t>late fusion</a:t>
                </a:r>
                <a:r>
                  <a:rPr lang="en-US" sz="1400" dirty="0" smtClean="0"/>
                  <a:t>:</a:t>
                </a:r>
              </a:p>
              <a:p>
                <a:pPr marL="285750" indent="-285750" algn="just">
                  <a:buFont typeface="Wingdings" pitchFamily="2" charset="2"/>
                  <a:buChar char="q"/>
                </a:pPr>
                <a:endParaRPr lang="en-US" sz="1600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en-US" sz="1600" i="1">
                              <a:latin typeface="Cambria Math"/>
                            </a:rPr>
                            <m:t>𝐹</m:t>
                          </m:r>
                        </m:sup>
                      </m:sSup>
                      <m:r>
                        <a:rPr lang="en-US" sz="1600" i="1">
                          <a:latin typeface="Cambria Math"/>
                        </a:rPr>
                        <m:t> = 1 −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i="0">
                                  <a:latin typeface="Cambria Math"/>
                                </a:rPr>
                                <m:t>min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𝑚𝑜𝑑𝑒𝑙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𝐹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𝑖</m:t>
                                      </m:r>
                                    </m:e>
                                  </m:d>
                                  <m:r>
                                    <a:rPr lang="en-US" sz="1600" i="1">
                                      <a:latin typeface="Cambria Math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𝑞𝑢𝑒𝑟𝑦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𝐹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𝑖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nary>
                      <m:r>
                        <a:rPr lang="es-ES" sz="1600" b="0" i="1" smtClean="0">
                          <a:latin typeface="Cambria Math"/>
                        </a:rPr>
                        <m:t> , </m:t>
                      </m:r>
                      <m:r>
                        <a:rPr lang="es-ES" sz="1600" b="0" i="1" smtClean="0">
                          <a:latin typeface="Cambria Math"/>
                        </a:rPr>
                        <m:t>𝐹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es-ES" sz="16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𝑅𝐺𝐵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US" sz="1600" dirty="0" smtClean="0"/>
              </a:p>
              <a:p>
                <a:pPr algn="just"/>
                <a:endParaRPr lang="en-US" sz="1600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</a:rPr>
                            <m:t>h𝑖𝑠𝑡</m:t>
                          </m:r>
                        </m:sub>
                      </m:sSub>
                      <m:r>
                        <a:rPr lang="en-US" sz="1600" i="1">
                          <a:latin typeface="Cambria Math"/>
                        </a:rPr>
                        <m:t> = </m:t>
                      </m:r>
                      <m:d>
                        <m:dPr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1−</m:t>
                          </m:r>
                          <m:r>
                            <a:rPr lang="en-US" sz="1600" i="1">
                              <a:latin typeface="Cambria Math"/>
                            </a:rPr>
                            <m:t>𝛽</m:t>
                          </m:r>
                        </m:e>
                      </m:d>
                      <m:sSup>
                        <m:s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en-US" sz="1600" i="1">
                              <a:latin typeface="Cambria Math"/>
                            </a:rPr>
                            <m:t>𝑅𝐺𝐵</m:t>
                          </m:r>
                        </m:sup>
                      </m:sSup>
                      <m:r>
                        <a:rPr lang="en-US" sz="1600" i="1">
                          <a:latin typeface="Cambria Math"/>
                        </a:rPr>
                        <m:t>+</m:t>
                      </m:r>
                      <m:r>
                        <a:rPr lang="en-US" sz="1600" i="1">
                          <a:latin typeface="Cambria Math"/>
                        </a:rPr>
                        <m:t>𝛽</m:t>
                      </m:r>
                      <m:sSup>
                        <m:s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en-US" sz="1600" i="1">
                              <a:latin typeface="Cambria Math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" name="1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36" y="1979932"/>
                <a:ext cx="8136904" cy="4473404"/>
              </a:xfrm>
              <a:prstGeom prst="rect">
                <a:avLst/>
              </a:prstGeom>
              <a:blipFill rotWithShape="1">
                <a:blip r:embed="rId2"/>
                <a:stretch>
                  <a:fillRect l="-75" t="-136" r="-3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4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M-M Feature Spaces </a:t>
            </a:r>
            <a:r>
              <a:rPr lang="en-US" sz="900" dirty="0" smtClean="0">
                <a:solidFill>
                  <a:schemeClr val="bg1"/>
                </a:solidFill>
              </a:rPr>
              <a:t>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Sub-Gesture Representation | Experiments | Applications | </a:t>
            </a:r>
            <a:r>
              <a:rPr lang="en-US" sz="900" dirty="0">
                <a:solidFill>
                  <a:schemeClr val="bg1"/>
                </a:solidFill>
              </a:rPr>
              <a:t>Conclusions and Future</a:t>
            </a:r>
          </a:p>
        </p:txBody>
      </p:sp>
    </p:spTree>
    <p:extLst>
      <p:ext uri="{BB962C8B-B14F-4D97-AF65-F5344CB8AC3E}">
        <p14:creationId xmlns:p14="http://schemas.microsoft.com/office/powerpoint/2010/main" val="61207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45232"/>
            <a:ext cx="8229600" cy="13716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 Programming and Probabilistic methods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452736" y="1988840"/>
            <a:ext cx="813690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en-US" dirty="0" smtClean="0"/>
              <a:t>Human Gestures are described as continuous sequences of data points (</a:t>
            </a:r>
            <a:r>
              <a:rPr lang="en-US" b="1" dirty="0" smtClean="0"/>
              <a:t>temporal series</a:t>
            </a:r>
            <a:r>
              <a:rPr lang="en-US" dirty="0" smtClean="0"/>
              <a:t>) </a:t>
            </a:r>
            <a:r>
              <a:rPr lang="en-US" dirty="0" smtClean="0">
                <a:sym typeface="Wingdings" pitchFamily="2" charset="2"/>
              </a:rPr>
              <a:t> relevant information for posterior HBA</a:t>
            </a:r>
            <a:r>
              <a:rPr lang="en-US" dirty="0" smtClean="0"/>
              <a:t>.</a:t>
            </a:r>
          </a:p>
          <a:p>
            <a:pPr marL="342900" indent="-342900" algn="just">
              <a:buFont typeface="Wingdings" pitchFamily="2" charset="2"/>
              <a:buChar char="q"/>
            </a:pPr>
            <a:endParaRPr lang="en-US" dirty="0" smtClean="0"/>
          </a:p>
          <a:p>
            <a:pPr algn="just"/>
            <a:r>
              <a:rPr lang="en-US" dirty="0" smtClean="0"/>
              <a:t>			</a:t>
            </a:r>
          </a:p>
          <a:p>
            <a:pPr marL="342900" indent="-342900" algn="just">
              <a:buFont typeface="Wingdings" pitchFamily="2" charset="2"/>
              <a:buChar char="q"/>
            </a:pPr>
            <a:endParaRPr lang="en-US" dirty="0"/>
          </a:p>
          <a:p>
            <a:pPr marL="342900" indent="-342900" algn="just">
              <a:buFont typeface="Wingdings" pitchFamily="2" charset="2"/>
              <a:buChar char="q"/>
            </a:pPr>
            <a:endParaRPr lang="en-US" dirty="0" smtClean="0"/>
          </a:p>
          <a:p>
            <a:pPr marL="342900" indent="-342900" algn="just">
              <a:buFont typeface="Wingdings" pitchFamily="2" charset="2"/>
              <a:buChar char="q"/>
            </a:pPr>
            <a:endParaRPr lang="en-US" dirty="0"/>
          </a:p>
          <a:p>
            <a:pPr marL="342900" indent="-342900" algn="just">
              <a:buFont typeface="Wingdings" pitchFamily="2" charset="2"/>
              <a:buChar char="q"/>
            </a:pPr>
            <a:endParaRPr lang="en-US" dirty="0" smtClean="0"/>
          </a:p>
          <a:p>
            <a:pPr marL="342900" indent="-342900" algn="just">
              <a:buFont typeface="Wingdings" pitchFamily="2" charset="2"/>
              <a:buChar char="q"/>
            </a:pPr>
            <a:endParaRPr lang="en-US" dirty="0"/>
          </a:p>
          <a:p>
            <a:pPr marL="342900" indent="-342900" algn="just">
              <a:buFont typeface="Wingdings" pitchFamily="2" charset="2"/>
              <a:buChar char="q"/>
            </a:pPr>
            <a:endParaRPr lang="en-US" dirty="0"/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1600" dirty="0" smtClean="0"/>
              <a:t>Probabilistic </a:t>
            </a:r>
            <a:r>
              <a:rPr lang="en-US" sz="1600" dirty="0"/>
              <a:t>Graphical Models such as Hidden Markov Models (HMM) or Conditional Random Fields (CRF</a:t>
            </a:r>
            <a:r>
              <a:rPr lang="en-US" sz="1600" dirty="0" smtClean="0"/>
              <a:t>).</a:t>
            </a:r>
            <a:endParaRPr lang="en-US" sz="1600" dirty="0"/>
          </a:p>
          <a:p>
            <a:pPr marL="342900" indent="-342900" algn="just">
              <a:buFont typeface="Wingdings" pitchFamily="2" charset="2"/>
              <a:buChar char="q"/>
            </a:pPr>
            <a:endParaRPr lang="en-US" sz="1600" dirty="0" smtClean="0"/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1600" dirty="0" smtClean="0"/>
              <a:t>Dynamic </a:t>
            </a:r>
            <a:r>
              <a:rPr lang="en-US" sz="1600" dirty="0"/>
              <a:t>Time Warping (DTW) offers a </a:t>
            </a:r>
            <a:r>
              <a:rPr lang="en-US" sz="1600" b="1" dirty="0"/>
              <a:t>temporal alignment </a:t>
            </a:r>
            <a:r>
              <a:rPr lang="en-US" sz="1600" dirty="0" smtClean="0"/>
              <a:t>between </a:t>
            </a:r>
            <a:r>
              <a:rPr lang="en-US" sz="1600" dirty="0"/>
              <a:t>sequences </a:t>
            </a:r>
            <a:r>
              <a:rPr lang="en-US" sz="1600" dirty="0" smtClean="0"/>
              <a:t>of </a:t>
            </a:r>
            <a:r>
              <a:rPr lang="en-US" sz="1600" dirty="0"/>
              <a:t>different lengths</a:t>
            </a:r>
            <a:r>
              <a:rPr lang="en-US" sz="1600" dirty="0" smtClean="0"/>
              <a:t>.</a:t>
            </a:r>
          </a:p>
          <a:p>
            <a:pPr marL="1257300" lvl="2" indent="-342900" algn="just">
              <a:buFont typeface="Arial" pitchFamily="34" charset="0"/>
              <a:buChar char="•"/>
            </a:pPr>
            <a:endParaRPr lang="en-US" sz="1600" dirty="0" smtClean="0"/>
          </a:p>
          <a:p>
            <a:pPr marL="615950" lvl="1" indent="-285750" algn="just">
              <a:buFont typeface="Wingdings" pitchFamily="2" charset="2"/>
              <a:buChar char="§"/>
            </a:pPr>
            <a:r>
              <a:rPr lang="en-US" sz="1400" dirty="0" smtClean="0"/>
              <a:t>We propose to </a:t>
            </a:r>
            <a:r>
              <a:rPr lang="en-US" sz="1400" b="1" dirty="0" smtClean="0"/>
              <a:t>model</a:t>
            </a:r>
            <a:r>
              <a:rPr lang="en-US" sz="1400" dirty="0" smtClean="0"/>
              <a:t> this </a:t>
            </a:r>
            <a:r>
              <a:rPr lang="en-US" sz="1400" b="1" dirty="0" smtClean="0"/>
              <a:t>variance</a:t>
            </a:r>
            <a:r>
              <a:rPr lang="en-US" sz="1400" dirty="0" smtClean="0"/>
              <a:t> caused by environmental factors using a </a:t>
            </a:r>
            <a:r>
              <a:rPr lang="en-US" sz="1400" b="1" dirty="0" smtClean="0"/>
              <a:t>probabilistic</a:t>
            </a:r>
            <a:r>
              <a:rPr lang="en-US" sz="1400" dirty="0" smtClean="0"/>
              <a:t> based approach.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M-M Feature Spaces</a:t>
            </a:r>
            <a:r>
              <a:rPr lang="en-US" sz="900" dirty="0" smtClean="0">
                <a:solidFill>
                  <a:srgbClr val="FFC000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Probabilistic </a:t>
            </a:r>
            <a:r>
              <a:rPr lang="en-US" sz="1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Modelling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Gestures </a:t>
            </a:r>
            <a:r>
              <a:rPr lang="en-US" sz="900" dirty="0" smtClean="0">
                <a:solidFill>
                  <a:schemeClr val="bg1"/>
                </a:solidFill>
              </a:rPr>
              <a:t>| Sub-Gesture Representation | Experiments | Applications | </a:t>
            </a:r>
            <a:r>
              <a:rPr lang="en-US" sz="900" dirty="0">
                <a:solidFill>
                  <a:schemeClr val="bg1"/>
                </a:solidFill>
              </a:rPr>
              <a:t>Conclusions </a:t>
            </a:r>
            <a:r>
              <a:rPr lang="en-US" sz="900" dirty="0" smtClean="0">
                <a:solidFill>
                  <a:schemeClr val="bg1"/>
                </a:solidFill>
              </a:rPr>
              <a:t>and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4" name="variability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9473" y="2662312"/>
            <a:ext cx="3683429" cy="200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1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48680"/>
            <a:ext cx="8229600" cy="13716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Probabilistic-Based DTW approach (1)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452736" y="2145045"/>
            <a:ext cx="813690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endParaRPr lang="en-US" dirty="0" smtClean="0"/>
          </a:p>
          <a:p>
            <a:pPr marL="342900" indent="-342900" algn="just">
              <a:buFont typeface="Wingdings" pitchFamily="2" charset="2"/>
              <a:buChar char="q"/>
            </a:pPr>
            <a:endParaRPr lang="en-US" dirty="0"/>
          </a:p>
          <a:p>
            <a:pPr marL="342900" indent="-342900" algn="just">
              <a:buFont typeface="Wingdings" pitchFamily="2" charset="2"/>
              <a:buChar char="q"/>
            </a:pPr>
            <a:endParaRPr lang="en-US" dirty="0" smtClean="0"/>
          </a:p>
          <a:p>
            <a:pPr marL="342900" indent="-342900" algn="just">
              <a:buFont typeface="Wingdings" pitchFamily="2" charset="2"/>
              <a:buChar char="q"/>
            </a:pPr>
            <a:endParaRPr lang="en-US" dirty="0"/>
          </a:p>
          <a:p>
            <a:pPr marL="342900" indent="-342900" algn="just">
              <a:buFont typeface="Wingdings" pitchFamily="2" charset="2"/>
              <a:buChar char="q"/>
            </a:pPr>
            <a:endParaRPr lang="en-US" dirty="0" smtClean="0"/>
          </a:p>
          <a:p>
            <a:pPr marL="342900" indent="-342900" algn="just">
              <a:buFont typeface="Wingdings" pitchFamily="2" charset="2"/>
              <a:buChar char="q"/>
            </a:pPr>
            <a:endParaRPr lang="en-US" dirty="0"/>
          </a:p>
          <a:p>
            <a:pPr marL="342900" indent="-342900" algn="just">
              <a:buFont typeface="Wingdings" pitchFamily="2" charset="2"/>
              <a:buChar char="q"/>
            </a:pPr>
            <a:endParaRPr lang="en-US" dirty="0" smtClean="0"/>
          </a:p>
          <a:p>
            <a:pPr marL="342900" indent="-342900" algn="just">
              <a:buFont typeface="Wingdings" pitchFamily="2" charset="2"/>
              <a:buChar char="q"/>
            </a:pPr>
            <a:endParaRPr lang="en-US" dirty="0" smtClean="0"/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dirty="0" smtClean="0"/>
              <a:t>Integrate the presented </a:t>
            </a:r>
            <a:r>
              <a:rPr lang="en-US" dirty="0" err="1" smtClean="0"/>
              <a:t>BoVDW</a:t>
            </a:r>
            <a:r>
              <a:rPr lang="en-US" dirty="0" smtClean="0"/>
              <a:t> approach in a fully-automatic system for HGR.</a:t>
            </a:r>
          </a:p>
          <a:p>
            <a:pPr marL="342900" indent="-342900" algn="just">
              <a:buFont typeface="Wingdings" pitchFamily="2" charset="2"/>
              <a:buChar char="q"/>
            </a:pPr>
            <a:endParaRPr lang="en-US" dirty="0"/>
          </a:p>
          <a:p>
            <a:pPr marL="800100" lvl="1" indent="-342900" algn="just">
              <a:buFont typeface="+mj-lt"/>
              <a:buAutoNum type="arabicPeriod"/>
            </a:pPr>
            <a:r>
              <a:rPr lang="en-US" sz="1600" dirty="0" smtClean="0"/>
              <a:t>Uses a novel Probabilistic-Based DTW for the </a:t>
            </a:r>
            <a:r>
              <a:rPr lang="en-US" sz="1600" b="1" dirty="0" smtClean="0"/>
              <a:t>segmentation</a:t>
            </a:r>
            <a:r>
              <a:rPr lang="en-US" sz="1600" dirty="0" smtClean="0"/>
              <a:t> of </a:t>
            </a:r>
            <a:r>
              <a:rPr lang="en-US" sz="1600" b="1" dirty="0" smtClean="0"/>
              <a:t>gestures</a:t>
            </a:r>
            <a:r>
              <a:rPr lang="en-US" sz="1600" dirty="0" smtClean="0"/>
              <a:t> in a sequence.</a:t>
            </a:r>
          </a:p>
          <a:p>
            <a:pPr marL="800100" lvl="1" indent="-342900" algn="just">
              <a:buFont typeface="+mj-lt"/>
              <a:buAutoNum type="arabicPeriod"/>
            </a:pPr>
            <a:endParaRPr lang="en-US" sz="1600" dirty="0"/>
          </a:p>
          <a:p>
            <a:pPr marL="800100" lvl="1" indent="-342900" algn="just">
              <a:buFont typeface="+mj-lt"/>
              <a:buAutoNum type="arabicPeriod"/>
            </a:pPr>
            <a:r>
              <a:rPr lang="en-US" sz="1600" dirty="0" smtClean="0"/>
              <a:t>Compare with both original DTW and HMM using the proposed measures for </a:t>
            </a:r>
            <a:r>
              <a:rPr lang="en-US" sz="1600" b="1" dirty="0" smtClean="0"/>
              <a:t>distance</a:t>
            </a:r>
            <a:r>
              <a:rPr lang="en-US" sz="1600" dirty="0" smtClean="0"/>
              <a:t> and </a:t>
            </a:r>
            <a:r>
              <a:rPr lang="en-US" sz="1600" b="1" dirty="0" smtClean="0"/>
              <a:t>probability</a:t>
            </a:r>
            <a:r>
              <a:rPr lang="en-US" sz="1600" dirty="0" smtClean="0"/>
              <a:t>.</a:t>
            </a:r>
            <a:endParaRPr lang="en-US" sz="1600" b="1" dirty="0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M-M Feature Spaces</a:t>
            </a:r>
            <a:r>
              <a:rPr lang="en-US" sz="900" dirty="0" smtClean="0">
                <a:solidFill>
                  <a:srgbClr val="FFC000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Probabilistic </a:t>
            </a:r>
            <a:r>
              <a:rPr lang="en-US" sz="1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Modelling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Gestures </a:t>
            </a:r>
            <a:r>
              <a:rPr lang="en-US" sz="900" dirty="0" smtClean="0">
                <a:solidFill>
                  <a:schemeClr val="bg1"/>
                </a:solidFill>
              </a:rPr>
              <a:t>| Sub-Gesture Representation | Experiments | Applications | </a:t>
            </a:r>
            <a:r>
              <a:rPr lang="en-US" sz="900" dirty="0">
                <a:solidFill>
                  <a:schemeClr val="bg1"/>
                </a:solidFill>
              </a:rPr>
              <a:t>Conclusions and 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83" y="2505075"/>
            <a:ext cx="7121809" cy="121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96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CuadroTexto"/>
              <p:cNvSpPr txBox="1"/>
              <p:nvPr/>
            </p:nvSpPr>
            <p:spPr>
              <a:xfrm>
                <a:off x="452736" y="2145045"/>
                <a:ext cx="8136904" cy="2666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Wingdings" pitchFamily="2" charset="2"/>
                  <a:buChar char="q"/>
                </a:pPr>
                <a:r>
                  <a:rPr lang="en-US" dirty="0" smtClean="0"/>
                  <a:t>DTW find a warping path between two time-series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b="0" i="0" smtClean="0">
                        <a:latin typeface="Cambria Math"/>
                      </a:rPr>
                      <m:t>A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,…,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and </a:t>
                </a:r>
                <a:endParaRPr lang="en-US" dirty="0" smtClean="0"/>
              </a:p>
              <a:p>
                <a:pPr marL="355600" indent="-355600" algn="just"/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b="0" i="0" smtClean="0">
                        <a:latin typeface="Cambria Math"/>
                      </a:rPr>
                      <m:t>B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latin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,...,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latin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/>
                  <a:t>.</a:t>
                </a:r>
              </a:p>
              <a:p>
                <a:pPr marL="355600" indent="-355600" algn="just"/>
                <a:endParaRPr lang="en-US" dirty="0" smtClean="0"/>
              </a:p>
              <a:p>
                <a:pPr marL="800100" lvl="1" indent="-342900" algn="just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𝑚</m:t>
                        </m:r>
                        <m:r>
                          <a:rPr lang="en-US" sz="1600" i="1">
                            <a:latin typeface="Cambria Math"/>
                          </a:rPr>
                          <m:t>×</m:t>
                        </m:r>
                        <m:r>
                          <a:rPr lang="en-US" sz="1600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1600" dirty="0" smtClean="0"/>
                  <a:t>matrix </a:t>
                </a:r>
                <a:r>
                  <a:rPr lang="en-US" sz="1600" dirty="0"/>
                  <a:t>is designed, where the entry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(</m:t>
                    </m:r>
                    <m:r>
                      <a:rPr lang="en-US" sz="1600" i="1">
                        <a:latin typeface="Cambria Math"/>
                      </a:rPr>
                      <m:t>𝑖</m:t>
                    </m:r>
                    <m:r>
                      <a:rPr lang="en-US" sz="1600" i="1">
                        <a:latin typeface="Cambria Math"/>
                      </a:rPr>
                      <m:t>,</m:t>
                    </m:r>
                    <m:r>
                      <a:rPr lang="en-US" sz="1600" i="1">
                        <a:latin typeface="Cambria Math"/>
                      </a:rPr>
                      <m:t>𝑗</m:t>
                    </m:r>
                    <m:r>
                      <a:rPr lang="en-US" sz="16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1600" dirty="0"/>
                  <a:t> of the matrix contains the cost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S" sz="1600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S" sz="1600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600" dirty="0" smtClean="0"/>
                  <a:t>.</a:t>
                </a:r>
              </a:p>
              <a:p>
                <a:pPr marL="342900" indent="-342900" algn="just">
                  <a:buFont typeface="Wingdings" pitchFamily="2" charset="2"/>
                  <a:buChar char="q"/>
                </a:pPr>
                <a:endParaRPr lang="en-US" sz="1600" dirty="0"/>
              </a:p>
              <a:p>
                <a:pPr marL="800100" lvl="1" indent="-342900" algn="just">
                  <a:buFont typeface="Wingdings" pitchFamily="2" charset="2"/>
                  <a:buChar char="§"/>
                </a:pPr>
                <a:r>
                  <a:rPr lang="en-US" sz="1600" b="1" dirty="0" smtClean="0"/>
                  <a:t>Cumulative cost</a:t>
                </a:r>
                <a:r>
                  <a:rPr lang="en-US" sz="1600" dirty="0" smtClean="0"/>
                  <a:t> at a certain position can be found as the composition:</a:t>
                </a:r>
              </a:p>
              <a:p>
                <a:pPr marL="342900" indent="-342900" algn="just">
                  <a:buFont typeface="Wingdings" pitchFamily="2" charset="2"/>
                  <a:buChar char="q"/>
                </a:pPr>
                <a:endParaRPr lang="en-US" sz="1600" dirty="0" smtClean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𝑖</m:t>
                          </m:r>
                          <m:r>
                            <a:rPr lang="en-US" sz="1600" i="1">
                              <a:latin typeface="Cambria Math"/>
                            </a:rPr>
                            <m:t>,</m:t>
                          </m:r>
                          <m:r>
                            <a:rPr lang="en-US" sz="1600" i="1">
                              <a:latin typeface="Cambria Math"/>
                            </a:rPr>
                            <m:t>𝑗</m:t>
                          </m:r>
                        </m:e>
                      </m:d>
                      <m:r>
                        <a:rPr lang="en-US" sz="1600" i="1">
                          <a:latin typeface="Cambria Math"/>
                        </a:rPr>
                        <m:t>=</m:t>
                      </m:r>
                      <m:r>
                        <a:rPr lang="en-US" sz="1600" i="1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𝑖</m:t>
                          </m:r>
                          <m:r>
                            <a:rPr lang="en-US" sz="1600" i="1">
                              <a:latin typeface="Cambria Math"/>
                            </a:rPr>
                            <m:t>,</m:t>
                          </m:r>
                          <m:r>
                            <a:rPr lang="en-US" sz="1600" i="1">
                              <a:latin typeface="Cambria Math"/>
                            </a:rPr>
                            <m:t>𝑗</m:t>
                          </m:r>
                        </m:e>
                      </m:d>
                      <m:r>
                        <a:rPr lang="en-US" sz="1600" i="1">
                          <a:latin typeface="Cambria Math"/>
                        </a:rPr>
                        <m:t>+</m:t>
                      </m:r>
                      <m:func>
                        <m:funcPr>
                          <m:ctrlPr>
                            <a:rPr lang="en-US" sz="1600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latin typeface="Cambria Math"/>
                            </a:rPr>
                            <m:t>min</m:t>
                          </m:r>
                        </m:fName>
                        <m:e>
                          <m:r>
                            <a:rPr lang="en-US" sz="1600" i="1">
                              <a:latin typeface="Cambria Math"/>
                            </a:rPr>
                            <m:t>{</m:t>
                          </m:r>
                          <m:r>
                            <a:rPr lang="en-US" sz="1600" i="1">
                              <a:latin typeface="Cambria Math"/>
                            </a:rPr>
                            <m:t>𝑀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−1,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−1</m:t>
                              </m:r>
                            </m:e>
                          </m:d>
                        </m:e>
                      </m:func>
                      <m:r>
                        <a:rPr lang="en-US" sz="1600" i="1">
                          <a:latin typeface="Cambria Math"/>
                        </a:rPr>
                        <m:t>,</m:t>
                      </m:r>
                      <m:r>
                        <a:rPr lang="en-US" sz="1600" i="1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𝑖</m:t>
                          </m:r>
                          <m:r>
                            <a:rPr lang="en-US" sz="1600" i="1">
                              <a:latin typeface="Cambria Math"/>
                            </a:rPr>
                            <m:t>−1,</m:t>
                          </m:r>
                          <m:r>
                            <a:rPr lang="en-US" sz="1600" i="1">
                              <a:latin typeface="Cambria Math"/>
                            </a:rPr>
                            <m:t>𝑗</m:t>
                          </m:r>
                        </m:e>
                      </m:d>
                      <m:r>
                        <a:rPr lang="en-US" sz="1600" i="1">
                          <a:latin typeface="Cambria Math"/>
                        </a:rPr>
                        <m:t>,</m:t>
                      </m:r>
                      <m:r>
                        <a:rPr lang="en-US" sz="1600" i="1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𝑖</m:t>
                          </m:r>
                          <m:r>
                            <a:rPr lang="en-US" sz="1600" i="1">
                              <a:latin typeface="Cambria Math"/>
                            </a:rPr>
                            <m:t>,</m:t>
                          </m:r>
                          <m:r>
                            <a:rPr lang="en-US" sz="1600" i="1">
                              <a:latin typeface="Cambria Math"/>
                            </a:rPr>
                            <m:t>𝑗</m:t>
                          </m:r>
                          <m:r>
                            <a:rPr lang="en-US" sz="1600" i="1">
                              <a:latin typeface="Cambria Math"/>
                            </a:rPr>
                            <m:t>−1</m:t>
                          </m:r>
                        </m:e>
                      </m:d>
                      <m:r>
                        <a:rPr lang="en-US" sz="1600" i="1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sz="1600" dirty="0" smtClean="0"/>
              </a:p>
              <a:p>
                <a:pPr algn="just"/>
                <a:endParaRPr lang="en-US" sz="1600" dirty="0"/>
              </a:p>
            </p:txBody>
          </p:sp>
        </mc:Choice>
        <mc:Fallback xmlns="">
          <p:sp>
            <p:nvSpPr>
              <p:cNvPr id="3" name="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36" y="2145045"/>
                <a:ext cx="8136904" cy="2666692"/>
              </a:xfrm>
              <a:prstGeom prst="rect">
                <a:avLst/>
              </a:prstGeom>
              <a:blipFill rotWithShape="1">
                <a:blip r:embed="rId2"/>
                <a:stretch>
                  <a:fillRect l="-449" t="-1144" r="-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4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M-M Feature Spaces</a:t>
            </a:r>
            <a:r>
              <a:rPr lang="en-US" sz="900" dirty="0" smtClean="0">
                <a:solidFill>
                  <a:srgbClr val="FFC000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Probabilistic </a:t>
            </a:r>
            <a:r>
              <a:rPr lang="en-US" sz="1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Modelling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Gestures </a:t>
            </a:r>
            <a:r>
              <a:rPr lang="en-US" sz="900" dirty="0" smtClean="0">
                <a:solidFill>
                  <a:schemeClr val="bg1"/>
                </a:solidFill>
              </a:rPr>
              <a:t>| Sub-Gesture Representation | Experiments | Applications | </a:t>
            </a:r>
            <a:r>
              <a:rPr lang="en-US" sz="900" dirty="0">
                <a:solidFill>
                  <a:schemeClr val="bg1"/>
                </a:solidFill>
              </a:rPr>
              <a:t>Conclusions </a:t>
            </a:r>
            <a:r>
              <a:rPr lang="en-US" sz="900" dirty="0" smtClean="0">
                <a:solidFill>
                  <a:schemeClr val="bg1"/>
                </a:solidFill>
              </a:rPr>
              <a:t>and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48680"/>
            <a:ext cx="8229600" cy="13716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Probabilistic-Based DTW approach (2)</a:t>
            </a:r>
          </a:p>
        </p:txBody>
      </p:sp>
      <p:pic>
        <p:nvPicPr>
          <p:cNvPr id="10242" name="Picture 2" descr="D:\Uni\thesis\hupba\dtw_matrix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996" y="4581128"/>
            <a:ext cx="3456384" cy="204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30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4032448" cy="435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M-M Feature Spaces</a:t>
            </a:r>
            <a:r>
              <a:rPr lang="en-US" sz="900" dirty="0" smtClean="0">
                <a:solidFill>
                  <a:srgbClr val="FFC000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Probabilistic </a:t>
            </a:r>
            <a:r>
              <a:rPr lang="en-US" sz="1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Modelling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Gestures </a:t>
            </a:r>
            <a:r>
              <a:rPr lang="en-US" sz="900" dirty="0" smtClean="0">
                <a:solidFill>
                  <a:schemeClr val="bg1"/>
                </a:solidFill>
              </a:rPr>
              <a:t>| Sub-Gesture Representation | Experiments | Applications | </a:t>
            </a:r>
            <a:r>
              <a:rPr lang="en-US" sz="900" dirty="0">
                <a:solidFill>
                  <a:schemeClr val="bg1"/>
                </a:solidFill>
              </a:rPr>
              <a:t>Conclusions </a:t>
            </a:r>
            <a:r>
              <a:rPr lang="en-US" sz="900" dirty="0" smtClean="0">
                <a:solidFill>
                  <a:schemeClr val="bg1"/>
                </a:solidFill>
              </a:rPr>
              <a:t>and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48680"/>
            <a:ext cx="8229600" cy="13716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Probabilistic-Based DTW approach (3)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415132" y="2347356"/>
            <a:ext cx="1492572" cy="7936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Consider a training set of </a:t>
            </a:r>
            <a:r>
              <a:rPr lang="en-US" sz="1400" b="1" i="1" dirty="0" smtClean="0"/>
              <a:t>N</a:t>
            </a:r>
            <a:r>
              <a:rPr lang="en-US" sz="1400" b="1" dirty="0" smtClean="0"/>
              <a:t> sequences</a:t>
            </a:r>
            <a:endParaRPr lang="en-US" sz="1400" b="1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3042816" y="2166764"/>
            <a:ext cx="1745208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Align with DTW the sequences respect to the mean length sequence</a:t>
            </a:r>
            <a:endParaRPr lang="en-US" sz="1400" b="1" dirty="0"/>
          </a:p>
        </p:txBody>
      </p:sp>
      <p:cxnSp>
        <p:nvCxnSpPr>
          <p:cNvPr id="13" name="12 Conector recto de flecha"/>
          <p:cNvCxnSpPr>
            <a:stCxn id="8" idx="3"/>
            <a:endCxn id="12" idx="1"/>
          </p:cNvCxnSpPr>
          <p:nvPr/>
        </p:nvCxnSpPr>
        <p:spPr>
          <a:xfrm flipV="1">
            <a:off x="1907704" y="2742828"/>
            <a:ext cx="1135112" cy="133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Rectángulo redondeado"/>
          <p:cNvSpPr/>
          <p:nvPr/>
        </p:nvSpPr>
        <p:spPr>
          <a:xfrm>
            <a:off x="3042816" y="3789040"/>
            <a:ext cx="1745208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Create </a:t>
            </a:r>
            <a:r>
              <a:rPr lang="en-US" sz="1400" b="1" i="1" dirty="0" smtClean="0"/>
              <a:t>L</a:t>
            </a:r>
            <a:r>
              <a:rPr lang="en-US" sz="1400" b="1" dirty="0" smtClean="0"/>
              <a:t> (mean length) GMMs for each element of the sequences</a:t>
            </a:r>
            <a:endParaRPr lang="en-US" sz="1400" b="1" dirty="0"/>
          </a:p>
        </p:txBody>
      </p:sp>
      <p:cxnSp>
        <p:nvCxnSpPr>
          <p:cNvPr id="17" name="16 Conector recto de flecha"/>
          <p:cNvCxnSpPr>
            <a:stCxn id="12" idx="2"/>
            <a:endCxn id="16" idx="0"/>
          </p:cNvCxnSpPr>
          <p:nvPr/>
        </p:nvCxnSpPr>
        <p:spPr>
          <a:xfrm>
            <a:off x="3915420" y="3318892"/>
            <a:ext cx="0" cy="47014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589" y="5013176"/>
            <a:ext cx="3231603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20 Rectángulo redondeado"/>
          <p:cNvSpPr/>
          <p:nvPr/>
        </p:nvSpPr>
        <p:spPr>
          <a:xfrm>
            <a:off x="179512" y="3619624"/>
            <a:ext cx="2304256" cy="14855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Compute the probability of </a:t>
            </a:r>
            <a:r>
              <a:rPr lang="en-US" sz="1400" b="1" i="1" dirty="0" smtClean="0"/>
              <a:t>x</a:t>
            </a:r>
            <a:r>
              <a:rPr lang="en-US" sz="1400" b="1" dirty="0" smtClean="0"/>
              <a:t> belonging to the whole GMM, and a soft-distance based measure of the probability</a:t>
            </a:r>
            <a:endParaRPr lang="en-US" sz="1400" b="1" dirty="0"/>
          </a:p>
        </p:txBody>
      </p:sp>
      <p:cxnSp>
        <p:nvCxnSpPr>
          <p:cNvPr id="20" name="19 Conector recto de flecha"/>
          <p:cNvCxnSpPr>
            <a:stCxn id="16" idx="1"/>
            <a:endCxn id="21" idx="3"/>
          </p:cNvCxnSpPr>
          <p:nvPr/>
        </p:nvCxnSpPr>
        <p:spPr>
          <a:xfrm flipH="1" flipV="1">
            <a:off x="2483768" y="4362391"/>
            <a:ext cx="559048" cy="271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15" y="5157192"/>
            <a:ext cx="192405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24 Rectángulo"/>
          <p:cNvSpPr/>
          <p:nvPr/>
        </p:nvSpPr>
        <p:spPr>
          <a:xfrm>
            <a:off x="292088" y="5949280"/>
            <a:ext cx="8024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en-US" dirty="0"/>
              <a:t>Therefore, </a:t>
            </a:r>
            <a:r>
              <a:rPr lang="en-US" dirty="0" smtClean="0"/>
              <a:t>we obtain a </a:t>
            </a:r>
            <a:r>
              <a:rPr lang="en-US" dirty="0"/>
              <a:t>methodology for gesture detection able to deal with </a:t>
            </a:r>
            <a:r>
              <a:rPr lang="en-US" b="1" dirty="0"/>
              <a:t>multiple temporal deformations </a:t>
            </a:r>
            <a:r>
              <a:rPr lang="en-US" dirty="0"/>
              <a:t>of the gesture </a:t>
            </a:r>
            <a:r>
              <a:rPr lang="en-US" dirty="0" smtClean="0"/>
              <a:t>categories.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66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6" grpId="0" animBg="1"/>
      <p:bldP spid="21" grpId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76672"/>
            <a:ext cx="8229600" cy="1155576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Sub-Gesture Representation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15</a:t>
            </a:fld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452736" y="1628800"/>
            <a:ext cx="81369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en-US" dirty="0" smtClean="0"/>
              <a:t>Discretization of gestures in smaller units using </a:t>
            </a:r>
            <a:r>
              <a:rPr lang="en-US" b="1" dirty="0" smtClean="0"/>
              <a:t>composition</a:t>
            </a:r>
            <a:r>
              <a:rPr lang="en-US" dirty="0" smtClean="0"/>
              <a:t> of both HPs and these units.</a:t>
            </a:r>
          </a:p>
          <a:p>
            <a:pPr algn="r"/>
            <a:endParaRPr lang="es-ES_tradnl" dirty="0" smtClean="0"/>
          </a:p>
          <a:p>
            <a:pPr algn="r"/>
            <a:endParaRPr lang="es-ES_tradnl" dirty="0" smtClean="0"/>
          </a:p>
          <a:p>
            <a:pPr algn="r"/>
            <a:endParaRPr lang="es-ES_tradnl" dirty="0" smtClean="0"/>
          </a:p>
          <a:p>
            <a:pPr algn="r"/>
            <a:endParaRPr lang="es-ES_tradnl" dirty="0"/>
          </a:p>
          <a:p>
            <a:pPr algn="r"/>
            <a:endParaRPr lang="es-ES_tradnl" dirty="0" smtClean="0"/>
          </a:p>
          <a:p>
            <a:pPr algn="r"/>
            <a:r>
              <a:rPr lang="es-ES_tradnl" dirty="0" smtClean="0"/>
              <a:t>[1]		</a:t>
            </a:r>
            <a:endParaRPr lang="en-US" dirty="0" smtClean="0"/>
          </a:p>
          <a:p>
            <a:pPr marL="342900" indent="-342900" algn="just">
              <a:buFont typeface="Wingdings" pitchFamily="2" charset="2"/>
              <a:buChar char="q"/>
            </a:pPr>
            <a:endParaRPr lang="en-US" dirty="0" smtClean="0"/>
          </a:p>
          <a:p>
            <a:pPr marL="342900" lvl="1" indent="-342900" algn="just">
              <a:buFont typeface="Wingdings" pitchFamily="2" charset="2"/>
              <a:buChar char="q"/>
            </a:pPr>
            <a:r>
              <a:rPr lang="en-US" dirty="0" smtClean="0"/>
              <a:t>Sequences </a:t>
            </a:r>
            <a:r>
              <a:rPr lang="en-US" dirty="0"/>
              <a:t>of Sub-Gesture </a:t>
            </a:r>
            <a:r>
              <a:rPr lang="en-US" b="1" dirty="0"/>
              <a:t>units</a:t>
            </a:r>
            <a:r>
              <a:rPr lang="en-US" dirty="0"/>
              <a:t> can be </a:t>
            </a:r>
            <a:r>
              <a:rPr lang="en-US" b="1" dirty="0" err="1"/>
              <a:t>modelled</a:t>
            </a:r>
            <a:r>
              <a:rPr lang="en-US" dirty="0"/>
              <a:t> using a temporal </a:t>
            </a:r>
            <a:r>
              <a:rPr lang="en-US" dirty="0" smtClean="0"/>
              <a:t>model (HMM).</a:t>
            </a:r>
            <a:endParaRPr lang="en-US" dirty="0"/>
          </a:p>
          <a:p>
            <a:pPr marL="342900" indent="-342900" algn="just">
              <a:buFont typeface="Wingdings" pitchFamily="2" charset="2"/>
              <a:buChar char="q"/>
            </a:pPr>
            <a:endParaRPr lang="en-US" dirty="0" smtClean="0"/>
          </a:p>
          <a:p>
            <a:pPr marL="342900" lvl="1" indent="-342900" algn="just">
              <a:buFont typeface="Wingdings" pitchFamily="2" charset="2"/>
              <a:buChar char="q"/>
            </a:pPr>
            <a:r>
              <a:rPr lang="en-US" dirty="0"/>
              <a:t>Final inference </a:t>
            </a:r>
            <a:r>
              <a:rPr lang="en-US" dirty="0" smtClean="0"/>
              <a:t>consists </a:t>
            </a:r>
            <a:r>
              <a:rPr lang="en-US" dirty="0"/>
              <a:t>of testing the methodology on a large scale data set of gestures.</a:t>
            </a:r>
            <a:endParaRPr lang="en-US" b="1" dirty="0"/>
          </a:p>
          <a:p>
            <a:pPr marL="342900" indent="-342900" algn="just">
              <a:buFont typeface="Wingdings" pitchFamily="2" charset="2"/>
              <a:buChar char="q"/>
            </a:pPr>
            <a:endParaRPr lang="en-US" dirty="0" smtClean="0"/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dirty="0" smtClean="0"/>
              <a:t>Decomposition improves HGR, and hence we can obtain </a:t>
            </a:r>
            <a:r>
              <a:rPr lang="en-US" b="1" dirty="0" smtClean="0"/>
              <a:t>better HBA systems</a:t>
            </a:r>
            <a:r>
              <a:rPr lang="en-US" dirty="0" smtClean="0"/>
              <a:t>.</a:t>
            </a:r>
            <a:endParaRPr lang="en-US" sz="1600" dirty="0"/>
          </a:p>
        </p:txBody>
      </p:sp>
      <p:sp>
        <p:nvSpPr>
          <p:cNvPr id="5" name="4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M-M Feature Spaces</a:t>
            </a:r>
            <a:r>
              <a:rPr lang="en-US" sz="900" dirty="0" smtClean="0">
                <a:solidFill>
                  <a:srgbClr val="FFC000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Sub-Gesture Representation </a:t>
            </a:r>
            <a:r>
              <a:rPr lang="en-US" sz="900" dirty="0" smtClean="0">
                <a:solidFill>
                  <a:schemeClr val="bg1"/>
                </a:solidFill>
              </a:rPr>
              <a:t>| Experiments | Applications | </a:t>
            </a:r>
            <a:r>
              <a:rPr lang="en-US" sz="900" dirty="0">
                <a:solidFill>
                  <a:schemeClr val="bg1"/>
                </a:solidFill>
              </a:rPr>
              <a:t>Conclusions and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776" y="2276872"/>
            <a:ext cx="4222824" cy="175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6413266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000" dirty="0" smtClean="0"/>
              <a:t>[1] </a:t>
            </a:r>
            <a:r>
              <a:rPr lang="en-US" sz="1000" dirty="0" err="1"/>
              <a:t>Feng</a:t>
            </a:r>
            <a:r>
              <a:rPr lang="en-US" sz="1000" dirty="0"/>
              <a:t> Zhou, Fernando De la Torre, Jessica K. </a:t>
            </a:r>
            <a:r>
              <a:rPr lang="en-US" sz="1000" dirty="0" err="1"/>
              <a:t>Hodgins</a:t>
            </a:r>
            <a:r>
              <a:rPr lang="en-US" sz="1000" dirty="0"/>
              <a:t>, "Hierarchical Aligned Cluster Analysis for Temporal Clustering of </a:t>
            </a:r>
            <a:r>
              <a:rPr lang="en-US" sz="1000" dirty="0" err="1" smtClean="0"/>
              <a:t>HumanMotion</a:t>
            </a:r>
            <a:r>
              <a:rPr lang="en-US" sz="1000" dirty="0"/>
              <a:t>," </a:t>
            </a:r>
            <a:r>
              <a:rPr lang="en-US" sz="1000" i="1" dirty="0"/>
              <a:t>IEEE Transactions on Pattern Analysis and Machine Intelligence</a:t>
            </a:r>
            <a:r>
              <a:rPr lang="en-US" sz="1000" dirty="0"/>
              <a:t>, 14 Jun. </a:t>
            </a:r>
            <a:r>
              <a:rPr lang="en-US" sz="1000" dirty="0" smtClean="0"/>
              <a:t>2012.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2566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Sub-Gesture approach (1)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467544" y="3426673"/>
            <a:ext cx="813690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dirty="0" smtClean="0"/>
              <a:t>Construct </a:t>
            </a:r>
            <a:r>
              <a:rPr lang="en-US" dirty="0"/>
              <a:t>a new feature space of HPs through the structural model of human body </a:t>
            </a:r>
            <a:r>
              <a:rPr lang="en-US" b="1" dirty="0"/>
              <a:t>joints</a:t>
            </a:r>
            <a:r>
              <a:rPr lang="en-US" dirty="0"/>
              <a:t> from </a:t>
            </a:r>
            <a:r>
              <a:rPr lang="en-US" dirty="0" smtClean="0"/>
              <a:t>depth for better </a:t>
            </a:r>
            <a:r>
              <a:rPr lang="en-US" b="1" dirty="0" smtClean="0"/>
              <a:t>visual interpretation</a:t>
            </a:r>
            <a:r>
              <a:rPr lang="en-US" dirty="0" smtClean="0"/>
              <a:t>.</a:t>
            </a:r>
          </a:p>
          <a:p>
            <a:pPr marL="342900" indent="-342900" algn="just">
              <a:buFont typeface="+mj-lt"/>
              <a:buAutoNum type="arabicPeriod"/>
            </a:pPr>
            <a:endParaRPr lang="en-US" dirty="0"/>
          </a:p>
          <a:p>
            <a:pPr marL="342900" indent="-342900" algn="just">
              <a:buFont typeface="+mj-lt"/>
              <a:buAutoNum type="arabicPeriod"/>
            </a:pPr>
            <a:r>
              <a:rPr lang="en-US" dirty="0" smtClean="0"/>
              <a:t>Propose a linear combination of means using two-level GMM process to perform </a:t>
            </a:r>
            <a:r>
              <a:rPr lang="en-US" b="1" dirty="0" smtClean="0"/>
              <a:t>clustering</a:t>
            </a:r>
            <a:r>
              <a:rPr lang="en-US" dirty="0" smtClean="0"/>
              <a:t> of the </a:t>
            </a:r>
            <a:r>
              <a:rPr lang="en-US" b="1" dirty="0" smtClean="0"/>
              <a:t>HPs</a:t>
            </a:r>
            <a:r>
              <a:rPr lang="en-US" dirty="0" smtClean="0"/>
              <a:t> space.</a:t>
            </a:r>
            <a:endParaRPr lang="en-US" dirty="0"/>
          </a:p>
          <a:p>
            <a:pPr marL="342900" indent="-342900" algn="just">
              <a:buFont typeface="+mj-lt"/>
              <a:buAutoNum type="arabicPeriod"/>
            </a:pPr>
            <a:endParaRPr lang="en-US" dirty="0"/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en-US" sz="1600" dirty="0" smtClean="0"/>
              <a:t>Allows obtaining more </a:t>
            </a:r>
            <a:r>
              <a:rPr lang="en-US" sz="1600" b="1" dirty="0" smtClean="0"/>
              <a:t>intuitive </a:t>
            </a:r>
            <a:r>
              <a:rPr lang="en-US" sz="1600" b="1" dirty="0" err="1" smtClean="0"/>
              <a:t>modelling</a:t>
            </a:r>
            <a:r>
              <a:rPr lang="en-US" sz="1600" b="1" dirty="0" smtClean="0"/>
              <a:t> </a:t>
            </a:r>
            <a:r>
              <a:rPr lang="en-US" sz="1600" dirty="0" smtClean="0"/>
              <a:t>of features and the first Sub-Gesture units.</a:t>
            </a:r>
          </a:p>
          <a:p>
            <a:pPr marL="800100" lvl="1" indent="-342900" algn="just">
              <a:buFont typeface="Wingdings" pitchFamily="2" charset="2"/>
              <a:buChar char="§"/>
            </a:pPr>
            <a:endParaRPr lang="en-US" dirty="0"/>
          </a:p>
          <a:p>
            <a:pPr marL="1257300" lvl="2" indent="-342900" algn="just">
              <a:buFont typeface="Wingdings" pitchFamily="2" charset="2"/>
              <a:buChar char="Ø"/>
            </a:pPr>
            <a:r>
              <a:rPr lang="en-US" sz="1400" dirty="0" smtClean="0"/>
              <a:t>These </a:t>
            </a:r>
            <a:r>
              <a:rPr lang="en-US" sz="1400" b="1" dirty="0" smtClean="0"/>
              <a:t>Sub-Gesture Units </a:t>
            </a:r>
            <a:r>
              <a:rPr lang="en-US" sz="1400" dirty="0" smtClean="0"/>
              <a:t>are coherent HP sets which can be useful to train posterior general purpose HBA systems.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M-M Feature Spaces</a:t>
            </a:r>
            <a:r>
              <a:rPr lang="en-US" sz="900" dirty="0" smtClean="0">
                <a:solidFill>
                  <a:srgbClr val="FFC000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Sub-Gesture Representation </a:t>
            </a:r>
            <a:r>
              <a:rPr lang="en-US" sz="900" dirty="0" smtClean="0">
                <a:solidFill>
                  <a:schemeClr val="bg1"/>
                </a:solidFill>
              </a:rPr>
              <a:t>| Experiments | Applications | </a:t>
            </a:r>
            <a:r>
              <a:rPr lang="en-US" sz="900" dirty="0">
                <a:solidFill>
                  <a:schemeClr val="bg1"/>
                </a:solidFill>
              </a:rPr>
              <a:t>Conclusions and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22" y="1844824"/>
            <a:ext cx="7006956" cy="1182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56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48680"/>
            <a:ext cx="8229600" cy="1064096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Sub-Gesture approach (1)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CuadroTexto"/>
              <p:cNvSpPr txBox="1"/>
              <p:nvPr/>
            </p:nvSpPr>
            <p:spPr>
              <a:xfrm>
                <a:off x="452736" y="1700808"/>
                <a:ext cx="8136904" cy="4741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Wingdings" pitchFamily="2" charset="2"/>
                  <a:buChar char="q"/>
                </a:pPr>
                <a:r>
                  <a:rPr lang="en-US" dirty="0"/>
                  <a:t>Obtain the </a:t>
                </a:r>
                <a:r>
                  <a:rPr lang="en-US" b="1" dirty="0"/>
                  <a:t>skeletal model </a:t>
                </a:r>
                <a:r>
                  <a:rPr lang="en-US" dirty="0"/>
                  <a:t>using common </a:t>
                </a:r>
                <a:r>
                  <a:rPr lang="en-US" dirty="0" err="1"/>
                  <a:t>Shotton</a:t>
                </a:r>
                <a:r>
                  <a:rPr lang="en-US" dirty="0"/>
                  <a:t> technique and compute its feature vector of </a:t>
                </a:r>
                <a:r>
                  <a:rPr lang="en-US" dirty="0" smtClean="0"/>
                  <a:t>HPs [2]:</a:t>
                </a:r>
                <a:endParaRPr lang="en-US" dirty="0"/>
              </a:p>
              <a:p>
                <a:pPr marL="342900" indent="-342900" algn="just">
                  <a:buFont typeface="Wingdings" pitchFamily="2" charset="2"/>
                  <a:buChar char="q"/>
                </a:pPr>
                <a:endParaRPr lang="en-US" dirty="0" smtClean="0"/>
              </a:p>
              <a:p>
                <a:pPr marL="342900" indent="-342900" algn="just">
                  <a:buFont typeface="Wingdings" pitchFamily="2" charset="2"/>
                  <a:buChar char="q"/>
                </a:pPr>
                <a:endParaRPr lang="en-US" dirty="0" smtClean="0"/>
              </a:p>
              <a:p>
                <a:pPr marL="342900" indent="-342900" algn="just">
                  <a:buFont typeface="Wingdings" pitchFamily="2" charset="2"/>
                  <a:buChar char="q"/>
                </a:pPr>
                <a:endParaRPr lang="en-US" dirty="0" smtClean="0"/>
              </a:p>
              <a:p>
                <a:pPr marL="342900" indent="-342900" algn="just">
                  <a:buFont typeface="Wingdings" pitchFamily="2" charset="2"/>
                  <a:buChar char="q"/>
                </a:pPr>
                <a:endParaRPr lang="en-US" dirty="0"/>
              </a:p>
              <a:p>
                <a:pPr marL="342900" indent="-342900" algn="just">
                  <a:buFont typeface="Wingdings" pitchFamily="2" charset="2"/>
                  <a:buChar char="q"/>
                </a:pPr>
                <a:endParaRPr lang="en-US" dirty="0" smtClean="0"/>
              </a:p>
              <a:p>
                <a:pPr marL="342900" indent="-342900" algn="just">
                  <a:buFont typeface="Wingdings" pitchFamily="2" charset="2"/>
                  <a:buChar char="q"/>
                </a:pPr>
                <a:endParaRPr lang="en-US" dirty="0"/>
              </a:p>
              <a:p>
                <a:pPr marL="342900" indent="-342900" algn="just">
                  <a:buFont typeface="Wingdings" pitchFamily="2" charset="2"/>
                  <a:buChar char="q"/>
                </a:pPr>
                <a:endParaRPr lang="en-US" dirty="0" smtClean="0"/>
              </a:p>
              <a:p>
                <a:pPr marL="342900" indent="-342900" algn="just">
                  <a:buFont typeface="Wingdings" pitchFamily="2" charset="2"/>
                  <a:buChar char="q"/>
                </a:pPr>
                <a:endParaRPr lang="en-US" dirty="0" smtClean="0"/>
              </a:p>
              <a:p>
                <a:pPr marL="342900" indent="-342900" algn="just">
                  <a:buFont typeface="Wingdings" pitchFamily="2" charset="2"/>
                  <a:buChar char="q"/>
                </a:pPr>
                <a:endParaRPr lang="en-US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𝐻𝑃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h𝑝</m:t>
                                  </m:r>
                                </m:e>
                                <m:sub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sub>
                                <m: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h𝑝</m:t>
                                  </m:r>
                                </m:e>
                                <m:sub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</m:d>
                                </m:sub>
                                <m: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h𝑝</m:t>
                                  </m:r>
                                </m:e>
                                <m:sub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</m:d>
                                </m:sub>
                                <m: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, ...,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h𝑝</m:t>
                                  </m:r>
                                </m:e>
                                <m:sub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sub>
                                <m: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14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h𝑝</m:t>
                                  </m:r>
                                </m:e>
                                <m:sub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</m:d>
                                </m:sub>
                                <m: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14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h𝑝</m:t>
                                  </m:r>
                                </m:e>
                                <m:sub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</m:d>
                                </m:sub>
                                <m: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14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en-US" b="1" dirty="0"/>
              </a:p>
              <a:p>
                <a:pPr marL="342900" indent="-342900" algn="just">
                  <a:buFont typeface="Wingdings" pitchFamily="2" charset="2"/>
                  <a:buChar char="q"/>
                </a:pPr>
                <a:endParaRPr lang="en-US" dirty="0"/>
              </a:p>
              <a:p>
                <a:pPr marL="342900" indent="-342900" algn="just">
                  <a:buFont typeface="Wingdings" pitchFamily="2" charset="2"/>
                  <a:buChar char="q"/>
                </a:pPr>
                <a:r>
                  <a:rPr lang="en-US" dirty="0" smtClean="0"/>
                  <a:t>Neck </a:t>
                </a:r>
                <a:r>
                  <a:rPr lang="en-US" dirty="0"/>
                  <a:t>joint is used as </a:t>
                </a:r>
                <a:r>
                  <a:rPr lang="en-US" dirty="0" smtClean="0"/>
                  <a:t>Origin </a:t>
                </a:r>
                <a:r>
                  <a:rPr lang="en-US" dirty="0"/>
                  <a:t>of </a:t>
                </a:r>
                <a:r>
                  <a:rPr lang="en-US" dirty="0" smtClean="0"/>
                  <a:t>Coordinates (OC), and the remaining joints are used in the frame descriptor computing their 3-D coordinates respect to the OC.</a:t>
                </a:r>
                <a:endParaRPr lang="en-US" sz="1600" b="1" dirty="0" smtClean="0"/>
              </a:p>
            </p:txBody>
          </p:sp>
        </mc:Choice>
        <mc:Fallback xmlns="">
          <p:sp>
            <p:nvSpPr>
              <p:cNvPr id="3" name="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36" y="1700808"/>
                <a:ext cx="8136904" cy="4741170"/>
              </a:xfrm>
              <a:prstGeom prst="rect">
                <a:avLst/>
              </a:prstGeom>
              <a:blipFill rotWithShape="1">
                <a:blip r:embed="rId2"/>
                <a:stretch>
                  <a:fillRect l="-449" t="-643" r="-674" b="-1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5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M-M Feature Spaces</a:t>
            </a:r>
            <a:r>
              <a:rPr lang="en-US" sz="900" dirty="0" smtClean="0">
                <a:solidFill>
                  <a:srgbClr val="FFC000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Sub-Gesture Representation </a:t>
            </a:r>
            <a:r>
              <a:rPr lang="en-US" sz="900" dirty="0" smtClean="0">
                <a:solidFill>
                  <a:schemeClr val="bg1"/>
                </a:solidFill>
              </a:rPr>
              <a:t>| Experiments | Applications | </a:t>
            </a:r>
            <a:r>
              <a:rPr lang="en-US" sz="900" dirty="0">
                <a:solidFill>
                  <a:schemeClr val="bg1"/>
                </a:solidFill>
              </a:rPr>
              <a:t>Conclusions and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2367136"/>
            <a:ext cx="24003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6413266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 smtClean="0"/>
              <a:t>[2] </a:t>
            </a:r>
            <a:r>
              <a:rPr lang="en-US" sz="1000" dirty="0"/>
              <a:t>J. </a:t>
            </a:r>
            <a:r>
              <a:rPr lang="en-US" sz="1000" dirty="0" err="1"/>
              <a:t>Shotton</a:t>
            </a:r>
            <a:r>
              <a:rPr lang="en-US" sz="1000" dirty="0"/>
              <a:t>, A. Fitzgibbon, M. Cook, T. Sharp</a:t>
            </a:r>
            <a:r>
              <a:rPr lang="en-US" sz="1000" dirty="0" smtClean="0"/>
              <a:t>, M</a:t>
            </a:r>
            <a:r>
              <a:rPr lang="en-US" sz="1000" dirty="0"/>
              <a:t>. </a:t>
            </a:r>
            <a:r>
              <a:rPr lang="en-US" sz="1000" dirty="0" err="1"/>
              <a:t>Finocchio</a:t>
            </a:r>
            <a:r>
              <a:rPr lang="en-US" sz="1000" dirty="0"/>
              <a:t>, R. Moore, A. </a:t>
            </a:r>
            <a:r>
              <a:rPr lang="en-US" sz="1000" dirty="0" err="1"/>
              <a:t>Kipman</a:t>
            </a:r>
            <a:r>
              <a:rPr lang="en-US" sz="1000" dirty="0"/>
              <a:t>, </a:t>
            </a:r>
            <a:r>
              <a:rPr lang="en-US" sz="1000" dirty="0" smtClean="0"/>
              <a:t>and A</a:t>
            </a:r>
            <a:r>
              <a:rPr lang="en-US" sz="1000" dirty="0"/>
              <a:t>. Blake. Real-time human pose </a:t>
            </a:r>
            <a:r>
              <a:rPr lang="en-US" sz="1000" dirty="0" smtClean="0"/>
              <a:t>recognition in </a:t>
            </a:r>
            <a:r>
              <a:rPr lang="en-US" sz="1000" dirty="0"/>
              <a:t>parts </a:t>
            </a:r>
            <a:r>
              <a:rPr lang="en-US" sz="1000" dirty="0" smtClean="0"/>
              <a:t>from </a:t>
            </a:r>
            <a:r>
              <a:rPr lang="en-US" sz="1000" dirty="0"/>
              <a:t>single depth images. </a:t>
            </a:r>
            <a:r>
              <a:rPr lang="en-US" sz="1000" i="1" dirty="0"/>
              <a:t>CVPR</a:t>
            </a:r>
            <a:r>
              <a:rPr lang="en-US" sz="1000" dirty="0" smtClean="0"/>
              <a:t>, 2011</a:t>
            </a:r>
            <a:r>
              <a:rPr lang="en-US" sz="1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952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Sub-Gesture approach (2)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CuadroTexto"/>
              <p:cNvSpPr txBox="1"/>
              <p:nvPr/>
            </p:nvSpPr>
            <p:spPr>
              <a:xfrm>
                <a:off x="395536" y="2099515"/>
                <a:ext cx="8136904" cy="4292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Wingdings" pitchFamily="2" charset="2"/>
                  <a:buChar char="q"/>
                </a:pPr>
                <a:r>
                  <a:rPr lang="en-US" sz="1600" dirty="0" smtClean="0"/>
                  <a:t>Group previous described HPs into </a:t>
                </a:r>
                <a:r>
                  <a:rPr lang="en-US" sz="1600" b="1" dirty="0" smtClean="0"/>
                  <a:t>HP clusters </a:t>
                </a:r>
                <a:r>
                  <a:rPr lang="en-US" sz="1600" dirty="0" smtClean="0"/>
                  <a:t>using standard GMM of </a:t>
                </a:r>
                <a:r>
                  <a:rPr lang="en-US" sz="1600" i="1" dirty="0" smtClean="0"/>
                  <a:t>K</a:t>
                </a:r>
                <a:r>
                  <a:rPr lang="en-US" sz="1600" dirty="0" smtClean="0"/>
                  <a:t> components</a:t>
                </a:r>
                <a:r>
                  <a:rPr lang="en-US" sz="1600" dirty="0"/>
                  <a:t> </a:t>
                </a:r>
                <a:r>
                  <a:rPr lang="en-US" sz="1600" dirty="0" smtClean="0">
                    <a:sym typeface="Wingdings" pitchFamily="2" charset="2"/>
                  </a:rPr>
                  <a:t> A</a:t>
                </a:r>
                <a:r>
                  <a:rPr lang="en-US" sz="1600" dirty="0" smtClean="0"/>
                  <a:t> likelihood value based on the probability distributions of the GMM is obtained.</a:t>
                </a:r>
              </a:p>
              <a:p>
                <a:pPr marL="342900" indent="-342900" algn="just">
                  <a:buFont typeface="Wingdings" pitchFamily="2" charset="2"/>
                  <a:buChar char="q"/>
                </a:pPr>
                <a:endParaRPr lang="en-US" sz="1600" dirty="0" smtClean="0"/>
              </a:p>
              <a:p>
                <a:pPr marL="800100" lvl="1" indent="-342900" algn="just">
                  <a:buFont typeface="Wingdings" pitchFamily="2" charset="2"/>
                  <a:buChar char="§"/>
                </a:pPr>
                <a:r>
                  <a:rPr lang="en-US" sz="1400" b="1" u="sng" dirty="0" smtClean="0"/>
                  <a:t>First level clustering</a:t>
                </a:r>
                <a:r>
                  <a:rPr lang="en-US" sz="1400" b="1" dirty="0" smtClean="0"/>
                  <a:t>: </a:t>
                </a:r>
                <a:r>
                  <a:rPr lang="en-US" sz="1400" dirty="0"/>
                  <a:t>Use </a:t>
                </a:r>
                <a:r>
                  <a:rPr lang="en-US" sz="1400" dirty="0" smtClean="0"/>
                  <a:t>descriptor (e.g. of three spatial coordinates)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/>
                      </a:rPr>
                      <m:t>𝐻𝑃</m:t>
                    </m:r>
                  </m:oMath>
                </a14:m>
                <a:r>
                  <a:rPr lang="en-US" sz="1400" dirty="0"/>
                  <a:t> for each joint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/>
                      </a:rPr>
                      <m:t>𝑖</m:t>
                    </m:r>
                    <m:r>
                      <a:rPr lang="en-US" sz="1400" i="1">
                        <a:latin typeface="Cambria Math"/>
                      </a:rPr>
                      <m:t>, </m:t>
                    </m:r>
                    <m:r>
                      <a:rPr lang="en-US" sz="1400" i="1">
                        <a:latin typeface="Cambria Math"/>
                      </a:rPr>
                      <m:t>𝑖</m:t>
                    </m:r>
                    <m:r>
                      <a:rPr lang="en-US" sz="1400" i="1">
                        <a:latin typeface="Cambria Math"/>
                      </a:rPr>
                      <m:t> ∈ 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/>
                          </a:rPr>
                          <m:t>1,..,14</m:t>
                        </m:r>
                      </m:e>
                    </m:d>
                  </m:oMath>
                </a14:m>
                <a:r>
                  <a:rPr lang="en-US" sz="1400" dirty="0"/>
                  <a:t> and perform GMM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1" i="1">
                            <a:latin typeface="Cambria Math"/>
                          </a:rPr>
                          <m:t>𝒌</m:t>
                        </m:r>
                      </m:e>
                      <m:sup>
                        <m:r>
                          <a:rPr lang="en-US" sz="1400" b="1" i="1">
                            <a:latin typeface="Cambria Math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sz="1400" b="1" dirty="0"/>
                  <a:t> clusters</a:t>
                </a:r>
                <a:r>
                  <a:rPr lang="en-US" sz="1400" dirty="0"/>
                  <a:t>, namely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/>
                      </a:rPr>
                      <m:t>𝐺𝑀</m:t>
                    </m:r>
                    <m:sSubSup>
                      <m:sSubSupPr>
                        <m:ctrlPr>
                          <a:rPr lang="en-US" sz="14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sz="1400" dirty="0"/>
                  <a:t>.</a:t>
                </a:r>
                <a:endParaRPr lang="en-US" sz="1400" dirty="0" smtClean="0"/>
              </a:p>
              <a:p>
                <a:pPr marL="800100" lvl="1" indent="-342900" algn="just">
                  <a:buFont typeface="Wingdings" pitchFamily="2" charset="2"/>
                  <a:buChar char="§"/>
                </a:pPr>
                <a:endParaRPr lang="en-US" sz="1400" b="1" dirty="0" smtClean="0"/>
              </a:p>
              <a:p>
                <a:pPr marL="800100" lvl="1" indent="-342900" algn="just">
                  <a:buFont typeface="Wingdings" pitchFamily="2" charset="2"/>
                  <a:buChar char="§"/>
                </a:pPr>
                <a:r>
                  <a:rPr lang="en-US" sz="1400" b="1" u="sng" dirty="0" smtClean="0"/>
                  <a:t>Second level clustering</a:t>
                </a:r>
                <a:r>
                  <a:rPr lang="en-US" sz="1400" b="1" dirty="0" smtClean="0"/>
                  <a:t>:</a:t>
                </a:r>
                <a:r>
                  <a:rPr lang="en-US" sz="1400" dirty="0" smtClean="0"/>
                  <a:t> </a:t>
                </a:r>
                <a:r>
                  <a:rPr lang="en-US" sz="1400" dirty="0"/>
                  <a:t>Define for each pose a </a:t>
                </a:r>
                <a:r>
                  <a:rPr lang="en-US" sz="1400" b="1" dirty="0"/>
                  <a:t>new feature </a:t>
                </a:r>
                <a:r>
                  <a:rPr lang="en-US" sz="1400" b="1" dirty="0" smtClean="0"/>
                  <a:t>vector</a:t>
                </a:r>
                <a:r>
                  <a:rPr lang="en-US" sz="1400" dirty="0" smtClean="0"/>
                  <a:t>, </a:t>
                </a:r>
              </a:p>
              <a:p>
                <a:pPr lvl="2" algn="just"/>
                <a:endParaRPr lang="en-US" sz="1400" dirty="0"/>
              </a:p>
              <a:p>
                <a:pPr marL="2692400" lvl="2"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/>
                        </a:rPr>
                        <m:t>𝐻</m:t>
                      </m:r>
                      <m:sSup>
                        <m:sSupPr>
                          <m:ctrlPr>
                            <a:rPr lang="en-US" sz="1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</a:rPr>
                            <m:t>𝑃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en-US" sz="1400" i="1">
                          <a:latin typeface="Cambria Math"/>
                        </a:rPr>
                        <m:t>= 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/>
                            </a:rPr>
                            <m:t>h</m:t>
                          </m:r>
                          <m:sSubSup>
                            <m:sSubSup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/>
                                </a:rPr>
                                <m:t>1</m:t>
                              </m:r>
                            </m:sup>
                          </m:sSubSup>
                          <m:r>
                            <a:rPr lang="en-US" sz="1400" i="1">
                              <a:latin typeface="Cambria Math"/>
                            </a:rPr>
                            <m:t>,…,</m:t>
                          </m:r>
                          <m:r>
                            <a:rPr lang="en-US" sz="1400" i="1">
                              <a:latin typeface="Cambria Math"/>
                            </a:rPr>
                            <m:t>h</m:t>
                          </m:r>
                          <m:sSubSup>
                            <m:sSubSup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/>
                                    </a:rPr>
                                    <m:t>1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1400" i="1">
                                  <a:latin typeface="Cambria Math"/>
                                </a:rPr>
                                <m:t>1</m:t>
                              </m:r>
                            </m:sup>
                          </m:sSubSup>
                          <m:r>
                            <a:rPr lang="en-US" sz="1400" i="1">
                              <a:latin typeface="Cambria Math"/>
                            </a:rPr>
                            <m:t>,..,</m:t>
                          </m:r>
                          <m:r>
                            <a:rPr lang="en-US" sz="1400" i="1">
                              <a:latin typeface="Cambria Math"/>
                            </a:rPr>
                            <m:t>h</m:t>
                          </m:r>
                          <m:sSubSup>
                            <m:sSubSup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/>
                                </a:rPr>
                                <m:t>14</m:t>
                              </m:r>
                            </m:sup>
                          </m:sSubSup>
                          <m:r>
                            <a:rPr lang="en-US" sz="1400" i="1">
                              <a:latin typeface="Cambria Math"/>
                            </a:rPr>
                            <m:t>,..,</m:t>
                          </m:r>
                          <m:r>
                            <a:rPr lang="en-US" sz="1400" i="1">
                              <a:latin typeface="Cambria Math"/>
                            </a:rPr>
                            <m:t>h</m:t>
                          </m:r>
                          <m:sSubSup>
                            <m:sSubSup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/>
                                    </a:rPr>
                                    <m:t>1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1400" i="1">
                                  <a:latin typeface="Cambria Math"/>
                                </a:rPr>
                                <m:t>14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s-ES" sz="1400" dirty="0" smtClean="0"/>
              </a:p>
              <a:p>
                <a:pPr lvl="2" algn="just"/>
                <a:endParaRPr lang="en-US" sz="1400" dirty="0"/>
              </a:p>
              <a:p>
                <a:pPr lvl="1" algn="just"/>
                <a:r>
                  <a:rPr lang="en-US" sz="1400" dirty="0" smtClean="0"/>
                  <a:t>	of size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/>
                      </a:rPr>
                      <m:t>14∙</m:t>
                    </m:r>
                    <m:sSup>
                      <m:sSupPr>
                        <m:ctrlPr>
                          <a:rPr lang="en-US" sz="1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sz="1400" i="1">
                            <a:latin typeface="Cambria Math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400" dirty="0"/>
                  <a:t>, where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/>
                      </a:rPr>
                      <m:t>h</m:t>
                    </m:r>
                    <m:sSubSup>
                      <m:sSubSupPr>
                        <m:ctrlPr>
                          <a:rPr lang="en-US" sz="14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sz="1400" i="1">
                            <a:latin typeface="Cambria Math"/>
                          </a:rPr>
                          <m:t>𝑗</m:t>
                        </m:r>
                      </m:sup>
                    </m:sSubSup>
                  </m:oMath>
                </a14:m>
                <a:r>
                  <a:rPr lang="en-US" sz="1400" dirty="0"/>
                  <a:t> is the probability result of applying GMM model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/>
                      </a:rPr>
                      <m:t>𝐺𝑀</m:t>
                    </m:r>
                    <m:sSubSup>
                      <m:sSubSupPr>
                        <m:ctrlPr>
                          <a:rPr lang="en-US" sz="14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sz="1400" dirty="0"/>
                  <a:t> at </a:t>
                </a:r>
                <a:r>
                  <a:rPr lang="en-US" sz="1400" dirty="0" smtClean="0"/>
                  <a:t>	features </a:t>
                </a:r>
                <a:r>
                  <a:rPr lang="en-US" sz="1400" dirty="0"/>
                  <a:t>from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/>
                      </a:rPr>
                      <m:t>𝐻𝑃</m:t>
                    </m:r>
                  </m:oMath>
                </a14:m>
                <a:r>
                  <a:rPr lang="en-US" sz="1400" dirty="0"/>
                  <a:t> corresponding to spatial coordinates of </a:t>
                </a:r>
                <a:r>
                  <a:rPr lang="en-US" sz="1400" i="1" dirty="0"/>
                  <a:t>j</a:t>
                </a:r>
                <a:r>
                  <a:rPr lang="en-US" sz="1400" dirty="0"/>
                  <a:t>-</a:t>
                </a:r>
                <a:r>
                  <a:rPr lang="en-US" sz="1400" dirty="0" err="1"/>
                  <a:t>th</a:t>
                </a:r>
                <a:r>
                  <a:rPr lang="en-US" sz="1400" dirty="0"/>
                  <a:t> </a:t>
                </a:r>
                <a:r>
                  <a:rPr lang="en-US" sz="1400" dirty="0" smtClean="0"/>
                  <a:t>joint. Then, use the 	components </a:t>
                </a:r>
                <a:r>
                  <a:rPr lang="en-US" sz="1400" dirty="0"/>
                  <a:t>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1" i="1">
                            <a:latin typeface="Cambria Math"/>
                          </a:rPr>
                          <m:t>𝒌</m:t>
                        </m:r>
                      </m:e>
                      <m:sup>
                        <m:r>
                          <a:rPr lang="en-US" sz="1400" b="1" i="1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1400" b="1" dirty="0"/>
                  <a:t> clusters</a:t>
                </a:r>
                <a:r>
                  <a:rPr lang="en-US" sz="1400" dirty="0"/>
                  <a:t>, namely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/>
                      </a:rPr>
                      <m:t>𝐺𝑀</m:t>
                    </m:r>
                    <m:sSub>
                      <m:sSubPr>
                        <m:ctrlPr>
                          <a:rPr lang="en-US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 smtClean="0"/>
                  <a:t>. </a:t>
                </a:r>
              </a:p>
              <a:p>
                <a:pPr lvl="1" algn="just"/>
                <a:endParaRPr lang="en-US" sz="1400" dirty="0" smtClean="0"/>
              </a:p>
              <a:p>
                <a:pPr marL="355600" lvl="1" indent="-285750" algn="just">
                  <a:buFont typeface="Wingdings" pitchFamily="2" charset="2"/>
                  <a:buChar char="q"/>
                </a:pPr>
                <a:r>
                  <a:rPr lang="en-US" sz="1600" dirty="0" smtClean="0"/>
                  <a:t>Given new frame, human skeleton is obtained as described before, and feature vector </a:t>
                </a:r>
                <a:r>
                  <a:rPr lang="en-US" sz="1600" i="1" dirty="0" smtClean="0"/>
                  <a:t>HP </a:t>
                </a:r>
                <a:r>
                  <a:rPr lang="en-US" sz="1600" dirty="0" smtClean="0"/>
                  <a:t>is computed and tested using two-level description, obtaining a final probability for the </a:t>
                </a:r>
                <a:r>
                  <a:rPr lang="en-US" sz="1600" b="1" dirty="0" smtClean="0"/>
                  <a:t>most likely cluster </a:t>
                </a:r>
                <a:r>
                  <a:rPr lang="en-US" sz="1600" dirty="0" smtClean="0"/>
                  <a:t>from the set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600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s-ES" sz="1600" b="1" i="0" smtClean="0">
                            <a:latin typeface="Cambria Math"/>
                          </a:rPr>
                          <m:t>𝐤</m:t>
                        </m:r>
                      </m:e>
                      <m:sup>
                        <m:r>
                          <a:rPr lang="es-ES" sz="1600" b="1" i="0" smtClean="0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1600" dirty="0" smtClean="0"/>
                  <a:t> possible pose clusters.</a:t>
                </a:r>
              </a:p>
            </p:txBody>
          </p:sp>
        </mc:Choice>
        <mc:Fallback xmlns="">
          <p:sp>
            <p:nvSpPr>
              <p:cNvPr id="3" name="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099515"/>
                <a:ext cx="8136904" cy="4292201"/>
              </a:xfrm>
              <a:prstGeom prst="rect">
                <a:avLst/>
              </a:prstGeom>
              <a:blipFill rotWithShape="1">
                <a:blip r:embed="rId2"/>
                <a:stretch>
                  <a:fillRect l="-300" t="-426" r="-375" b="-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4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M-M Feature Spaces</a:t>
            </a:r>
            <a:r>
              <a:rPr lang="en-US" sz="900" dirty="0" smtClean="0">
                <a:solidFill>
                  <a:srgbClr val="FFC000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Sub-Gesture Representation </a:t>
            </a:r>
            <a:r>
              <a:rPr lang="en-US" sz="900" dirty="0" smtClean="0">
                <a:solidFill>
                  <a:schemeClr val="bg1"/>
                </a:solidFill>
              </a:rPr>
              <a:t>| Experiments | Applications | </a:t>
            </a:r>
            <a:r>
              <a:rPr lang="en-US" sz="900" dirty="0">
                <a:solidFill>
                  <a:schemeClr val="bg1"/>
                </a:solidFill>
              </a:rPr>
              <a:t>Conclusions a</a:t>
            </a:r>
            <a:r>
              <a:rPr lang="en-US" sz="900" dirty="0" smtClean="0">
                <a:solidFill>
                  <a:schemeClr val="bg1"/>
                </a:solidFill>
              </a:rPr>
              <a:t>nd 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9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sets used and designed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M-M Feature Spaces</a:t>
            </a:r>
            <a:r>
              <a:rPr lang="en-US" sz="900" dirty="0" smtClean="0">
                <a:solidFill>
                  <a:srgbClr val="FFC000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Sub-Gesture Representation 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</a:t>
            </a:r>
            <a:r>
              <a:rPr lang="en-US" sz="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Applications | </a:t>
            </a:r>
            <a:r>
              <a:rPr lang="en-US" sz="900" dirty="0">
                <a:solidFill>
                  <a:schemeClr val="bg1"/>
                </a:solidFill>
              </a:rPr>
              <a:t>Conclusions and Future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43292"/>
            <a:ext cx="3003140" cy="166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65104"/>
            <a:ext cx="27051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609074" y="6414799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Gestures</a:t>
            </a:r>
            <a:endParaRPr lang="en-US" sz="11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5780534" y="6404335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 smtClean="0"/>
              <a:t>HumanLimb</a:t>
            </a:r>
            <a:endParaRPr lang="en-US" sz="11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513372" y="1700808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 smtClean="0"/>
              <a:t>ChaLearn</a:t>
            </a:r>
            <a:endParaRPr lang="en-US" sz="11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780534" y="1700034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 smtClean="0"/>
              <a:t>HuPBA</a:t>
            </a:r>
            <a:endParaRPr lang="en-US" sz="1100" b="1" dirty="0"/>
          </a:p>
        </p:txBody>
      </p:sp>
      <p:pic>
        <p:nvPicPr>
          <p:cNvPr id="10" name="GT_mijau final 24FPS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01040" y="2067593"/>
            <a:ext cx="2655131" cy="1994102"/>
          </a:xfrm>
          <a:prstGeom prst="rect">
            <a:avLst/>
          </a:prstGeom>
        </p:spPr>
      </p:pic>
      <p:pic>
        <p:nvPicPr>
          <p:cNvPr id="13" name="M_30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2124" y="2275928"/>
            <a:ext cx="1867674" cy="1579809"/>
          </a:xfrm>
          <a:prstGeom prst="rect">
            <a:avLst/>
          </a:prstGeom>
        </p:spPr>
      </p:pic>
      <p:pic>
        <p:nvPicPr>
          <p:cNvPr id="14" name="K_30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51794" y="2274739"/>
            <a:ext cx="1867674" cy="157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4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34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35" repeatCount="indefinite" fill="remove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4" grpId="0"/>
      <p:bldP spid="9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467544" y="2204864"/>
            <a:ext cx="8136904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 smtClean="0"/>
              <a:t>Introduction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 smtClean="0"/>
              <a:t>Multi-Modal feature spaces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 smtClean="0"/>
              <a:t>Probabilistic </a:t>
            </a:r>
            <a:r>
              <a:rPr lang="en-US" sz="2200" dirty="0" err="1" smtClean="0"/>
              <a:t>modelling</a:t>
            </a:r>
            <a:r>
              <a:rPr lang="en-US" sz="2200" dirty="0" smtClean="0"/>
              <a:t> of gestures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 smtClean="0"/>
              <a:t>Sub-Gesture Representation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 smtClean="0"/>
              <a:t>Experiments and Results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 smtClean="0"/>
              <a:t>Applications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 smtClean="0"/>
              <a:t>Conclusion and Future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76672"/>
            <a:ext cx="8229600" cy="13716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settings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395536" y="1959218"/>
            <a:ext cx="813690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en-US" sz="2000" u="sng" dirty="0" smtClean="0"/>
              <a:t>Probabilistic-Based DTW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1600" u="sng" dirty="0" smtClean="0"/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en-US" sz="1400" dirty="0" smtClean="0"/>
              <a:t>Applied </a:t>
            </a:r>
            <a:r>
              <a:rPr lang="en-US" sz="1400" dirty="0"/>
              <a:t>to all sequences t</a:t>
            </a:r>
            <a:r>
              <a:rPr lang="en-US" sz="1400" dirty="0" smtClean="0"/>
              <a:t>o </a:t>
            </a:r>
            <a:r>
              <a:rPr lang="en-US" sz="1400" b="1" dirty="0"/>
              <a:t>detect</a:t>
            </a:r>
            <a:r>
              <a:rPr lang="en-US" sz="1400" dirty="0"/>
              <a:t> a </a:t>
            </a:r>
            <a:r>
              <a:rPr lang="en-US" sz="1400" b="1" dirty="0" smtClean="0"/>
              <a:t>reference gesture</a:t>
            </a:r>
            <a:r>
              <a:rPr lang="en-US" sz="1400" dirty="0" smtClean="0"/>
              <a:t>. </a:t>
            </a:r>
            <a:endParaRPr lang="en-US" sz="1400" dirty="0"/>
          </a:p>
          <a:p>
            <a:pPr marL="800100" lvl="1" indent="-342900" algn="just">
              <a:buFont typeface="Wingdings" pitchFamily="2" charset="2"/>
              <a:buChar char="§"/>
            </a:pPr>
            <a:endParaRPr lang="en-US" sz="1400" dirty="0" smtClean="0"/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en-US" sz="1400" dirty="0"/>
              <a:t>We consider that a gesture is correctly detected if </a:t>
            </a:r>
            <a:r>
              <a:rPr lang="en-US" sz="1400" b="1" dirty="0"/>
              <a:t>overlapping</a:t>
            </a:r>
            <a:r>
              <a:rPr lang="en-US" sz="1400" dirty="0"/>
              <a:t> in the resting gesture sub-sequence is greater than 60%.</a:t>
            </a:r>
          </a:p>
          <a:p>
            <a:pPr marL="800100" lvl="1" indent="-342900" algn="just">
              <a:buFont typeface="Wingdings" pitchFamily="2" charset="2"/>
              <a:buChar char="§"/>
            </a:pPr>
            <a:endParaRPr lang="en-US" sz="1400" dirty="0"/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en-US" sz="1400" dirty="0"/>
              <a:t>Cost-threshold was obtained by cross-validation on training data.</a:t>
            </a:r>
          </a:p>
          <a:p>
            <a:pPr marL="800100" lvl="1" indent="-342900" algn="just">
              <a:buFont typeface="Wingdings" pitchFamily="2" charset="2"/>
              <a:buChar char="§"/>
            </a:pPr>
            <a:endParaRPr lang="en-US" sz="1400" dirty="0"/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en-US" sz="1400" dirty="0"/>
              <a:t>Each </a:t>
            </a:r>
            <a:r>
              <a:rPr lang="en-US" sz="1400" b="1" dirty="0"/>
              <a:t>GMM</a:t>
            </a:r>
            <a:r>
              <a:rPr lang="en-US" sz="1400" dirty="0"/>
              <a:t> was fitted with </a:t>
            </a:r>
            <a:r>
              <a:rPr lang="en-US" sz="1400" i="1" dirty="0"/>
              <a:t>4</a:t>
            </a:r>
            <a:r>
              <a:rPr lang="en-US" sz="1400" dirty="0"/>
              <a:t> components</a:t>
            </a:r>
            <a:r>
              <a:rPr lang="en-US" sz="1400" dirty="0" smtClean="0"/>
              <a:t>.</a:t>
            </a:r>
          </a:p>
          <a:p>
            <a:pPr marL="800100" lvl="1" indent="-342900" algn="just">
              <a:buFont typeface="Wingdings" pitchFamily="2" charset="2"/>
              <a:buChar char="§"/>
            </a:pPr>
            <a:endParaRPr lang="en-US" sz="1400" dirty="0"/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en-US" sz="1400" b="1" dirty="0" smtClean="0"/>
              <a:t>HMM</a:t>
            </a:r>
            <a:r>
              <a:rPr lang="en-US" sz="1400" dirty="0" smtClean="0"/>
              <a:t> was trained using </a:t>
            </a:r>
            <a:r>
              <a:rPr lang="en-US" sz="1400" b="1" dirty="0" smtClean="0"/>
              <a:t>Baum-Welch</a:t>
            </a:r>
            <a:r>
              <a:rPr lang="en-US" sz="1400" dirty="0" smtClean="0"/>
              <a:t> algorithm with </a:t>
            </a:r>
            <a:r>
              <a:rPr lang="en-US" sz="1400" b="1" dirty="0" smtClean="0"/>
              <a:t>3 states </a:t>
            </a:r>
            <a:r>
              <a:rPr lang="en-US" sz="1400" dirty="0" smtClean="0"/>
              <a:t>experimentally set for the resting gesture, using a vocabulary of 60 symbols computed using </a:t>
            </a:r>
            <a:r>
              <a:rPr lang="en-US" sz="1400" i="1" dirty="0" smtClean="0"/>
              <a:t>K-</a:t>
            </a:r>
            <a:r>
              <a:rPr lang="en-US" sz="1400" dirty="0" smtClean="0"/>
              <a:t>Means</a:t>
            </a:r>
            <a:r>
              <a:rPr lang="en-US" sz="1400" i="1" dirty="0" smtClean="0"/>
              <a:t> </a:t>
            </a:r>
            <a:r>
              <a:rPr lang="en-US" sz="1400" dirty="0" smtClean="0"/>
              <a:t>over the training data features.</a:t>
            </a:r>
          </a:p>
          <a:p>
            <a:pPr marL="800100" lvl="1" indent="-342900" algn="just">
              <a:buFont typeface="Wingdings" pitchFamily="2" charset="2"/>
              <a:buChar char="§"/>
            </a:pPr>
            <a:endParaRPr lang="en-US" sz="1400" dirty="0"/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en-US" sz="1400" dirty="0" smtClean="0"/>
              <a:t>Final recognition is performed with </a:t>
            </a:r>
            <a:r>
              <a:rPr lang="en-US" sz="1400" b="1" dirty="0" smtClean="0"/>
              <a:t>temporal</a:t>
            </a:r>
            <a:r>
              <a:rPr lang="en-US" sz="1400" dirty="0" smtClean="0"/>
              <a:t> </a:t>
            </a:r>
            <a:r>
              <a:rPr lang="en-US" sz="1400" b="1" dirty="0" smtClean="0"/>
              <a:t>sliding windows </a:t>
            </a:r>
            <a:r>
              <a:rPr lang="en-US" sz="1400" dirty="0" smtClean="0"/>
              <a:t>of different wide sizes, based on the training samples length variability.</a:t>
            </a:r>
            <a:endParaRPr lang="en-US" sz="1400" dirty="0"/>
          </a:p>
          <a:p>
            <a:pPr marL="342900" indent="-342900" algn="just">
              <a:buFont typeface="Arial" pitchFamily="34" charset="0"/>
              <a:buChar char="•"/>
            </a:pPr>
            <a:endParaRPr lang="en-US" sz="1200" dirty="0" smtClean="0"/>
          </a:p>
        </p:txBody>
      </p:sp>
      <p:sp>
        <p:nvSpPr>
          <p:cNvPr id="5" name="4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M-M Feature Spaces</a:t>
            </a:r>
            <a:r>
              <a:rPr lang="en-US" sz="900" dirty="0" smtClean="0">
                <a:solidFill>
                  <a:srgbClr val="FFC000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Sub-Gesture Representation 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</a:t>
            </a:r>
            <a:r>
              <a:rPr lang="en-US" sz="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Applications | </a:t>
            </a:r>
            <a:r>
              <a:rPr lang="en-US" sz="900" dirty="0">
                <a:solidFill>
                  <a:schemeClr val="bg1"/>
                </a:solidFill>
              </a:rPr>
              <a:t>Conclusions and Future</a:t>
            </a:r>
          </a:p>
        </p:txBody>
      </p:sp>
    </p:spTree>
    <p:extLst>
      <p:ext uri="{BB962C8B-B14F-4D97-AF65-F5344CB8AC3E}">
        <p14:creationId xmlns:p14="http://schemas.microsoft.com/office/powerpoint/2010/main" val="409708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73224"/>
            <a:ext cx="8229600" cy="13716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settings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CuadroTexto"/>
              <p:cNvSpPr txBox="1"/>
              <p:nvPr/>
            </p:nvSpPr>
            <p:spPr>
              <a:xfrm>
                <a:off x="395536" y="1844824"/>
                <a:ext cx="8136904" cy="4185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Wingdings" pitchFamily="2" charset="2"/>
                  <a:buChar char="q"/>
                </a:pPr>
                <a:r>
                  <a:rPr lang="en-US" u="sng" dirty="0" err="1" smtClean="0"/>
                  <a:t>BoVDW</a:t>
                </a:r>
                <a:endParaRPr lang="en-US" u="sng" dirty="0" smtClean="0"/>
              </a:p>
              <a:p>
                <a:pPr marL="342900" indent="-342900" algn="just">
                  <a:buFont typeface="Arial" pitchFamily="34" charset="0"/>
                  <a:buChar char="•"/>
                </a:pPr>
                <a:endParaRPr lang="en-US" sz="1200" u="sng" dirty="0" smtClean="0"/>
              </a:p>
              <a:p>
                <a:pPr marL="800100" lvl="1" indent="-342900" algn="just">
                  <a:buFont typeface="Wingdings" pitchFamily="2" charset="2"/>
                  <a:buChar char="§"/>
                </a:pPr>
                <a:r>
                  <a:rPr lang="en-US" sz="1400" b="1" dirty="0" smtClean="0"/>
                  <a:t>Vocabulary</a:t>
                </a:r>
                <a:r>
                  <a:rPr lang="en-US" sz="1400" dirty="0" smtClean="0"/>
                  <a:t> size set to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𝑉</m:t>
                    </m:r>
                    <m:r>
                      <a:rPr lang="en-US" sz="1400" i="1" dirty="0" smtClean="0">
                        <a:latin typeface="Cambria Math"/>
                      </a:rPr>
                      <m:t>=200</m:t>
                    </m:r>
                  </m:oMath>
                </a14:m>
                <a:r>
                  <a:rPr lang="en-US" sz="1400" dirty="0" smtClean="0"/>
                  <a:t> words. </a:t>
                </a:r>
              </a:p>
              <a:p>
                <a:pPr marL="800100" lvl="1" indent="-342900" algn="just">
                  <a:buFont typeface="Wingdings" pitchFamily="2" charset="2"/>
                  <a:buChar char="§"/>
                </a:pPr>
                <a:endParaRPr lang="en-US" sz="1400" dirty="0" smtClean="0"/>
              </a:p>
              <a:p>
                <a:pPr marL="800100" lvl="1" indent="-342900" algn="just">
                  <a:buFont typeface="Wingdings" pitchFamily="2" charset="2"/>
                  <a:buChar char="§"/>
                </a:pPr>
                <a:r>
                  <a:rPr lang="en-US" sz="1400" dirty="0" smtClean="0"/>
                  <a:t>Volume of the </a:t>
                </a:r>
                <a:r>
                  <a:rPr lang="en-US" sz="1400" b="1" dirty="0" err="1" smtClean="0"/>
                  <a:t>spatio</a:t>
                </a:r>
                <a:r>
                  <a:rPr lang="en-US" sz="1400" b="1" dirty="0" smtClean="0"/>
                  <a:t>-temporal pyramids </a:t>
                </a:r>
                <a:r>
                  <a:rPr lang="en-US" sz="1400" dirty="0" smtClean="0"/>
                  <a:t>divided in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/>
                      </a:rPr>
                      <m:t>2×2×2</m:t>
                    </m:r>
                  </m:oMath>
                </a14:m>
                <a:r>
                  <a:rPr lang="en-US" sz="1400" dirty="0"/>
                  <a:t> </a:t>
                </a:r>
                <a:r>
                  <a:rPr lang="en-US" sz="1400" dirty="0" smtClean="0"/>
                  <a:t>bins.</a:t>
                </a:r>
              </a:p>
              <a:p>
                <a:pPr marL="800100" lvl="1" indent="-342900" algn="just">
                  <a:buFont typeface="Wingdings" pitchFamily="2" charset="2"/>
                  <a:buChar char="§"/>
                </a:pPr>
                <a:endParaRPr lang="en-US" sz="1400" dirty="0" smtClean="0"/>
              </a:p>
              <a:p>
                <a:pPr marL="800100" lvl="1" indent="-342900" algn="just">
                  <a:buFont typeface="Wingdings" pitchFamily="2" charset="2"/>
                  <a:buChar char="§"/>
                </a:pPr>
                <a:r>
                  <a:rPr lang="en-US" sz="1400" dirty="0" smtClean="0"/>
                  <a:t>For </a:t>
                </a:r>
                <a:r>
                  <a:rPr lang="en-US" sz="1400" dirty="0"/>
                  <a:t>the late fusion, the </a:t>
                </a:r>
                <a:r>
                  <a:rPr lang="en-US" sz="1400" b="1" dirty="0"/>
                  <a:t>weight</a:t>
                </a:r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/>
                      </a:rPr>
                      <m:t>𝛽</m:t>
                    </m:r>
                    <m:r>
                      <a:rPr lang="en-US" sz="1400" i="1">
                        <a:latin typeface="Cambria Math"/>
                      </a:rPr>
                      <m:t>=0.8</m:t>
                    </m:r>
                  </m:oMath>
                </a14:m>
                <a:r>
                  <a:rPr lang="en-US" sz="1400" dirty="0"/>
                  <a:t> was empirically </a:t>
                </a:r>
                <a:r>
                  <a:rPr lang="en-US" sz="1400" dirty="0" smtClean="0"/>
                  <a:t>set.</a:t>
                </a:r>
              </a:p>
              <a:p>
                <a:pPr marL="800100" lvl="1" indent="-342900" algn="just">
                  <a:buFont typeface="Wingdings" pitchFamily="2" charset="2"/>
                  <a:buChar char="§"/>
                </a:pPr>
                <a:endParaRPr lang="en-US" sz="1400" dirty="0" smtClean="0"/>
              </a:p>
              <a:p>
                <a:pPr marL="800100" lvl="1" indent="-342900" algn="just">
                  <a:buFont typeface="Wingdings" pitchFamily="2" charset="2"/>
                  <a:buChar char="§"/>
                </a:pPr>
                <a:r>
                  <a:rPr lang="en-US" sz="1400" dirty="0" smtClean="0"/>
                  <a:t>For </a:t>
                </a:r>
                <a:r>
                  <a:rPr lang="en-US" sz="1400" dirty="0"/>
                  <a:t>the evaluation in HGR context, we have used the </a:t>
                </a:r>
                <a:r>
                  <a:rPr lang="en-US" sz="1400" b="1" dirty="0" err="1"/>
                  <a:t>Levenshtein</a:t>
                </a:r>
                <a:r>
                  <a:rPr lang="en-US" sz="1400" b="1" dirty="0"/>
                  <a:t> Distance </a:t>
                </a:r>
                <a:r>
                  <a:rPr lang="en-US" sz="1400" dirty="0"/>
                  <a:t>or edit distance. </a:t>
                </a:r>
                <a:endParaRPr lang="en-US" sz="1400" dirty="0" smtClean="0"/>
              </a:p>
              <a:p>
                <a:pPr marL="342900" indent="-342900" algn="just">
                  <a:buFont typeface="Arial" pitchFamily="34" charset="0"/>
                  <a:buChar char="•"/>
                </a:pPr>
                <a:endParaRPr lang="en-US" sz="1200" dirty="0" smtClean="0"/>
              </a:p>
              <a:p>
                <a:pPr marL="342900" indent="-342900" algn="just">
                  <a:buFont typeface="Arial" pitchFamily="34" charset="0"/>
                  <a:buChar char="•"/>
                </a:pPr>
                <a:endParaRPr lang="en-US" sz="1200" dirty="0" smtClean="0"/>
              </a:p>
              <a:p>
                <a:pPr marL="342900" indent="-342900" algn="just">
                  <a:buFont typeface="Wingdings" pitchFamily="2" charset="2"/>
                  <a:buChar char="q"/>
                </a:pPr>
                <a:r>
                  <a:rPr lang="en-US" u="sng" dirty="0" smtClean="0"/>
                  <a:t>Sub-Gesture</a:t>
                </a:r>
              </a:p>
              <a:p>
                <a:pPr marL="342900" indent="-342900" algn="just">
                  <a:buFont typeface="Arial" pitchFamily="34" charset="0"/>
                  <a:buChar char="•"/>
                </a:pPr>
                <a:endParaRPr lang="en-US" sz="1200" u="sng" dirty="0" smtClean="0"/>
              </a:p>
              <a:p>
                <a:pPr marL="800100" lvl="1" indent="-342900" algn="just">
                  <a:buFont typeface="Wingdings" pitchFamily="2" charset="2"/>
                  <a:buChar char="§"/>
                </a:pPr>
                <a:r>
                  <a:rPr lang="en-US" sz="1400" b="1" dirty="0"/>
                  <a:t>People detection </a:t>
                </a:r>
                <a:r>
                  <a:rPr lang="en-US" sz="1400" dirty="0"/>
                  <a:t>system used is provided by the public library </a:t>
                </a:r>
                <a:r>
                  <a:rPr lang="en-US" sz="1400" dirty="0" err="1"/>
                  <a:t>OpenNI</a:t>
                </a:r>
                <a:r>
                  <a:rPr lang="en-US" sz="1400" dirty="0"/>
                  <a:t> for </a:t>
                </a:r>
                <a:r>
                  <a:rPr lang="en-US" sz="1400" dirty="0" smtClean="0"/>
                  <a:t>the HP representation, providing better visualization.</a:t>
                </a:r>
                <a:endParaRPr lang="en-US" sz="1400" dirty="0"/>
              </a:p>
              <a:p>
                <a:pPr marL="800100" lvl="1" indent="-342900" algn="just">
                  <a:buFont typeface="Wingdings" pitchFamily="2" charset="2"/>
                  <a:buChar char="§"/>
                </a:pPr>
                <a:endParaRPr lang="en-US" sz="1400" dirty="0"/>
              </a:p>
              <a:p>
                <a:pPr marL="800100" lvl="1" indent="-342900" algn="just">
                  <a:buFont typeface="Wingdings" pitchFamily="2" charset="2"/>
                  <a:buChar char="§"/>
                </a:pPr>
                <a:r>
                  <a:rPr lang="en-US" sz="1400" dirty="0"/>
                  <a:t>Performed classical one-level GMM and the proposed </a:t>
                </a:r>
                <a:r>
                  <a:rPr lang="en-US" sz="1400" b="1" dirty="0"/>
                  <a:t>two-level</a:t>
                </a:r>
                <a:r>
                  <a:rPr lang="en-US" sz="1400" dirty="0"/>
                  <a:t> </a:t>
                </a:r>
                <a:r>
                  <a:rPr lang="en-US" sz="1400" b="1" dirty="0"/>
                  <a:t>GMM</a:t>
                </a:r>
                <a:r>
                  <a:rPr lang="en-US" sz="1400" dirty="0"/>
                  <a:t> using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400" i="1">
                            <a:latin typeface="Cambria Math"/>
                          </a:rPr>
                        </m:ctrlPr>
                      </m:sSupPr>
                      <m:e>
                        <m:r>
                          <a:rPr lang="es-ES" sz="1400" i="1"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s-ES" sz="1400" i="1">
                            <a:latin typeface="Cambria Math"/>
                          </a:rPr>
                          <m:t>1</m:t>
                        </m:r>
                      </m:sup>
                    </m:sSup>
                    <m:r>
                      <a:rPr lang="es-ES" sz="1400" i="1">
                        <a:latin typeface="Cambria Math"/>
                      </a:rPr>
                      <m:t>=5</m:t>
                    </m:r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400" i="1">
                            <a:latin typeface="Cambria Math"/>
                          </a:rPr>
                        </m:ctrlPr>
                      </m:sSupPr>
                      <m:e>
                        <m:r>
                          <a:rPr lang="es-ES" sz="1400" i="1"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s-ES" sz="14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s-ES" sz="1400" i="1">
                        <a:latin typeface="Cambria Math"/>
                      </a:rPr>
                      <m:t>=[10;20;40]</m:t>
                    </m:r>
                  </m:oMath>
                </a14:m>
                <a:r>
                  <a:rPr lang="en-US" sz="1400" dirty="0" smtClean="0"/>
                  <a:t>.</a:t>
                </a:r>
                <a:endParaRPr lang="en-US" sz="1400" dirty="0"/>
              </a:p>
            </p:txBody>
          </p:sp>
        </mc:Choice>
        <mc:Fallback xmlns="">
          <p:sp>
            <p:nvSpPr>
              <p:cNvPr id="3" name="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844824"/>
                <a:ext cx="8136904" cy="4185761"/>
              </a:xfrm>
              <a:prstGeom prst="rect">
                <a:avLst/>
              </a:prstGeom>
              <a:blipFill rotWithShape="1">
                <a:blip r:embed="rId2"/>
                <a:stretch>
                  <a:fillRect l="-524" t="-729" r="-225" b="-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4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M-M Feature Spaces</a:t>
            </a:r>
            <a:r>
              <a:rPr lang="en-US" sz="900" dirty="0" smtClean="0">
                <a:solidFill>
                  <a:srgbClr val="FFC000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Sub-Gesture Representation 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</a:t>
            </a:r>
            <a:r>
              <a:rPr lang="en-US" sz="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Applications | </a:t>
            </a:r>
            <a:r>
              <a:rPr lang="en-US" sz="900" dirty="0">
                <a:solidFill>
                  <a:schemeClr val="bg1"/>
                </a:solidFill>
              </a:rPr>
              <a:t>Conclusions and Future</a:t>
            </a:r>
          </a:p>
        </p:txBody>
      </p:sp>
    </p:spTree>
    <p:extLst>
      <p:ext uri="{BB962C8B-B14F-4D97-AF65-F5344CB8AC3E}">
        <p14:creationId xmlns:p14="http://schemas.microsoft.com/office/powerpoint/2010/main" val="26702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BoVDW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22</a:t>
            </a:fld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452736" y="1774557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en-US" dirty="0" smtClean="0"/>
              <a:t>Results using </a:t>
            </a:r>
            <a:r>
              <a:rPr lang="en-US" dirty="0" err="1" smtClean="0"/>
              <a:t>ChaLearn</a:t>
            </a:r>
            <a:r>
              <a:rPr lang="en-US" dirty="0" smtClean="0"/>
              <a:t> data set.</a:t>
            </a: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295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11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M-M Feature Spaces</a:t>
            </a:r>
            <a:r>
              <a:rPr lang="en-US" sz="900" dirty="0" smtClean="0">
                <a:solidFill>
                  <a:srgbClr val="FFC000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Sub-Gesture Representation 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</a:t>
            </a:r>
            <a:r>
              <a:rPr lang="en-US" sz="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Applications | </a:t>
            </a:r>
            <a:r>
              <a:rPr lang="en-US" sz="900" dirty="0">
                <a:solidFill>
                  <a:schemeClr val="bg1"/>
                </a:solidFill>
              </a:rPr>
              <a:t>Conclusions and Future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899592" y="3833995"/>
            <a:ext cx="6852684" cy="2950096"/>
            <a:chOff x="1841519" y="4365104"/>
            <a:chExt cx="6072522" cy="2302023"/>
          </a:xfrm>
        </p:grpSpPr>
        <p:pic>
          <p:nvPicPr>
            <p:cNvPr id="1030" name="Imagen 29" descr="Descripción: D:\Uni\thesis\documentation\figs\plot.ep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519" y="4365104"/>
              <a:ext cx="6072522" cy="2055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4593456" y="6420906"/>
              <a:ext cx="7315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Batches</a:t>
              </a:r>
              <a:endParaRPr lang="en-US" sz="1000" b="1" dirty="0"/>
            </a:p>
          </p:txBody>
        </p:sp>
        <p:sp>
          <p:nvSpPr>
            <p:cNvPr id="17" name="16 CuadroTexto"/>
            <p:cNvSpPr txBox="1"/>
            <p:nvPr/>
          </p:nvSpPr>
          <p:spPr>
            <a:xfrm rot="16200000">
              <a:off x="1850849" y="5269894"/>
              <a:ext cx="7315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MLD</a:t>
              </a:r>
              <a:endParaRPr lang="en-US" sz="1000" b="1" dirty="0"/>
            </a:p>
          </p:txBody>
        </p:sp>
      </p:grp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060" y="2348880"/>
            <a:ext cx="4219748" cy="134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37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Probabilistic-Based DTW results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23</a:t>
            </a:fld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467544" y="1916832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smtClean="0"/>
              <a:t>Results using </a:t>
            </a:r>
            <a:r>
              <a:rPr lang="en-US" sz="2000" dirty="0" err="1" smtClean="0"/>
              <a:t>ChaLearn</a:t>
            </a:r>
            <a:r>
              <a:rPr lang="en-US" sz="2000" dirty="0" smtClean="0"/>
              <a:t> data set.</a:t>
            </a:r>
          </a:p>
          <a:p>
            <a:pPr marL="800100" lvl="1" indent="-342900" algn="just">
              <a:buFont typeface="Wingdings" pitchFamily="2" charset="2"/>
              <a:buChar char="§"/>
            </a:pPr>
            <a:endParaRPr lang="en-US" sz="16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295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52400" y="1447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M-M Feature Spaces</a:t>
            </a:r>
            <a:r>
              <a:rPr lang="en-US" sz="900" dirty="0" smtClean="0">
                <a:solidFill>
                  <a:srgbClr val="FFC000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Sub-Gesture Representation 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</a:t>
            </a:r>
            <a:r>
              <a:rPr lang="en-US" sz="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Applications | </a:t>
            </a:r>
            <a:r>
              <a:rPr lang="en-US" sz="900" dirty="0">
                <a:solidFill>
                  <a:schemeClr val="bg1"/>
                </a:solidFill>
              </a:rPr>
              <a:t>Conclusions and Future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45024"/>
            <a:ext cx="4449688" cy="139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8551"/>
            <a:ext cx="365760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86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Sub-Gesture results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24</a:t>
            </a:fld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3984395" y="2303458"/>
            <a:ext cx="46200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400" dirty="0" smtClean="0"/>
              <a:t>All </a:t>
            </a:r>
            <a:r>
              <a:rPr lang="en-US" sz="1400" b="1" dirty="0" smtClean="0"/>
              <a:t>joints</a:t>
            </a:r>
            <a:r>
              <a:rPr lang="en-US" sz="1400" dirty="0" smtClean="0"/>
              <a:t> and spatial coordinates are considered </a:t>
            </a:r>
            <a:r>
              <a:rPr lang="en-US" sz="1400" b="1" dirty="0" smtClean="0"/>
              <a:t>independent</a:t>
            </a:r>
            <a:r>
              <a:rPr lang="en-US" sz="1400" dirty="0" smtClean="0"/>
              <a:t> in the one-level GMM, and large </a:t>
            </a:r>
            <a:r>
              <a:rPr lang="en-US" sz="1400" b="1" dirty="0" smtClean="0"/>
              <a:t>movement</a:t>
            </a:r>
            <a:r>
              <a:rPr lang="en-US" sz="1400" dirty="0" smtClean="0"/>
              <a:t> in a particular joint </a:t>
            </a:r>
            <a:r>
              <a:rPr lang="en-US" sz="1400" b="1" dirty="0" smtClean="0"/>
              <a:t>affects global clustering</a:t>
            </a:r>
            <a:r>
              <a:rPr lang="en-US" sz="1400" dirty="0" smtClean="0"/>
              <a:t> for a particular pose.</a:t>
            </a:r>
          </a:p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§"/>
            </a:pPr>
            <a:endParaRPr lang="en-US" sz="1400" dirty="0"/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400" dirty="0" smtClean="0"/>
              <a:t>In two-level GMM clustering, first, all </a:t>
            </a:r>
            <a:r>
              <a:rPr lang="en-US" sz="1400" b="1" dirty="0" smtClean="0"/>
              <a:t>joints</a:t>
            </a:r>
            <a:r>
              <a:rPr lang="en-US" sz="1400" dirty="0" smtClean="0"/>
              <a:t> are independently clustered, and after </a:t>
            </a:r>
            <a:r>
              <a:rPr lang="en-US" sz="1400" b="1" dirty="0" smtClean="0"/>
              <a:t>grouped</a:t>
            </a:r>
            <a:r>
              <a:rPr lang="en-US" sz="1400" dirty="0" smtClean="0"/>
              <a:t> </a:t>
            </a:r>
            <a:r>
              <a:rPr lang="en-US" sz="1400" b="1" dirty="0" smtClean="0"/>
              <a:t>with equal probability </a:t>
            </a:r>
            <a:r>
              <a:rPr lang="en-US" sz="1400" dirty="0" smtClean="0"/>
              <a:t>in the second GMM level.</a:t>
            </a:r>
            <a:endParaRPr lang="en-US" sz="2000" dirty="0" smtClean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295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52400" y="1447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8" name="17 Grupo"/>
          <p:cNvGrpSpPr>
            <a:grpSpLocks/>
          </p:cNvGrpSpPr>
          <p:nvPr/>
        </p:nvGrpSpPr>
        <p:grpSpPr bwMode="auto">
          <a:xfrm>
            <a:off x="467544" y="2321152"/>
            <a:ext cx="3384376" cy="2476000"/>
            <a:chOff x="0" y="0"/>
            <a:chExt cx="33793" cy="22900"/>
          </a:xfrm>
        </p:grpSpPr>
        <p:pic>
          <p:nvPicPr>
            <p:cNvPr id="10" name="Imagen 9" descr="ej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459" cy="2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agen 10" descr="ej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59" y="0"/>
              <a:ext cx="17334" cy="22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8 Conector recto"/>
            <p:cNvSpPr>
              <a:spLocks noChangeShapeType="1"/>
            </p:cNvSpPr>
            <p:nvPr/>
          </p:nvSpPr>
          <p:spPr bwMode="auto">
            <a:xfrm>
              <a:off x="16697" y="715"/>
              <a:ext cx="0" cy="221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7" name="Imagen 4" descr="Descripción: D:\Uni\thesis\documentation\figs\HPcluster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224393"/>
            <a:ext cx="8991600" cy="101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M-M Feature Spaces</a:t>
            </a:r>
            <a:r>
              <a:rPr lang="en-US" sz="900" dirty="0" smtClean="0">
                <a:solidFill>
                  <a:srgbClr val="FFC000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Sub-Gesture Representation 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</a:t>
            </a:r>
            <a:r>
              <a:rPr lang="en-US" sz="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Applications | </a:t>
            </a:r>
            <a:r>
              <a:rPr lang="en-US" sz="900" dirty="0">
                <a:solidFill>
                  <a:schemeClr val="bg1"/>
                </a:solidFill>
              </a:rPr>
              <a:t>Conclusions and Future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452736" y="1774557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en-US" dirty="0" smtClean="0"/>
              <a:t>Results using Gesture data set.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50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29208"/>
            <a:ext cx="8229600" cy="13716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25</a:t>
            </a:fld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452736" y="1628800"/>
            <a:ext cx="81369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q"/>
            </a:pPr>
            <a:r>
              <a:rPr lang="en-US" sz="2000" dirty="0" smtClean="0"/>
              <a:t>B.S. Thesis funded by Dept. Applied Mathematics and Analysis.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en-US" sz="2000" dirty="0" smtClean="0"/>
              <a:t>Consider non-verbal </a:t>
            </a:r>
            <a:r>
              <a:rPr lang="en-US" sz="2000" b="1" dirty="0" smtClean="0"/>
              <a:t>communication</a:t>
            </a:r>
            <a:r>
              <a:rPr lang="en-US" sz="2000" dirty="0" smtClean="0"/>
              <a:t> as specific case for </a:t>
            </a:r>
            <a:r>
              <a:rPr lang="en-US" sz="2000" b="1" dirty="0" smtClean="0"/>
              <a:t>HBA</a:t>
            </a:r>
            <a:r>
              <a:rPr lang="en-US" sz="2000" dirty="0" smtClean="0"/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2000" dirty="0" smtClean="0"/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en-US" dirty="0" smtClean="0"/>
              <a:t>Overlapping between the annotations provided by the </a:t>
            </a:r>
            <a:r>
              <a:rPr lang="en-US" b="1" dirty="0" smtClean="0"/>
              <a:t>feedback</a:t>
            </a:r>
            <a:r>
              <a:rPr lang="en-US" dirty="0" smtClean="0"/>
              <a:t> from the evaluation committee of the </a:t>
            </a:r>
            <a:r>
              <a:rPr lang="en-US" b="1" dirty="0" smtClean="0"/>
              <a:t>student’s competences</a:t>
            </a:r>
            <a:r>
              <a:rPr lang="en-US" dirty="0" smtClean="0"/>
              <a:t>, and the impressions provided by our system using </a:t>
            </a:r>
            <a:r>
              <a:rPr lang="en-US" dirty="0" err="1" smtClean="0"/>
              <a:t>Adaboost</a:t>
            </a:r>
            <a:r>
              <a:rPr lang="en-US" dirty="0" smtClean="0"/>
              <a:t> </a:t>
            </a:r>
            <a:r>
              <a:rPr lang="en-US" b="1" dirty="0" smtClean="0"/>
              <a:t>classification</a:t>
            </a:r>
            <a:r>
              <a:rPr lang="en-US" dirty="0" smtClean="0"/>
              <a:t>.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en-US" dirty="0" smtClean="0"/>
              <a:t>Results of evaluation showed that the system discriminates the best grades from the worst above </a:t>
            </a:r>
            <a:r>
              <a:rPr lang="en-US" b="1" dirty="0" smtClean="0"/>
              <a:t>90%</a:t>
            </a:r>
            <a:r>
              <a:rPr lang="en-US" dirty="0" smtClean="0"/>
              <a:t> of accuracy.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Imagen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72" y="4472271"/>
            <a:ext cx="7546032" cy="183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M-M Feature Spaces</a:t>
            </a:r>
            <a:r>
              <a:rPr lang="en-US" sz="900" dirty="0" smtClean="0">
                <a:solidFill>
                  <a:srgbClr val="FFC000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Sub-Gesture Representation | Experiments</a:t>
            </a:r>
            <a:r>
              <a:rPr lang="en-US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</a:t>
            </a:r>
            <a:r>
              <a:rPr lang="en-US" sz="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</a:t>
            </a:r>
            <a:r>
              <a:rPr lang="en-US" sz="900" dirty="0">
                <a:solidFill>
                  <a:schemeClr val="bg1"/>
                </a:solidFill>
              </a:rPr>
              <a:t>Conclusions and Future</a:t>
            </a:r>
          </a:p>
        </p:txBody>
      </p:sp>
      <p:pic>
        <p:nvPicPr>
          <p:cNvPr id="1026" name="Picture 2" descr="D:\Uni\thesis\presentations\logo_u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616" y="620688"/>
            <a:ext cx="2363824" cy="80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oca_agitac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2280" y="3802656"/>
            <a:ext cx="897438" cy="56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6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5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</a:t>
            </a: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452736" y="1898248"/>
            <a:ext cx="81369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q"/>
            </a:pPr>
            <a:r>
              <a:rPr lang="en-US" sz="2000" dirty="0" smtClean="0"/>
              <a:t>Project funded by the Department of Justice of the </a:t>
            </a:r>
            <a:r>
              <a:rPr lang="en-US" sz="2000" dirty="0" err="1" smtClean="0"/>
              <a:t>Generalitat</a:t>
            </a:r>
            <a:r>
              <a:rPr lang="en-US" sz="2000" dirty="0" smtClean="0"/>
              <a:t>.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en-US" sz="2000" dirty="0" smtClean="0"/>
              <a:t>Analysis of the communication process in </a:t>
            </a:r>
            <a:r>
              <a:rPr lang="en-US" sz="2000" b="1" dirty="0" smtClean="0"/>
              <a:t>criminal mediation situations</a:t>
            </a:r>
            <a:r>
              <a:rPr lang="en-US" sz="2000" dirty="0" smtClean="0"/>
              <a:t>: </a:t>
            </a:r>
          </a:p>
          <a:p>
            <a:pPr marL="457200" indent="-457200" algn="just">
              <a:buFont typeface="Wingdings" pitchFamily="2" charset="2"/>
              <a:buChar char="q"/>
            </a:pPr>
            <a:endParaRPr lang="en-US" sz="2000" dirty="0" smtClean="0"/>
          </a:p>
          <a:p>
            <a:pPr marL="914400" lvl="1" indent="-457200" algn="just">
              <a:buFont typeface="Wingdings" pitchFamily="2" charset="2"/>
              <a:buChar char="§"/>
            </a:pPr>
            <a:r>
              <a:rPr lang="en-US" dirty="0" smtClean="0"/>
              <a:t>Acquisition of </a:t>
            </a:r>
            <a:r>
              <a:rPr lang="en-US" b="1" dirty="0" smtClean="0"/>
              <a:t>multi-modal data</a:t>
            </a:r>
            <a:r>
              <a:rPr lang="en-US" dirty="0" smtClean="0"/>
              <a:t>.</a:t>
            </a:r>
          </a:p>
          <a:p>
            <a:pPr marL="914400" lvl="1" indent="-457200" algn="just">
              <a:buFont typeface="Wingdings" pitchFamily="2" charset="2"/>
              <a:buChar char="§"/>
            </a:pPr>
            <a:r>
              <a:rPr lang="en-US" dirty="0" smtClean="0"/>
              <a:t>Extracting </a:t>
            </a:r>
            <a:r>
              <a:rPr lang="en-US" b="1" dirty="0" smtClean="0"/>
              <a:t>behavior patterns</a:t>
            </a:r>
            <a:r>
              <a:rPr lang="en-US" dirty="0" smtClean="0"/>
              <a:t> of these situations applying HGR techniques.</a:t>
            </a:r>
          </a:p>
          <a:p>
            <a:pPr marL="914400" lvl="1" indent="-457200" algn="just">
              <a:buFont typeface="Wingdings" pitchFamily="2" charset="2"/>
              <a:buChar char="§"/>
            </a:pPr>
            <a:r>
              <a:rPr lang="en-US" dirty="0" smtClean="0"/>
              <a:t>Provide </a:t>
            </a:r>
            <a:r>
              <a:rPr lang="en-US" b="1" dirty="0" smtClean="0"/>
              <a:t>expert’s feedback</a:t>
            </a:r>
            <a:r>
              <a:rPr lang="en-US" dirty="0" smtClean="0"/>
              <a:t> from the situations for detecting </a:t>
            </a:r>
            <a:r>
              <a:rPr lang="en-US" b="1" dirty="0" smtClean="0"/>
              <a:t>why</a:t>
            </a:r>
            <a:r>
              <a:rPr lang="en-US" dirty="0" smtClean="0"/>
              <a:t> and </a:t>
            </a:r>
            <a:r>
              <a:rPr lang="en-US" b="1" dirty="0" smtClean="0"/>
              <a:t>when</a:t>
            </a:r>
            <a:r>
              <a:rPr lang="en-US" dirty="0" smtClean="0"/>
              <a:t> people opinions begin to match.</a:t>
            </a:r>
          </a:p>
          <a:p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 </a:t>
            </a:r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555" y="4869160"/>
            <a:ext cx="603885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M-M Feature Spaces</a:t>
            </a:r>
            <a:r>
              <a:rPr lang="en-US" sz="900" dirty="0" smtClean="0">
                <a:solidFill>
                  <a:srgbClr val="FFC000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Sub-Gesture Representation | Experiments</a:t>
            </a:r>
            <a:r>
              <a:rPr lang="en-US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</a:t>
            </a:r>
            <a:r>
              <a:rPr lang="en-US" sz="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</a:t>
            </a:r>
            <a:r>
              <a:rPr lang="en-US" sz="900" dirty="0">
                <a:solidFill>
                  <a:schemeClr val="bg1"/>
                </a:solidFill>
              </a:rPr>
              <a:t>Conclusions and Future</a:t>
            </a:r>
          </a:p>
        </p:txBody>
      </p:sp>
      <p:pic>
        <p:nvPicPr>
          <p:cNvPr id="3" name="Picture 2" descr="D:\Uni\thesis\presentations\generalitat-justici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764704"/>
            <a:ext cx="1800200" cy="64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85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</a:t>
            </a: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27</a:t>
            </a:fld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452736" y="1898248"/>
            <a:ext cx="81369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smtClean="0"/>
              <a:t>Project funded by the “</a:t>
            </a:r>
            <a:r>
              <a:rPr lang="en-US" sz="2000" dirty="0" err="1" smtClean="0"/>
              <a:t>Obra</a:t>
            </a:r>
            <a:r>
              <a:rPr lang="en-US" sz="2000" dirty="0" smtClean="0"/>
              <a:t> Social La </a:t>
            </a:r>
            <a:r>
              <a:rPr lang="en-US" sz="2000" dirty="0" err="1" smtClean="0"/>
              <a:t>Caixa</a:t>
            </a:r>
            <a:r>
              <a:rPr lang="en-US" sz="2000" dirty="0" smtClean="0"/>
              <a:t>”.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000" b="1" dirty="0" smtClean="0"/>
              <a:t>Monitoring</a:t>
            </a:r>
            <a:r>
              <a:rPr lang="en-US" sz="2000" dirty="0" smtClean="0"/>
              <a:t> and </a:t>
            </a:r>
            <a:r>
              <a:rPr lang="en-US" sz="2000" b="1" dirty="0" smtClean="0"/>
              <a:t>control</a:t>
            </a:r>
            <a:r>
              <a:rPr lang="en-US" sz="2000" dirty="0" smtClean="0"/>
              <a:t> the actions of </a:t>
            </a:r>
            <a:r>
              <a:rPr lang="en-US" sz="2000" b="1" dirty="0" smtClean="0"/>
              <a:t>ancients</a:t>
            </a:r>
            <a:r>
              <a:rPr lang="en-US" sz="2000" dirty="0" smtClean="0"/>
              <a:t> having several kind of dementias (like Alzheimer) or physical incapacities.</a:t>
            </a:r>
          </a:p>
          <a:p>
            <a:pPr marL="342900" indent="-342900" algn="just">
              <a:buFont typeface="Wingdings" pitchFamily="2" charset="2"/>
              <a:buChar char="q"/>
            </a:pPr>
            <a:endParaRPr lang="en-US" sz="2000" dirty="0"/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en-US" sz="1600" dirty="0"/>
              <a:t>Depth descriptors are used for detecting and tacking de person, as well as the interaction between that person and prior trained </a:t>
            </a:r>
            <a:r>
              <a:rPr lang="en-US" sz="1600" b="1" dirty="0"/>
              <a:t>objects</a:t>
            </a:r>
            <a:r>
              <a:rPr lang="en-US" sz="1600" dirty="0"/>
              <a:t>.</a:t>
            </a:r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en-US" sz="1600" dirty="0" smtClean="0"/>
              <a:t>Proposed Probability-Based DTW </a:t>
            </a:r>
            <a:r>
              <a:rPr lang="en-US" sz="1600" dirty="0"/>
              <a:t>can be employed to correctly identify simple gestures like taking an object.</a:t>
            </a:r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en-US" sz="1600" dirty="0" smtClean="0"/>
              <a:t>Detect and notice when some non desired </a:t>
            </a:r>
            <a:r>
              <a:rPr lang="en-US" sz="1600" b="1" dirty="0" smtClean="0"/>
              <a:t>event</a:t>
            </a:r>
            <a:r>
              <a:rPr lang="en-US" sz="1600" dirty="0" smtClean="0"/>
              <a:t> happens (e.g. if a certain ancient has taken her </a:t>
            </a:r>
            <a:r>
              <a:rPr lang="en-US" sz="1600" b="1" dirty="0" smtClean="0"/>
              <a:t>pills</a:t>
            </a:r>
            <a:r>
              <a:rPr lang="en-US" sz="1600" dirty="0" smtClean="0"/>
              <a:t> in order to avoid performing the action twice).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M-M Feature Spaces</a:t>
            </a:r>
            <a:r>
              <a:rPr lang="en-US" sz="900" dirty="0" smtClean="0">
                <a:solidFill>
                  <a:srgbClr val="FFC000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Sub-Gesture Representation | Experiments</a:t>
            </a:r>
            <a:r>
              <a:rPr lang="en-US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</a:t>
            </a:r>
            <a:r>
              <a:rPr lang="en-US" sz="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</a:t>
            </a:r>
            <a:r>
              <a:rPr lang="en-US" sz="900" dirty="0">
                <a:solidFill>
                  <a:schemeClr val="bg1"/>
                </a:solidFill>
              </a:rPr>
              <a:t>Conclusions and Future</a:t>
            </a:r>
          </a:p>
        </p:txBody>
      </p:sp>
      <p:pic>
        <p:nvPicPr>
          <p:cNvPr id="3074" name="Picture 2" descr="D:\Uni\thesis\presentations\obra_social_la_caix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523" y="692696"/>
            <a:ext cx="1742033" cy="76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4820091"/>
            <a:ext cx="2325452" cy="174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820090"/>
            <a:ext cx="1759950" cy="174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multimodalsurveillanc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26508" y="5395984"/>
            <a:ext cx="926062" cy="59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5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28</a:t>
            </a:fld>
            <a:endParaRPr lang="es-ES"/>
          </a:p>
        </p:txBody>
      </p:sp>
      <p:sp>
        <p:nvSpPr>
          <p:cNvPr id="5" name="2 CuadroTexto"/>
          <p:cNvSpPr txBox="1"/>
          <p:nvPr/>
        </p:nvSpPr>
        <p:spPr>
          <a:xfrm>
            <a:off x="467544" y="2060848"/>
            <a:ext cx="813690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en-US" dirty="0" smtClean="0"/>
              <a:t>Presented both </a:t>
            </a:r>
            <a:r>
              <a:rPr lang="en-US" b="1" dirty="0" smtClean="0"/>
              <a:t>feature</a:t>
            </a:r>
            <a:r>
              <a:rPr lang="en-US" dirty="0" smtClean="0"/>
              <a:t> and </a:t>
            </a:r>
            <a:r>
              <a:rPr lang="en-US" b="1" dirty="0" smtClean="0"/>
              <a:t>sequence</a:t>
            </a:r>
            <a:r>
              <a:rPr lang="en-US" dirty="0" smtClean="0"/>
              <a:t> </a:t>
            </a:r>
            <a:r>
              <a:rPr lang="en-US" b="1" dirty="0" smtClean="0"/>
              <a:t>level</a:t>
            </a:r>
            <a:r>
              <a:rPr lang="en-US" dirty="0" smtClean="0"/>
              <a:t> approaches for </a:t>
            </a:r>
            <a:r>
              <a:rPr lang="en-US" u="sng" dirty="0" smtClean="0"/>
              <a:t>improving HGR</a:t>
            </a:r>
            <a:r>
              <a:rPr lang="en-US" dirty="0" smtClean="0"/>
              <a:t> using large data sets.</a:t>
            </a:r>
          </a:p>
          <a:p>
            <a:pPr marL="342900" indent="-342900" algn="just">
              <a:buFont typeface="Wingdings" pitchFamily="2" charset="2"/>
              <a:buChar char="q"/>
            </a:pPr>
            <a:endParaRPr lang="en-US" dirty="0" smtClean="0"/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en-US" sz="1600" dirty="0" err="1" smtClean="0"/>
              <a:t>BoVDW</a:t>
            </a:r>
            <a:r>
              <a:rPr lang="en-US" sz="1600" dirty="0" smtClean="0"/>
              <a:t> approach presented for HGR using </a:t>
            </a:r>
            <a:r>
              <a:rPr lang="en-US" sz="1600" b="1" dirty="0" smtClean="0"/>
              <a:t>multi-modal images</a:t>
            </a:r>
            <a:r>
              <a:rPr lang="en-US" sz="1600" dirty="0" smtClean="0"/>
              <a:t>. </a:t>
            </a:r>
          </a:p>
          <a:p>
            <a:pPr marL="800100" lvl="1" indent="-342900" algn="just">
              <a:buFont typeface="Wingdings" pitchFamily="2" charset="2"/>
              <a:buChar char="§"/>
            </a:pPr>
            <a:endParaRPr lang="en-US" sz="1600" dirty="0" smtClean="0"/>
          </a:p>
          <a:p>
            <a:pPr marL="1257300" lvl="2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b="1" dirty="0" smtClean="0"/>
              <a:t>New</a:t>
            </a:r>
            <a:r>
              <a:rPr lang="en-US" sz="1400" dirty="0" smtClean="0"/>
              <a:t> depth </a:t>
            </a:r>
            <a:r>
              <a:rPr lang="en-US" sz="1400" b="1" dirty="0" smtClean="0"/>
              <a:t>descriptor </a:t>
            </a:r>
            <a:r>
              <a:rPr lang="en-US" sz="1400" dirty="0" smtClean="0"/>
              <a:t>VFHCRH proposed, outperforming VFH. </a:t>
            </a:r>
          </a:p>
          <a:p>
            <a:pPr marL="1257300" lvl="2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b="1" dirty="0" smtClean="0"/>
              <a:t>Better performance</a:t>
            </a:r>
            <a:r>
              <a:rPr lang="en-US" sz="1400" dirty="0" smtClean="0"/>
              <a:t> obtained with the effect of </a:t>
            </a:r>
            <a:r>
              <a:rPr lang="en-US" sz="1400" b="1" dirty="0" smtClean="0"/>
              <a:t>late fusion </a:t>
            </a:r>
            <a:r>
              <a:rPr lang="en-US" sz="1400" dirty="0" smtClean="0"/>
              <a:t>combining RGB and Depth descriptors. </a:t>
            </a:r>
          </a:p>
          <a:p>
            <a:pPr marL="1257300" lvl="2" indent="-342900" algn="just">
              <a:buFont typeface="Arial" pitchFamily="34" charset="0"/>
              <a:buChar char="•"/>
            </a:pPr>
            <a:endParaRPr lang="en-US" sz="1600" dirty="0"/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en-US" sz="1600" dirty="0" smtClean="0"/>
              <a:t>Probabilistic-Based DTW approach presented for HGR that </a:t>
            </a:r>
            <a:r>
              <a:rPr lang="en-US" sz="1600" b="1" dirty="0" smtClean="0"/>
              <a:t>outperforms</a:t>
            </a:r>
            <a:r>
              <a:rPr lang="en-US" sz="1600" dirty="0" smtClean="0"/>
              <a:t> best settings of both original </a:t>
            </a:r>
            <a:r>
              <a:rPr lang="en-US" sz="1600" b="1" dirty="0" smtClean="0"/>
              <a:t>DTW</a:t>
            </a:r>
            <a:r>
              <a:rPr lang="en-US" sz="1600" dirty="0" smtClean="0"/>
              <a:t> and </a:t>
            </a:r>
            <a:r>
              <a:rPr lang="en-US" sz="1600" b="1" dirty="0" smtClean="0"/>
              <a:t>HMM</a:t>
            </a:r>
            <a:r>
              <a:rPr lang="en-US" sz="1600" dirty="0" smtClean="0"/>
              <a:t>.</a:t>
            </a:r>
          </a:p>
          <a:p>
            <a:pPr marL="1257300" lvl="2" indent="-342900" algn="just">
              <a:buFont typeface="Wingdings" pitchFamily="2" charset="2"/>
              <a:buChar char="§"/>
            </a:pPr>
            <a:endParaRPr lang="en-US" sz="1600" dirty="0"/>
          </a:p>
          <a:p>
            <a:pPr marL="1257300" lvl="2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b="1" dirty="0" smtClean="0"/>
              <a:t>Multiple deformations </a:t>
            </a:r>
            <a:r>
              <a:rPr lang="en-US" sz="1400" dirty="0" smtClean="0"/>
              <a:t>in data encoded and </a:t>
            </a:r>
            <a:r>
              <a:rPr lang="en-US" sz="1400" b="1" dirty="0" err="1" smtClean="0"/>
              <a:t>modelled</a:t>
            </a:r>
            <a:r>
              <a:rPr lang="en-US" sz="1400" dirty="0" smtClean="0"/>
              <a:t> using a Gaussian-based probabilistic model.</a:t>
            </a:r>
          </a:p>
          <a:p>
            <a:pPr marL="1257300" lvl="2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Defined soft-distance based on the posterior probability of the GMM.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M-M Feature Spaces</a:t>
            </a:r>
            <a:r>
              <a:rPr lang="en-US" sz="900" dirty="0" smtClean="0">
                <a:solidFill>
                  <a:srgbClr val="FFC000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Sub-Gesture Representation | Experiments</a:t>
            </a:r>
            <a:r>
              <a:rPr lang="en-US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Applications 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r>
              <a:rPr lang="en-US" sz="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and Future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5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29</a:t>
            </a:fld>
            <a:endParaRPr lang="es-ES"/>
          </a:p>
        </p:txBody>
      </p:sp>
      <p:sp>
        <p:nvSpPr>
          <p:cNvPr id="5" name="2 CuadroTexto"/>
          <p:cNvSpPr txBox="1"/>
          <p:nvPr/>
        </p:nvSpPr>
        <p:spPr>
          <a:xfrm>
            <a:off x="467544" y="1628800"/>
            <a:ext cx="8136904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 smtClean="0"/>
              <a:t>Presented a first </a:t>
            </a:r>
            <a:r>
              <a:rPr lang="en-US" dirty="0"/>
              <a:t>representation of clustered HPs in order to perform accurate HBAs considering </a:t>
            </a:r>
            <a:r>
              <a:rPr lang="en-US" b="1" dirty="0"/>
              <a:t>gesture units</a:t>
            </a:r>
            <a:r>
              <a:rPr lang="en-US" dirty="0" smtClean="0"/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endParaRPr lang="en-US" dirty="0" smtClean="0"/>
          </a:p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 smtClean="0"/>
              <a:t>Designed a </a:t>
            </a:r>
            <a:r>
              <a:rPr lang="en-US" sz="1600" b="1" dirty="0" smtClean="0"/>
              <a:t>data set </a:t>
            </a:r>
            <a:r>
              <a:rPr lang="en-US" sz="1600" dirty="0" smtClean="0"/>
              <a:t>of human actions and described individual frames using pose </a:t>
            </a:r>
            <a:r>
              <a:rPr lang="en-US" sz="1600" b="1" dirty="0" smtClean="0"/>
              <a:t>skeleton</a:t>
            </a:r>
            <a:r>
              <a:rPr lang="en-US" sz="1600" dirty="0" smtClean="0"/>
              <a:t> models from depth map information. </a:t>
            </a:r>
          </a:p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 smtClean="0"/>
              <a:t>Proposed a </a:t>
            </a:r>
            <a:r>
              <a:rPr lang="en-US" sz="1600" b="1" dirty="0" smtClean="0"/>
              <a:t>two-level GMM clustering </a:t>
            </a:r>
            <a:r>
              <a:rPr lang="en-US" sz="1600" dirty="0" smtClean="0"/>
              <a:t>algorithm in order to </a:t>
            </a:r>
            <a:r>
              <a:rPr lang="en-US" sz="1600" b="1" dirty="0" smtClean="0"/>
              <a:t>group</a:t>
            </a:r>
            <a:r>
              <a:rPr lang="en-US" sz="1600" dirty="0" smtClean="0"/>
              <a:t> similar </a:t>
            </a:r>
            <a:r>
              <a:rPr lang="en-US" sz="1600" b="1" dirty="0" smtClean="0"/>
              <a:t>HPs</a:t>
            </a:r>
            <a:r>
              <a:rPr lang="en-US" sz="1600" dirty="0" smtClean="0"/>
              <a:t> so that posterior HBA techniques can </a:t>
            </a:r>
            <a:r>
              <a:rPr lang="en-US" sz="1600" b="1" dirty="0" smtClean="0"/>
              <a:t>improve generalization</a:t>
            </a:r>
            <a:r>
              <a:rPr lang="en-US" sz="1600" dirty="0" smtClean="0"/>
              <a:t>.</a:t>
            </a:r>
          </a:p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 smtClean="0"/>
              <a:t>Preliminary </a:t>
            </a:r>
            <a:r>
              <a:rPr lang="en-US" sz="1600" b="1" dirty="0" smtClean="0"/>
              <a:t>qualitative results </a:t>
            </a:r>
            <a:r>
              <a:rPr lang="en-US" sz="1600" dirty="0" smtClean="0"/>
              <a:t>showed comparing with one-level GMM strategy, showing a more visual </a:t>
            </a:r>
            <a:r>
              <a:rPr lang="en-US" sz="1600" b="1" dirty="0" smtClean="0"/>
              <a:t>coherent grouping </a:t>
            </a:r>
            <a:r>
              <a:rPr lang="en-US" sz="1600" dirty="0" smtClean="0"/>
              <a:t>of HPs.</a:t>
            </a:r>
          </a:p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§"/>
            </a:pPr>
            <a:endParaRPr lang="en-US" sz="1600" dirty="0" smtClean="0"/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 smtClean="0"/>
              <a:t>Presented several designed and published </a:t>
            </a:r>
            <a:r>
              <a:rPr lang="en-US" b="1" dirty="0" smtClean="0"/>
              <a:t>data sets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 smtClean="0"/>
              <a:t>Adapt </a:t>
            </a:r>
            <a:r>
              <a:rPr lang="en-US" b="1" dirty="0" smtClean="0"/>
              <a:t>methodologies</a:t>
            </a:r>
            <a:r>
              <a:rPr lang="en-US" dirty="0" smtClean="0"/>
              <a:t> for challenging social and health care </a:t>
            </a:r>
            <a:r>
              <a:rPr lang="en-US" b="1" dirty="0" smtClean="0"/>
              <a:t>applications</a:t>
            </a:r>
            <a:r>
              <a:rPr lang="en-US" dirty="0" smtClean="0"/>
              <a:t>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M-M Feature Spaces</a:t>
            </a:r>
            <a:r>
              <a:rPr lang="en-US" sz="900" dirty="0" smtClean="0">
                <a:solidFill>
                  <a:srgbClr val="FFC000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Sub-Gesture Representation | Experiments</a:t>
            </a:r>
            <a:r>
              <a:rPr lang="en-US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Applications 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r>
              <a:rPr lang="en-US" sz="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and Future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78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452736" y="1898248"/>
            <a:ext cx="813690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en-US" sz="2200" dirty="0" smtClean="0"/>
              <a:t>Challenging tasks:</a:t>
            </a:r>
          </a:p>
          <a:p>
            <a:pPr marL="342900" indent="-342900" algn="just">
              <a:buFont typeface="Wingdings" pitchFamily="2" charset="2"/>
              <a:buChar char="q"/>
            </a:pPr>
            <a:endParaRPr lang="en-US" sz="2200" dirty="0" smtClean="0"/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en-US" sz="2000" dirty="0"/>
              <a:t>Human Pose </a:t>
            </a:r>
            <a:r>
              <a:rPr lang="en-US" sz="2000" dirty="0" smtClean="0"/>
              <a:t>(</a:t>
            </a:r>
            <a:r>
              <a:rPr lang="en-US" sz="2000" b="1" dirty="0" smtClean="0"/>
              <a:t>HP</a:t>
            </a:r>
            <a:r>
              <a:rPr lang="en-US" sz="2000" dirty="0" smtClean="0"/>
              <a:t>) recovery </a:t>
            </a:r>
            <a:r>
              <a:rPr lang="en-US" sz="2000" dirty="0"/>
              <a:t>and </a:t>
            </a:r>
            <a:r>
              <a:rPr lang="en-US" sz="2000" dirty="0" smtClean="0"/>
              <a:t>description in image sequences.</a:t>
            </a:r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en-US" sz="2000" dirty="0" smtClean="0"/>
              <a:t>Composition of HPs for Human Gesture Recognition (</a:t>
            </a:r>
            <a:r>
              <a:rPr lang="en-US" sz="2000" b="1" dirty="0" smtClean="0"/>
              <a:t>HGR</a:t>
            </a:r>
            <a:r>
              <a:rPr lang="en-US" sz="2000" dirty="0" smtClean="0"/>
              <a:t>).</a:t>
            </a:r>
          </a:p>
          <a:p>
            <a:pPr marL="800100" lvl="1" indent="-342900" algn="just">
              <a:buFont typeface="Wingdings" pitchFamily="2" charset="2"/>
              <a:buChar char="q"/>
            </a:pPr>
            <a:endParaRPr lang="en-US" sz="2200" dirty="0" smtClean="0"/>
          </a:p>
          <a:p>
            <a:pPr marL="342900" indent="-342900" algn="just">
              <a:buFont typeface="Wingdings" pitchFamily="2" charset="2"/>
              <a:buChar char="q"/>
            </a:pPr>
            <a:endParaRPr lang="en-US" sz="2200" dirty="0" smtClean="0"/>
          </a:p>
          <a:p>
            <a:pPr marL="342900" indent="-342900" algn="just">
              <a:buFont typeface="Wingdings" pitchFamily="2" charset="2"/>
              <a:buChar char="q"/>
            </a:pPr>
            <a:endParaRPr lang="en-US" sz="2200" dirty="0" smtClean="0"/>
          </a:p>
          <a:p>
            <a:pPr algn="just"/>
            <a:r>
              <a:rPr lang="en-US" sz="2200" dirty="0" smtClean="0"/>
              <a:t>				</a:t>
            </a:r>
          </a:p>
          <a:p>
            <a:pPr algn="just"/>
            <a:endParaRPr lang="en-US" sz="2200" dirty="0"/>
          </a:p>
          <a:p>
            <a:pPr algn="just"/>
            <a:endParaRPr lang="en-US" sz="2200" dirty="0" smtClean="0"/>
          </a:p>
          <a:p>
            <a:pPr marL="342900" indent="-342900" algn="just">
              <a:buFont typeface="Wingdings" pitchFamily="2" charset="2"/>
              <a:buChar char="q"/>
            </a:pPr>
            <a:endParaRPr lang="en-US" sz="2200" dirty="0" smtClean="0"/>
          </a:p>
          <a:p>
            <a:pPr marL="342900" indent="-342900" algn="just">
              <a:buFont typeface="Wingdings" pitchFamily="2" charset="2"/>
              <a:buChar char="q"/>
            </a:pPr>
            <a:endParaRPr lang="en-US" sz="2200" dirty="0" smtClean="0"/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200" dirty="0" smtClean="0"/>
              <a:t>Applicability in </a:t>
            </a:r>
            <a:r>
              <a:rPr lang="en-US" sz="2200" b="1" dirty="0" smtClean="0"/>
              <a:t>health</a:t>
            </a:r>
            <a:r>
              <a:rPr lang="en-US" sz="2200" dirty="0" smtClean="0"/>
              <a:t> and </a:t>
            </a:r>
            <a:r>
              <a:rPr lang="en-US" sz="2200" b="1" dirty="0" smtClean="0"/>
              <a:t>social</a:t>
            </a:r>
            <a:r>
              <a:rPr lang="en-US" sz="2200" dirty="0" smtClean="0"/>
              <a:t> contexts.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611560" y="1293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9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M-M Feature Spaces 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Sub-Gesture Representation | Experiments | Applications | Conclusions and Future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4" name="Picture 2" descr="D:\Uni\thesis\presentations\p003_003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25" y="3857775"/>
            <a:ext cx="661787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ni\thesis\presentations\p002_001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61048"/>
            <a:ext cx="90524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cclusion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23928" y="3710486"/>
            <a:ext cx="4104456" cy="223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4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9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Publications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30</a:t>
            </a:fld>
            <a:endParaRPr lang="es-ES"/>
          </a:p>
        </p:txBody>
      </p:sp>
      <p:sp>
        <p:nvSpPr>
          <p:cNvPr id="5" name="2 CuadroTexto"/>
          <p:cNvSpPr txBox="1"/>
          <p:nvPr/>
        </p:nvSpPr>
        <p:spPr>
          <a:xfrm>
            <a:off x="467544" y="1908183"/>
            <a:ext cx="81369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 smtClean="0"/>
              <a:t>[</a:t>
            </a:r>
            <a:r>
              <a:rPr lang="es-ES" sz="1200" dirty="0"/>
              <a:t>Bautista et al., 2011] M. A. Bautista, A. Hernández, V. Ponce, X. Pérez, X. </a:t>
            </a:r>
            <a:r>
              <a:rPr lang="es-ES" sz="1200" dirty="0" err="1"/>
              <a:t>Baró</a:t>
            </a:r>
            <a:r>
              <a:rPr lang="es-ES" sz="1200" dirty="0"/>
              <a:t>, O. Pujol, C. Angulo, and S. Escalera. </a:t>
            </a:r>
            <a:r>
              <a:rPr lang="en-US" sz="1200" dirty="0"/>
              <a:t>Probability-based Dynamic Time Warping for Gesture Recognition. Under revision for the International Workshop on Depth Image Analysis on ICPR, 2011.</a:t>
            </a:r>
          </a:p>
          <a:p>
            <a:pPr algn="just"/>
            <a:endParaRPr lang="es-ES" sz="1200" dirty="0" smtClean="0"/>
          </a:p>
          <a:p>
            <a:pPr algn="just"/>
            <a:r>
              <a:rPr lang="es-ES" sz="1200" dirty="0" smtClean="0"/>
              <a:t>[</a:t>
            </a:r>
            <a:r>
              <a:rPr lang="es-ES" sz="1200" dirty="0"/>
              <a:t>Hernández et al., </a:t>
            </a:r>
            <a:r>
              <a:rPr lang="es-ES" sz="1200" dirty="0" smtClean="0"/>
              <a:t>2011a] </a:t>
            </a:r>
            <a:r>
              <a:rPr lang="es-ES" sz="1200" dirty="0"/>
              <a:t>A. Hernández, M. A. Bautista, X. Pérez, V. Ponce, X. </a:t>
            </a:r>
            <a:r>
              <a:rPr lang="es-ES" sz="1200" dirty="0" err="1"/>
              <a:t>Baró</a:t>
            </a:r>
            <a:r>
              <a:rPr lang="es-ES" sz="1200" dirty="0"/>
              <a:t>, O. Pujol, C. Angulo, and S. Escalera. </a:t>
            </a:r>
            <a:r>
              <a:rPr lang="en-US" sz="1200" dirty="0" err="1"/>
              <a:t>BoVDW</a:t>
            </a:r>
            <a:r>
              <a:rPr lang="en-US" sz="1200" dirty="0"/>
              <a:t>: Bag-of-Visual-and-Depth-Words for Gesture Recognition. Accepted for Publication at ICPR, 2011.</a:t>
            </a:r>
          </a:p>
          <a:p>
            <a:pPr algn="just"/>
            <a:endParaRPr lang="en-US" sz="1200" dirty="0" smtClean="0"/>
          </a:p>
          <a:p>
            <a:pPr algn="just"/>
            <a:r>
              <a:rPr lang="en-US" sz="1200" dirty="0" smtClean="0"/>
              <a:t>[Hernández et al., 2011b] T</a:t>
            </a:r>
            <a:r>
              <a:rPr lang="en-US" sz="1200" dirty="0"/>
              <a:t>. Hernández, Miguel Reyes, </a:t>
            </a:r>
            <a:r>
              <a:rPr lang="en-US" sz="1200" dirty="0" err="1"/>
              <a:t>Víctor</a:t>
            </a:r>
            <a:r>
              <a:rPr lang="en-US" sz="1200" dirty="0"/>
              <a:t> </a:t>
            </a:r>
            <a:r>
              <a:rPr lang="en-US" sz="1200" dirty="0" smtClean="0"/>
              <a:t>Ponce, and </a:t>
            </a:r>
            <a:r>
              <a:rPr lang="en-US" sz="1200" dirty="0"/>
              <a:t>Sergio </a:t>
            </a:r>
            <a:r>
              <a:rPr lang="en-US" sz="1200" dirty="0" err="1"/>
              <a:t>Escalera</a:t>
            </a:r>
            <a:r>
              <a:rPr lang="en-US" sz="1200" dirty="0"/>
              <a:t>. </a:t>
            </a:r>
            <a:r>
              <a:rPr lang="en-US" sz="1200" dirty="0" err="1"/>
              <a:t>GrabCut</a:t>
            </a:r>
            <a:r>
              <a:rPr lang="en-US" sz="1200" dirty="0"/>
              <a:t>-based Human Segmentation in Video Sequences</a:t>
            </a:r>
            <a:r>
              <a:rPr lang="en-US" sz="1200" i="1" dirty="0"/>
              <a:t>. </a:t>
            </a:r>
            <a:r>
              <a:rPr lang="en-US" sz="1200" dirty="0"/>
              <a:t>Under revision at the International Journal on Pattern Recognition and Artificial Intelligence (IJPRAI) 2011. </a:t>
            </a:r>
          </a:p>
          <a:p>
            <a:pPr algn="just"/>
            <a:endParaRPr lang="es-ES" sz="1200" dirty="0" smtClean="0"/>
          </a:p>
          <a:p>
            <a:pPr algn="just"/>
            <a:r>
              <a:rPr lang="es-ES" sz="1200" dirty="0" smtClean="0"/>
              <a:t>[</a:t>
            </a:r>
            <a:r>
              <a:rPr lang="es-ES" sz="1200" dirty="0"/>
              <a:t>Ponce et al., 2010] V. Ponce, S. Escalera, X. Baro, and P. </a:t>
            </a:r>
            <a:r>
              <a:rPr lang="es-ES" sz="1200" dirty="0" err="1"/>
              <a:t>Radeva</a:t>
            </a:r>
            <a:r>
              <a:rPr lang="es-ES" sz="1200" dirty="0"/>
              <a:t>. </a:t>
            </a:r>
            <a:r>
              <a:rPr lang="en-US" sz="1200" dirty="0"/>
              <a:t>Automatic analysis of non-verbal communication. CVCRD10 Achievements and New Opportunities in Computer Vision, pages 105–108, 2010.</a:t>
            </a:r>
          </a:p>
          <a:p>
            <a:pPr algn="just"/>
            <a:endParaRPr lang="en-US" sz="1200" dirty="0" smtClean="0"/>
          </a:p>
          <a:p>
            <a:pPr algn="just"/>
            <a:r>
              <a:rPr lang="en-US" sz="1200" dirty="0" smtClean="0"/>
              <a:t>[</a:t>
            </a:r>
            <a:r>
              <a:rPr lang="en-US" sz="1200" dirty="0"/>
              <a:t>Ponce et al., 2011a]  V. Ponce, M. </a:t>
            </a:r>
            <a:r>
              <a:rPr lang="en-US" sz="1200" dirty="0" err="1"/>
              <a:t>Gorga</a:t>
            </a:r>
            <a:r>
              <a:rPr lang="en-US" sz="1200" dirty="0"/>
              <a:t>, X. </a:t>
            </a:r>
            <a:r>
              <a:rPr lang="en-US" sz="1200" dirty="0" err="1"/>
              <a:t>Baró</a:t>
            </a:r>
            <a:r>
              <a:rPr lang="en-US" sz="1200" dirty="0"/>
              <a:t>, S. </a:t>
            </a:r>
            <a:r>
              <a:rPr lang="en-US" sz="1200" dirty="0" err="1"/>
              <a:t>Escalera</a:t>
            </a:r>
            <a:r>
              <a:rPr lang="en-US" sz="1200" dirty="0"/>
              <a:t>, Human Behavior Analysis from Video Data Using Bag-of-Gestures. International Joint Conference on Artificial Intelligence, Doctoral Consortium, pp. 2836-2837, 2011.</a:t>
            </a:r>
          </a:p>
          <a:p>
            <a:pPr algn="just"/>
            <a:endParaRPr lang="en-US" sz="1200" dirty="0" smtClean="0"/>
          </a:p>
          <a:p>
            <a:pPr algn="just"/>
            <a:r>
              <a:rPr lang="en-US" sz="1200" dirty="0" smtClean="0"/>
              <a:t>[</a:t>
            </a:r>
            <a:r>
              <a:rPr lang="en-US" sz="1200" dirty="0"/>
              <a:t>Ponce et al., 2011b] V. Ponce, M. </a:t>
            </a:r>
            <a:r>
              <a:rPr lang="en-US" sz="1200" dirty="0" err="1"/>
              <a:t>Gorga</a:t>
            </a:r>
            <a:r>
              <a:rPr lang="en-US" sz="1200" dirty="0"/>
              <a:t>, X. </a:t>
            </a:r>
            <a:r>
              <a:rPr lang="en-US" sz="1200" dirty="0" err="1"/>
              <a:t>Baró</a:t>
            </a:r>
            <a:r>
              <a:rPr lang="en-US" sz="1200" dirty="0"/>
              <a:t>, P. </a:t>
            </a:r>
            <a:r>
              <a:rPr lang="en-US" sz="1200" dirty="0" err="1"/>
              <a:t>Radeva</a:t>
            </a:r>
            <a:r>
              <a:rPr lang="en-US" sz="1200" dirty="0"/>
              <a:t>, and S. </a:t>
            </a:r>
            <a:r>
              <a:rPr lang="en-US" sz="1200" dirty="0" err="1"/>
              <a:t>Escalera</a:t>
            </a:r>
            <a:r>
              <a:rPr lang="en-US" sz="1200" dirty="0"/>
              <a:t>. </a:t>
            </a:r>
            <a:r>
              <a:rPr lang="es-ES" sz="1200" dirty="0"/>
              <a:t>Análisis de la Expresión Oral y Gestual en Proyectos Fin de Carrera vía Un Sistema de Visión Artificial. </a:t>
            </a:r>
            <a:r>
              <a:rPr lang="es-ES" sz="1200" dirty="0" err="1"/>
              <a:t>ReVisión</a:t>
            </a:r>
            <a:r>
              <a:rPr lang="es-ES" sz="1200" dirty="0"/>
              <a:t>, </a:t>
            </a:r>
            <a:r>
              <a:rPr lang="es-ES" sz="1200" dirty="0" err="1"/>
              <a:t>Vol</a:t>
            </a:r>
            <a:r>
              <a:rPr lang="es-ES" sz="1200" dirty="0"/>
              <a:t> 4(1), 2011.</a:t>
            </a:r>
            <a:endParaRPr lang="en-US" sz="1200" dirty="0"/>
          </a:p>
          <a:p>
            <a:pPr algn="just"/>
            <a:endParaRPr lang="es-ES" sz="1200" dirty="0" smtClean="0"/>
          </a:p>
          <a:p>
            <a:pPr algn="just"/>
            <a:r>
              <a:rPr lang="es-ES" sz="1200" dirty="0" smtClean="0"/>
              <a:t>[</a:t>
            </a:r>
            <a:r>
              <a:rPr lang="es-ES" sz="1200" dirty="0"/>
              <a:t>Ponce et. al., 2011c] V. Ponce, M. Reyes, X. </a:t>
            </a:r>
            <a:r>
              <a:rPr lang="es-ES" sz="1200" dirty="0" err="1"/>
              <a:t>Baró</a:t>
            </a:r>
            <a:r>
              <a:rPr lang="es-ES" sz="1200" dirty="0"/>
              <a:t>, M. Gorga and S. Escalera. </a:t>
            </a:r>
            <a:r>
              <a:rPr lang="en-US" sz="1200" dirty="0"/>
              <a:t>Two-level GMM Clustering of Human Poses for Automatic Human Behavior Analysis. Proceedings of the Sixth CVC </a:t>
            </a:r>
            <a:r>
              <a:rPr lang="en-US" sz="1200" dirty="0" err="1"/>
              <a:t>WorkShop</a:t>
            </a:r>
            <a:r>
              <a:rPr lang="en-US" sz="1200" dirty="0"/>
              <a:t> CVCR&amp;D State of the Art of Research and Development in Computer Vision, ISBN 978-84-938351-5-6, pp. 47-50, 2011</a:t>
            </a:r>
            <a:r>
              <a:rPr lang="en-US" sz="1200" dirty="0" smtClean="0"/>
              <a:t>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M-M Feature Spaces</a:t>
            </a:r>
            <a:r>
              <a:rPr lang="en-US" sz="900" dirty="0" smtClean="0">
                <a:solidFill>
                  <a:srgbClr val="FFC000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Sub-Gesture Representation | Experiments</a:t>
            </a:r>
            <a:r>
              <a:rPr lang="en-US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Applications 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r>
              <a:rPr lang="en-US" sz="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and Future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06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Work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31</a:t>
            </a:fld>
            <a:endParaRPr lang="es-ES"/>
          </a:p>
        </p:txBody>
      </p:sp>
      <p:sp>
        <p:nvSpPr>
          <p:cNvPr id="5" name="2 CuadroTexto"/>
          <p:cNvSpPr txBox="1"/>
          <p:nvPr/>
        </p:nvSpPr>
        <p:spPr>
          <a:xfrm>
            <a:off x="467544" y="2103234"/>
            <a:ext cx="81369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s-ES" sz="2200" dirty="0" err="1" smtClean="0"/>
              <a:t>Advancing</a:t>
            </a:r>
            <a:r>
              <a:rPr lang="es-ES" sz="2200" dirty="0" smtClean="0"/>
              <a:t> in </a:t>
            </a:r>
            <a:r>
              <a:rPr lang="es-ES" sz="2200" dirty="0" err="1" smtClean="0"/>
              <a:t>the</a:t>
            </a:r>
            <a:r>
              <a:rPr lang="es-ES" sz="2200" dirty="0" smtClean="0"/>
              <a:t> </a:t>
            </a:r>
            <a:r>
              <a:rPr lang="es-ES" sz="2200" dirty="0" err="1" smtClean="0"/>
              <a:t>different</a:t>
            </a:r>
            <a:r>
              <a:rPr lang="es-ES" sz="2200" dirty="0" smtClean="0"/>
              <a:t> </a:t>
            </a:r>
            <a:r>
              <a:rPr lang="es-ES" sz="2200" dirty="0" err="1" smtClean="0"/>
              <a:t>interconnected</a:t>
            </a:r>
            <a:r>
              <a:rPr lang="es-ES" sz="2200" dirty="0" smtClean="0"/>
              <a:t> </a:t>
            </a:r>
            <a:r>
              <a:rPr lang="es-ES" sz="2200" dirty="0" err="1" smtClean="0"/>
              <a:t>lines</a:t>
            </a:r>
            <a:r>
              <a:rPr lang="es-ES" sz="2200" dirty="0" smtClean="0"/>
              <a:t> of </a:t>
            </a:r>
            <a:r>
              <a:rPr lang="es-ES" sz="2200" dirty="0" err="1" smtClean="0"/>
              <a:t>research</a:t>
            </a:r>
            <a:r>
              <a:rPr lang="es-ES" sz="2200" dirty="0" smtClean="0"/>
              <a:t>.</a:t>
            </a:r>
          </a:p>
          <a:p>
            <a:pPr marL="342900" indent="-342900">
              <a:buFont typeface="Wingdings" pitchFamily="2" charset="2"/>
              <a:buChar char="q"/>
            </a:pPr>
            <a:endParaRPr lang="es-ES" sz="2200" dirty="0" smtClean="0"/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en-US" sz="2000" dirty="0" smtClean="0"/>
              <a:t>For feature level, interest in comparing with more descriptors for emphasize the benefits of using the depth feature.</a:t>
            </a:r>
          </a:p>
          <a:p>
            <a:pPr marL="800100" lvl="1" indent="-342900" algn="just">
              <a:buFont typeface="Wingdings" pitchFamily="2" charset="2"/>
              <a:buChar char="§"/>
            </a:pPr>
            <a:endParaRPr lang="en-US" sz="2000" dirty="0" smtClean="0"/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en-US" sz="2000" dirty="0" smtClean="0"/>
              <a:t>For sequence level, interest in analyzing other alternatives for handling with the variance among gestures.</a:t>
            </a:r>
          </a:p>
          <a:p>
            <a:pPr marL="800100" lvl="1" indent="-342900" algn="just">
              <a:buFont typeface="Wingdings" pitchFamily="2" charset="2"/>
              <a:buChar char="§"/>
            </a:pPr>
            <a:endParaRPr lang="en-US" sz="2000" dirty="0" smtClean="0"/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en-US" sz="2000" dirty="0" smtClean="0"/>
              <a:t>Improve the generalization of HGR for the design of both HPs and Sub-Gesture units, performing a quantitative evaluation.</a:t>
            </a:r>
          </a:p>
          <a:p>
            <a:pPr marL="800100" lvl="1" indent="-342900" algn="just">
              <a:buFont typeface="Wingdings" pitchFamily="2" charset="2"/>
              <a:buChar char="§"/>
            </a:pPr>
            <a:endParaRPr lang="en-US" sz="2000" dirty="0"/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en-US" sz="2000" dirty="0" smtClean="0"/>
              <a:t>Evaluate the applicability to other challenging and real contexts.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M-M Feature Spaces</a:t>
            </a:r>
            <a:r>
              <a:rPr lang="en-US" sz="900" dirty="0" smtClean="0">
                <a:solidFill>
                  <a:srgbClr val="FFC000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Sub-Gesture Representation | Experiments</a:t>
            </a:r>
            <a:r>
              <a:rPr lang="en-US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Applications | Conclusions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and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</a:t>
            </a:r>
            <a:endParaRPr lang="en-US" sz="1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784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55776" y="1844824"/>
            <a:ext cx="6336704" cy="2209800"/>
          </a:xfrm>
        </p:spPr>
        <p:txBody>
          <a:bodyPr/>
          <a:lstStyle/>
          <a:p>
            <a:pPr algn="ctr" eaLnBrk="1" hangingPunct="1"/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7" name="Picture 5" descr="D:\backup\Treballs\Uni\Master_AI\thesis\presentations\22-11-2011\u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20105"/>
            <a:ext cx="2359406" cy="82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backup\Treballs\Uni\Master_AI\thesis\presentations\22-11-2011\logo_cvc_centrevisi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39911"/>
            <a:ext cx="2390775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8F03D-50A1-481F-84E5-E62E5A7917D9}" type="slidenum">
              <a:rPr lang="es-ES" smtClean="0"/>
              <a:pPr>
                <a:defRPr/>
              </a:pPr>
              <a:t>32</a:t>
            </a:fld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3"/>
              <p:cNvSpPr>
                <a:spLocks noGrp="1" noChangeArrowheads="1"/>
              </p:cNvSpPr>
              <p:nvPr>
                <p:ph type="subTitle" idx="1"/>
              </p:nvPr>
            </p:nvSpPr>
            <p:spPr>
              <a:xfrm>
                <a:off x="2843808" y="4267200"/>
                <a:ext cx="6019800" cy="1752600"/>
              </a:xfrm>
              <a:noFill/>
            </p:spPr>
            <p:txBody>
              <a:bodyPr/>
              <a:lstStyle/>
              <a:p>
                <a:pPr eaLnBrk="1" hangingPunct="1"/>
                <a:endParaRPr lang="es-ES" sz="2100" dirty="0" smtClean="0"/>
              </a:p>
              <a:p>
                <a:pPr eaLnBrk="1" hangingPunct="1"/>
                <a:r>
                  <a:rPr lang="es-ES" sz="2100" dirty="0" smtClean="0"/>
                  <a:t>Master of </a:t>
                </a:r>
                <a:r>
                  <a:rPr lang="es-ES" sz="2100" dirty="0" err="1" smtClean="0"/>
                  <a:t>Science</a:t>
                </a:r>
                <a:r>
                  <a:rPr lang="es-ES" sz="2100" dirty="0" smtClean="0"/>
                  <a:t> </a:t>
                </a:r>
                <a:r>
                  <a:rPr lang="es-ES" sz="2100" dirty="0" err="1" smtClean="0"/>
                  <a:t>Thesis</a:t>
                </a:r>
                <a:endParaRPr lang="es-ES" sz="2100" dirty="0" smtClean="0"/>
              </a:p>
              <a:p>
                <a:pPr eaLnBrk="1" hangingPunct="1"/>
                <a:r>
                  <a:rPr lang="es-ES" sz="2100" dirty="0" smtClean="0"/>
                  <a:t>Víctor Ponce López</a:t>
                </a:r>
              </a:p>
              <a:p>
                <a:pPr eaLnBrk="1" hangingPunct="1"/>
                <a:r>
                  <a:rPr lang="es-ES" sz="2100" dirty="0" err="1" smtClean="0"/>
                  <a:t>July</a:t>
                </a:r>
                <a:r>
                  <a:rPr lang="es-ES" sz="21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2100" i="1">
                            <a:latin typeface="Cambria Math"/>
                          </a:rPr>
                        </m:ctrlPr>
                      </m:sSupPr>
                      <m:e>
                        <m:r>
                          <a:rPr lang="es-ES" sz="2100" b="0" i="1" smtClean="0">
                            <a:latin typeface="Cambria Math"/>
                          </a:rPr>
                          <m:t>06</m:t>
                        </m:r>
                      </m:e>
                      <m:sup>
                        <m:r>
                          <a:rPr lang="es-ES" sz="2100" i="1">
                            <a:latin typeface="Cambria Math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s-ES" sz="2100" dirty="0"/>
                  <a:t>, </a:t>
                </a:r>
                <a:r>
                  <a:rPr lang="es-ES" sz="2100" dirty="0" smtClean="0"/>
                  <a:t>2012</a:t>
                </a:r>
                <a:endParaRPr lang="es-ES" sz="2100" dirty="0"/>
              </a:p>
              <a:p>
                <a:pPr eaLnBrk="1" hangingPunct="1"/>
                <a:endParaRPr lang="es-ES" sz="2100" dirty="0" smtClean="0"/>
              </a:p>
              <a:p>
                <a:pPr eaLnBrk="1" hangingPunct="1"/>
                <a:endParaRPr lang="es-ES" dirty="0"/>
              </a:p>
            </p:txBody>
          </p:sp>
        </mc:Choice>
        <mc:Fallback xmlns="">
          <p:sp>
            <p:nvSpPr>
              <p:cNvPr id="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843808" y="4267200"/>
                <a:ext cx="6019800" cy="1752600"/>
              </a:xfrm>
              <a:blipFill rotWithShape="1">
                <a:blip r:embed="rId4"/>
                <a:stretch>
                  <a:fillRect l="-1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6 CuadroTexto"/>
          <p:cNvSpPr txBox="1"/>
          <p:nvPr/>
        </p:nvSpPr>
        <p:spPr>
          <a:xfrm>
            <a:off x="6084168" y="4882515"/>
            <a:ext cx="28083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ctr"/>
            <a:r>
              <a:rPr lang="en-US" dirty="0" smtClean="0"/>
              <a:t>	Advisors:</a:t>
            </a:r>
          </a:p>
          <a:p>
            <a:pPr algn="ctr">
              <a:tabLst>
                <a:tab pos="266700" algn="l"/>
              </a:tabLst>
            </a:pPr>
            <a:r>
              <a:rPr lang="en-US" sz="1600" dirty="0" smtClean="0"/>
              <a:t>	Sergio </a:t>
            </a:r>
            <a:r>
              <a:rPr lang="en-US" sz="1600" dirty="0" err="1" smtClean="0"/>
              <a:t>Escalera</a:t>
            </a:r>
            <a:r>
              <a:rPr lang="en-US" sz="1600" dirty="0" smtClean="0"/>
              <a:t> Guerrero</a:t>
            </a:r>
          </a:p>
          <a:p>
            <a:pPr algn="ctr">
              <a:tabLst>
                <a:tab pos="266700" algn="l"/>
              </a:tabLst>
            </a:pPr>
            <a:r>
              <a:rPr lang="en-US" sz="1600" dirty="0" smtClean="0"/>
              <a:t>	Xavier </a:t>
            </a:r>
            <a:r>
              <a:rPr lang="en-US" sz="1600" dirty="0" err="1" smtClean="0"/>
              <a:t>Baró</a:t>
            </a:r>
            <a:r>
              <a:rPr lang="en-US" sz="1600" dirty="0" smtClean="0"/>
              <a:t> </a:t>
            </a:r>
            <a:r>
              <a:rPr lang="en-US" sz="1600" dirty="0" err="1" smtClean="0"/>
              <a:t>Solé</a:t>
            </a:r>
            <a:endParaRPr lang="en-US" sz="16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30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Thesis Goals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452736" y="1772816"/>
            <a:ext cx="813690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en-US" sz="2200" dirty="0"/>
              <a:t>Deal with the problem of Human Gesture Recognition (HGR) using </a:t>
            </a:r>
            <a:r>
              <a:rPr lang="en-US" sz="2200" dirty="0" smtClean="0"/>
              <a:t>HBA. </a:t>
            </a:r>
            <a:endParaRPr lang="en-US" sz="2200" dirty="0"/>
          </a:p>
          <a:p>
            <a:pPr marL="342900" indent="-342900" algn="just">
              <a:buFont typeface="Wingdings" pitchFamily="2" charset="2"/>
              <a:buChar char="q"/>
            </a:pPr>
            <a:endParaRPr lang="en-US" sz="2200" dirty="0"/>
          </a:p>
          <a:p>
            <a:pPr marL="914400" lvl="1" indent="-457200" algn="just">
              <a:buFont typeface="Wingdings" pitchFamily="2" charset="2"/>
              <a:buChar char="§"/>
            </a:pPr>
            <a:r>
              <a:rPr lang="en-US" sz="2000" dirty="0" smtClean="0"/>
              <a:t>Discriminative representation of HPs.</a:t>
            </a:r>
            <a:endParaRPr lang="en-US" sz="2000" dirty="0"/>
          </a:p>
          <a:p>
            <a:pPr marL="914400" lvl="1" indent="-457200" algn="just">
              <a:buFont typeface="Wingdings" pitchFamily="2" charset="2"/>
              <a:buChar char="§"/>
            </a:pPr>
            <a:r>
              <a:rPr lang="en-US" sz="2000" dirty="0" smtClean="0"/>
              <a:t>Improved HGR.</a:t>
            </a:r>
            <a:endParaRPr lang="en-US" dirty="0"/>
          </a:p>
        </p:txBody>
      </p:sp>
      <p:sp>
        <p:nvSpPr>
          <p:cNvPr id="5" name="4 CuadroTexto"/>
          <p:cNvSpPr txBox="1"/>
          <p:nvPr/>
        </p:nvSpPr>
        <p:spPr>
          <a:xfrm>
            <a:off x="611560" y="1293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9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| M-M Feature Spaces 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Sub-Gesture Representation | Experiments | Applications | </a:t>
            </a:r>
            <a:r>
              <a:rPr lang="en-US" sz="900" dirty="0">
                <a:solidFill>
                  <a:schemeClr val="bg1"/>
                </a:solidFill>
              </a:rPr>
              <a:t>Conclusions and Future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5476875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944419" y="4057908"/>
            <a:ext cx="2876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Computing Multi-Modal Feature Spaces</a:t>
            </a:r>
            <a:endParaRPr lang="en-US" sz="14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5940152" y="4994012"/>
            <a:ext cx="2876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Probabilistic </a:t>
            </a:r>
            <a:r>
              <a:rPr lang="en-US" sz="1400" b="1" dirty="0" err="1" smtClean="0"/>
              <a:t>Modelling</a:t>
            </a:r>
            <a:r>
              <a:rPr lang="en-US" sz="1400" b="1" dirty="0" smtClean="0"/>
              <a:t> of Gestures</a:t>
            </a:r>
            <a:endParaRPr lang="en-US" sz="14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944419" y="6001543"/>
            <a:ext cx="2876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Sub-Gesture Representation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14759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 of HPs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395536" y="1772816"/>
            <a:ext cx="813690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smtClean="0"/>
              <a:t>Describe the feature space of HPs.</a:t>
            </a:r>
          </a:p>
          <a:p>
            <a:pPr marL="342900" indent="-342900" algn="just">
              <a:buFont typeface="Wingdings" pitchFamily="2" charset="2"/>
              <a:buChar char="q"/>
            </a:pPr>
            <a:endParaRPr lang="en-US" sz="2000" dirty="0"/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en-US" dirty="0" smtClean="0"/>
              <a:t>Extract the interesting elements or </a:t>
            </a:r>
            <a:r>
              <a:rPr lang="en-US" b="1" dirty="0" smtClean="0"/>
              <a:t>patterns</a:t>
            </a:r>
            <a:r>
              <a:rPr lang="en-US" dirty="0" smtClean="0"/>
              <a:t> of the image.</a:t>
            </a:r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en-US" dirty="0" smtClean="0"/>
              <a:t>Combine them for describing the features.</a:t>
            </a:r>
          </a:p>
          <a:p>
            <a:pPr marL="800100" lvl="1" indent="-342900" algn="just">
              <a:buFont typeface="Wingdings" pitchFamily="2" charset="2"/>
              <a:buChar char="§"/>
            </a:pPr>
            <a:endParaRPr lang="es-ES_tradnl" dirty="0" smtClean="0"/>
          </a:p>
          <a:p>
            <a:pPr marL="800100" lvl="1" indent="-342900" algn="just">
              <a:buFont typeface="Wingdings" pitchFamily="2" charset="2"/>
              <a:buChar char="§"/>
            </a:pPr>
            <a:endParaRPr lang="es-ES_tradnl" dirty="0" smtClean="0"/>
          </a:p>
          <a:p>
            <a:pPr marL="800100" lvl="1" indent="-342900" algn="just">
              <a:buFont typeface="Wingdings" pitchFamily="2" charset="2"/>
              <a:buChar char="§"/>
            </a:pPr>
            <a:endParaRPr lang="es-ES_tradnl" dirty="0"/>
          </a:p>
          <a:p>
            <a:pPr marL="800100" lvl="1" indent="-342900" algn="just">
              <a:buFont typeface="Wingdings" pitchFamily="2" charset="2"/>
              <a:buChar char="§"/>
            </a:pPr>
            <a:endParaRPr lang="es-ES_tradnl" dirty="0" smtClean="0"/>
          </a:p>
          <a:p>
            <a:pPr marL="800100" lvl="1" indent="-342900" algn="just">
              <a:buFont typeface="Wingdings" pitchFamily="2" charset="2"/>
              <a:buChar char="§"/>
            </a:pPr>
            <a:endParaRPr lang="es-ES_tradnl" dirty="0"/>
          </a:p>
          <a:p>
            <a:pPr marL="800100" lvl="1" indent="-342900" algn="just">
              <a:buFont typeface="Wingdings" pitchFamily="2" charset="2"/>
              <a:buChar char="§"/>
            </a:pPr>
            <a:endParaRPr lang="es-ES_tradnl" dirty="0" smtClean="0"/>
          </a:p>
          <a:p>
            <a:pPr marL="800100" lvl="1" indent="-342900" algn="just">
              <a:buFont typeface="Wingdings" pitchFamily="2" charset="2"/>
              <a:buChar char="§"/>
            </a:pPr>
            <a:endParaRPr lang="es-ES_tradnl" dirty="0"/>
          </a:p>
          <a:p>
            <a:pPr marL="800100" lvl="1" indent="-342900" algn="just">
              <a:buFont typeface="Wingdings" pitchFamily="2" charset="2"/>
              <a:buChar char="§"/>
            </a:pPr>
            <a:endParaRPr lang="es-ES_tradnl" dirty="0" smtClean="0"/>
          </a:p>
          <a:p>
            <a:pPr marL="1257300" lvl="2" indent="-342900" algn="just">
              <a:buFont typeface="Arial" pitchFamily="34" charset="0"/>
              <a:buChar char="•"/>
            </a:pPr>
            <a:r>
              <a:rPr lang="en-US" sz="1600" dirty="0" smtClean="0"/>
              <a:t>Bag-of-Words (</a:t>
            </a:r>
            <a:r>
              <a:rPr lang="en-US" sz="1600" dirty="0" err="1" smtClean="0"/>
              <a:t>BoW</a:t>
            </a:r>
            <a:r>
              <a:rPr lang="en-US" sz="1600" dirty="0" smtClean="0"/>
              <a:t>) used in document analysis.</a:t>
            </a:r>
          </a:p>
          <a:p>
            <a:pPr marL="1257300" lvl="2" indent="-342900" algn="just">
              <a:buFont typeface="Arial" pitchFamily="34" charset="0"/>
              <a:buChar char="•"/>
            </a:pPr>
            <a:r>
              <a:rPr lang="en-US" sz="1600" dirty="0" smtClean="0"/>
              <a:t>In images, </a:t>
            </a:r>
            <a:r>
              <a:rPr lang="en-US" sz="1600" dirty="0"/>
              <a:t>Words become visual elements of a certain vocabulary.</a:t>
            </a:r>
          </a:p>
          <a:p>
            <a:pPr marL="1257300" lvl="2" indent="-342900" algn="just">
              <a:buFont typeface="Arial" pitchFamily="34" charset="0"/>
              <a:buChar char="•"/>
            </a:pPr>
            <a:r>
              <a:rPr lang="en-US" sz="1600" b="1" dirty="0" smtClean="0"/>
              <a:t>Bag-of-Visual-Words </a:t>
            </a:r>
            <a:r>
              <a:rPr lang="en-US" sz="1600" b="1" dirty="0"/>
              <a:t>(</a:t>
            </a:r>
            <a:r>
              <a:rPr lang="en-US" sz="1600" b="1" dirty="0" err="1"/>
              <a:t>BoVW</a:t>
            </a:r>
            <a:r>
              <a:rPr lang="en-US" sz="1600" b="1" dirty="0"/>
              <a:t>)</a:t>
            </a:r>
            <a:r>
              <a:rPr lang="en-US" sz="1600" dirty="0"/>
              <a:t> </a:t>
            </a:r>
            <a:r>
              <a:rPr lang="en-US" sz="1600" dirty="0" smtClean="0"/>
              <a:t>one </a:t>
            </a:r>
            <a:r>
              <a:rPr lang="en-US" sz="1600" dirty="0"/>
              <a:t>of the most used approaches in Computer </a:t>
            </a:r>
            <a:r>
              <a:rPr lang="en-US" sz="1600" dirty="0" smtClean="0"/>
              <a:t>Vision. </a:t>
            </a:r>
          </a:p>
          <a:p>
            <a:pPr marL="1257300" lvl="2" indent="-342900" algn="just">
              <a:buFont typeface="Arial" pitchFamily="34" charset="0"/>
              <a:buChar char="•"/>
            </a:pPr>
            <a:r>
              <a:rPr lang="en-US" sz="1600" dirty="0" err="1" smtClean="0"/>
              <a:t>Spatio</a:t>
            </a:r>
            <a:r>
              <a:rPr lang="en-US" sz="1600" dirty="0" smtClean="0"/>
              <a:t>-Temporal-Visual-Words (STVW) recently proposed as an extension of </a:t>
            </a:r>
            <a:r>
              <a:rPr lang="en-US" sz="1600" dirty="0" err="1" smtClean="0"/>
              <a:t>BoW</a:t>
            </a:r>
            <a:r>
              <a:rPr lang="en-US" sz="1600" dirty="0" smtClean="0"/>
              <a:t> from still images to image sequences</a:t>
            </a:r>
            <a:r>
              <a:rPr lang="en-US" dirty="0" smtClean="0"/>
              <a:t>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611560" y="115288"/>
            <a:ext cx="8532440" cy="36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M-M Feature Spaces </a:t>
            </a:r>
            <a:r>
              <a:rPr lang="en-US" sz="900" dirty="0" smtClean="0">
                <a:solidFill>
                  <a:schemeClr val="bg1"/>
                </a:solidFill>
              </a:rPr>
              <a:t>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Sub-Gesture Representation | Experiments | Applications | </a:t>
            </a:r>
            <a:r>
              <a:rPr lang="en-US" sz="900" dirty="0">
                <a:solidFill>
                  <a:schemeClr val="bg1"/>
                </a:solidFill>
              </a:rPr>
              <a:t>Conclusions and Future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68950" y="3140968"/>
            <a:ext cx="5390075" cy="1872208"/>
            <a:chOff x="1918229" y="3068960"/>
            <a:chExt cx="5390075" cy="187220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8229" y="3068960"/>
              <a:ext cx="1585473" cy="1872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9926" y="3068960"/>
              <a:ext cx="1788378" cy="1872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742" y="3068960"/>
              <a:ext cx="1282664" cy="1789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617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 of HPs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395536" y="1772816"/>
            <a:ext cx="813690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buFont typeface="Arial" pitchFamily="34" charset="0"/>
              <a:buChar char="•"/>
            </a:pPr>
            <a:endParaRPr lang="en-US" dirty="0" smtClean="0"/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000" b="1" dirty="0" smtClean="0"/>
              <a:t>Depth</a:t>
            </a:r>
            <a:r>
              <a:rPr lang="en-US" sz="2000" dirty="0" smtClean="0"/>
              <a:t> included as a new source of information.</a:t>
            </a:r>
          </a:p>
          <a:p>
            <a:pPr marL="342900" indent="-342900" algn="just">
              <a:buFont typeface="Wingdings" pitchFamily="2" charset="2"/>
              <a:buChar char="q"/>
            </a:pPr>
            <a:endParaRPr lang="es-ES_tradnl" sz="2000" dirty="0" smtClean="0"/>
          </a:p>
          <a:p>
            <a:pPr marL="342900" indent="-342900" algn="just">
              <a:buFont typeface="Wingdings" pitchFamily="2" charset="2"/>
              <a:buChar char="q"/>
            </a:pPr>
            <a:endParaRPr lang="es-ES_tradnl" sz="2000" dirty="0"/>
          </a:p>
          <a:p>
            <a:pPr algn="just"/>
            <a:endParaRPr lang="es-ES_tradnl" sz="2000" dirty="0"/>
          </a:p>
          <a:p>
            <a:pPr algn="just"/>
            <a:endParaRPr lang="es-ES_tradnl" sz="2000" dirty="0" smtClean="0"/>
          </a:p>
          <a:p>
            <a:pPr algn="just"/>
            <a:endParaRPr lang="es-ES_tradnl" sz="2000" dirty="0"/>
          </a:p>
          <a:p>
            <a:pPr algn="just"/>
            <a:endParaRPr lang="es-ES_tradnl" sz="2000" dirty="0" smtClean="0"/>
          </a:p>
          <a:p>
            <a:pPr algn="just"/>
            <a:endParaRPr lang="es-ES_tradnl" sz="2000" dirty="0"/>
          </a:p>
          <a:p>
            <a:pPr algn="just"/>
            <a:endParaRPr lang="es-ES_tradnl" sz="2000" dirty="0" smtClean="0"/>
          </a:p>
          <a:p>
            <a:pPr algn="just"/>
            <a:endParaRPr lang="es-ES_tradnl" sz="2000" dirty="0" smtClean="0"/>
          </a:p>
          <a:p>
            <a:pPr algn="just"/>
            <a:endParaRPr lang="es-ES_tradnl" sz="2000" dirty="0" smtClean="0"/>
          </a:p>
          <a:p>
            <a:pPr algn="just"/>
            <a:endParaRPr lang="en-US" sz="2000" dirty="0"/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en-US" dirty="0" smtClean="0"/>
              <a:t>Exploited for human body segmentation and tracking</a:t>
            </a:r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en-US" dirty="0" smtClean="0"/>
              <a:t>Extract HPs and the development of 3-D descriptors</a:t>
            </a:r>
            <a:r>
              <a:rPr lang="en-US" sz="1600" dirty="0" smtClean="0"/>
              <a:t>.</a:t>
            </a:r>
            <a:endParaRPr lang="en-US" sz="1600" b="1" dirty="0" smtClean="0"/>
          </a:p>
        </p:txBody>
      </p:sp>
      <p:sp>
        <p:nvSpPr>
          <p:cNvPr id="6" name="5 CuadroTexto"/>
          <p:cNvSpPr txBox="1"/>
          <p:nvPr/>
        </p:nvSpPr>
        <p:spPr>
          <a:xfrm>
            <a:off x="611560" y="115288"/>
            <a:ext cx="8532440" cy="36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M-M Feature Spaces </a:t>
            </a:r>
            <a:r>
              <a:rPr lang="en-US" sz="900" dirty="0" smtClean="0">
                <a:solidFill>
                  <a:schemeClr val="bg1"/>
                </a:solidFill>
              </a:rPr>
              <a:t>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Sub-Gesture Representation | Experiments | Applications | </a:t>
            </a:r>
            <a:r>
              <a:rPr lang="en-US" sz="900" dirty="0">
                <a:solidFill>
                  <a:schemeClr val="bg1"/>
                </a:solidFill>
              </a:rPr>
              <a:t>Conclusions and Future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798" y="1630697"/>
            <a:ext cx="177165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7" y="2965016"/>
            <a:ext cx="592796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75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BoVDW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approach (1)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452736" y="3868593"/>
            <a:ext cx="81369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1600" dirty="0" smtClean="0"/>
              <a:t>Multi-modal RGB-D </a:t>
            </a:r>
            <a:r>
              <a:rPr lang="en-US" sz="1600" b="1" dirty="0" smtClean="0"/>
              <a:t>data</a:t>
            </a:r>
            <a:r>
              <a:rPr lang="en-US" sz="1600" dirty="0" smtClean="0"/>
              <a:t> is </a:t>
            </a:r>
            <a:r>
              <a:rPr lang="en-US" sz="1600" b="1" dirty="0" smtClean="0"/>
              <a:t>acquired</a:t>
            </a:r>
            <a:r>
              <a:rPr lang="en-US" sz="1600" dirty="0" smtClean="0"/>
              <a:t> and stored from different sensors of people performing a large amount of gestures.</a:t>
            </a:r>
          </a:p>
          <a:p>
            <a:pPr marL="457200" indent="-457200" algn="just">
              <a:buFont typeface="+mj-lt"/>
              <a:buAutoNum type="arabicPeriod"/>
            </a:pPr>
            <a:endParaRPr lang="en-US" sz="1600" b="1" dirty="0"/>
          </a:p>
          <a:p>
            <a:pPr marL="457200" indent="-457200" algn="just">
              <a:buFont typeface="+mj-lt"/>
              <a:buAutoNum type="arabicPeriod"/>
            </a:pPr>
            <a:r>
              <a:rPr lang="en-US" sz="1600" dirty="0" smtClean="0"/>
              <a:t>Compute the feature space extracting different state-of-the-art </a:t>
            </a:r>
            <a:r>
              <a:rPr lang="en-US" sz="1600" b="1" dirty="0" smtClean="0"/>
              <a:t>multi-modal features</a:t>
            </a:r>
            <a:r>
              <a:rPr lang="en-US" sz="1600" dirty="0" smtClean="0"/>
              <a:t>. </a:t>
            </a:r>
          </a:p>
          <a:p>
            <a:pPr marL="457200" indent="-457200" algn="just">
              <a:buFont typeface="+mj-lt"/>
              <a:buAutoNum type="arabicPeriod"/>
            </a:pPr>
            <a:endParaRPr lang="en-US" sz="1600" dirty="0"/>
          </a:p>
          <a:p>
            <a:pPr marL="457200" indent="-457200" algn="just">
              <a:buFont typeface="+mj-lt"/>
              <a:buAutoNum type="arabicPeriod"/>
            </a:pPr>
            <a:r>
              <a:rPr lang="en-US" sz="1600" dirty="0" smtClean="0"/>
              <a:t>Combine the features in a </a:t>
            </a:r>
            <a:r>
              <a:rPr lang="en-US" sz="1600" b="1" dirty="0" smtClean="0"/>
              <a:t>fusion strategy </a:t>
            </a:r>
            <a:r>
              <a:rPr lang="en-US" sz="1600" dirty="0" smtClean="0"/>
              <a:t>and </a:t>
            </a:r>
            <a:r>
              <a:rPr lang="en-US" sz="1600" b="1" dirty="0" smtClean="0"/>
              <a:t>codify</a:t>
            </a:r>
            <a:r>
              <a:rPr lang="en-US" sz="1600" dirty="0" smtClean="0"/>
              <a:t> the computed space in a Bag-of-Visual-and-Depth-Words (</a:t>
            </a:r>
            <a:r>
              <a:rPr lang="en-US" sz="1600" dirty="0" err="1" smtClean="0"/>
              <a:t>BoVDW</a:t>
            </a:r>
            <a:r>
              <a:rPr lang="en-US" sz="1600" dirty="0" smtClean="0"/>
              <a:t>).</a:t>
            </a:r>
          </a:p>
          <a:p>
            <a:pPr marL="457200" indent="-457200" algn="just">
              <a:buFont typeface="+mj-lt"/>
              <a:buAutoNum type="arabicPeriod"/>
            </a:pPr>
            <a:endParaRPr lang="en-US" sz="1600" dirty="0"/>
          </a:p>
          <a:p>
            <a:pPr marL="457200" indent="-457200" algn="just">
              <a:buFont typeface="+mj-lt"/>
              <a:buAutoNum type="arabicPeriod"/>
            </a:pPr>
            <a:r>
              <a:rPr lang="en-US" sz="1600" dirty="0" smtClean="0"/>
              <a:t>Compare the </a:t>
            </a:r>
            <a:r>
              <a:rPr lang="en-US" sz="1600" b="1" dirty="0" smtClean="0"/>
              <a:t>HGR Performance </a:t>
            </a:r>
            <a:r>
              <a:rPr lang="en-US" sz="1600" dirty="0" smtClean="0"/>
              <a:t>obtained with our </a:t>
            </a:r>
            <a:r>
              <a:rPr lang="en-US" sz="1600" dirty="0" err="1" smtClean="0"/>
              <a:t>BoVDW</a:t>
            </a:r>
            <a:r>
              <a:rPr lang="en-US" sz="1600" dirty="0" smtClean="0"/>
              <a:t> descriptor to other common used descriptors.</a:t>
            </a:r>
            <a:endParaRPr lang="en-US" sz="2000" dirty="0" smtClean="0"/>
          </a:p>
        </p:txBody>
      </p:sp>
      <p:sp>
        <p:nvSpPr>
          <p:cNvPr id="6" name="5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M-M Feature Spaces </a:t>
            </a:r>
            <a:r>
              <a:rPr lang="en-US" sz="900" dirty="0" smtClean="0">
                <a:solidFill>
                  <a:schemeClr val="bg1"/>
                </a:solidFill>
              </a:rPr>
              <a:t>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Sub-Gesture Representation | Experiments | Applications | </a:t>
            </a:r>
            <a:r>
              <a:rPr lang="en-US" sz="900" dirty="0">
                <a:solidFill>
                  <a:schemeClr val="bg1"/>
                </a:solidFill>
              </a:rPr>
              <a:t>Conclusions and Future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823" y="3119760"/>
            <a:ext cx="126682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66" y="1772816"/>
            <a:ext cx="6898810" cy="136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93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BoVDW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approach (2)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69" y="1916832"/>
            <a:ext cx="5728491" cy="260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6228184" y="3142856"/>
            <a:ext cx="2376264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STIP detector applied to RGB and Depth volumes separately</a:t>
            </a:r>
            <a:endParaRPr lang="en-US" sz="16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6372200" y="2780928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Keypoint</a:t>
            </a:r>
            <a:r>
              <a:rPr lang="en-US" sz="1600" b="1" dirty="0" smtClean="0"/>
              <a:t> detection</a:t>
            </a:r>
            <a:endParaRPr lang="en-U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8 Rectángulo redondeado"/>
              <p:cNvSpPr/>
              <p:nvPr/>
            </p:nvSpPr>
            <p:spPr>
              <a:xfrm>
                <a:off x="2195736" y="5085184"/>
                <a:ext cx="1728192" cy="165618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/>
                  <a:t>Compute descriptors HOG, HOF, and their concatenation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s-ES" sz="1600" b="1" i="1" smtClean="0">
                            <a:latin typeface="Cambria Math"/>
                          </a:rPr>
                          <m:t>𝑺</m:t>
                        </m:r>
                      </m:e>
                      <m:sub>
                        <m:r>
                          <a:rPr lang="es-ES" sz="1600" b="1" i="1" smtClean="0">
                            <a:latin typeface="Cambria Math"/>
                          </a:rPr>
                          <m:t>𝑹𝑮𝑩</m:t>
                        </m:r>
                      </m:sub>
                    </m:sSub>
                  </m:oMath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9" name="8 Rectángulo redondead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5085184"/>
                <a:ext cx="1728192" cy="1656184"/>
              </a:xfrm>
              <a:prstGeom prst="roundRect">
                <a:avLst/>
              </a:prstGeom>
              <a:blipFill rotWithShape="1">
                <a:blip r:embed="rId3"/>
                <a:stretch>
                  <a:fillRect r="-347" b="-1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11 Rectángulo redondeado"/>
              <p:cNvSpPr/>
              <p:nvPr/>
            </p:nvSpPr>
            <p:spPr>
              <a:xfrm>
                <a:off x="4211960" y="5088012"/>
                <a:ext cx="1656184" cy="165335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/>
                  <a:t>Compute descriptors VFH and the proposed </a:t>
                </a:r>
                <a:r>
                  <a:rPr lang="en-US" sz="1600" b="1" u="sng" dirty="0" smtClean="0"/>
                  <a:t>VFHCRH</a:t>
                </a:r>
                <a:r>
                  <a:rPr lang="en-US" sz="1600" b="1" dirty="0" smtClean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s-ES" sz="1600" b="1" i="1" smtClean="0">
                            <a:latin typeface="Cambria Math"/>
                          </a:rPr>
                          <m:t>𝑺</m:t>
                        </m:r>
                      </m:e>
                      <m:sub>
                        <m:r>
                          <a:rPr lang="es-ES" sz="1600" b="1" i="1" smtClean="0">
                            <a:latin typeface="Cambria Math"/>
                          </a:rPr>
                          <m:t>𝑫</m:t>
                        </m:r>
                      </m:sub>
                    </m:sSub>
                  </m:oMath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12" name="11 Rectángulo redondead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5088012"/>
                <a:ext cx="1656184" cy="1653356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12 CuadroTexto"/>
          <p:cNvSpPr txBox="1"/>
          <p:nvPr/>
        </p:nvSpPr>
        <p:spPr>
          <a:xfrm>
            <a:off x="5868144" y="4437112"/>
            <a:ext cx="1477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Obtain two sets of interest points</a:t>
            </a:r>
            <a:endParaRPr lang="en-US" sz="1200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2974692" y="4730357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Keypoint</a:t>
            </a:r>
            <a:r>
              <a:rPr lang="en-US" sz="1600" b="1" dirty="0" smtClean="0"/>
              <a:t> description</a:t>
            </a:r>
            <a:endParaRPr lang="en-US" sz="16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M-M Feature Spaces </a:t>
            </a:r>
            <a:r>
              <a:rPr lang="en-US" sz="900" dirty="0" smtClean="0">
                <a:solidFill>
                  <a:schemeClr val="bg1"/>
                </a:solidFill>
              </a:rPr>
              <a:t>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Sub-Gesture Representation | Experiments | Applications | </a:t>
            </a:r>
            <a:r>
              <a:rPr lang="en-US" sz="900" dirty="0">
                <a:solidFill>
                  <a:schemeClr val="bg1"/>
                </a:solidFill>
              </a:rPr>
              <a:t>Conclusions and Future</a:t>
            </a:r>
          </a:p>
        </p:txBody>
      </p:sp>
      <p:sp>
        <p:nvSpPr>
          <p:cNvPr id="3" name="2 Flecha doblada hacia arriba"/>
          <p:cNvSpPr>
            <a:spLocks/>
          </p:cNvSpPr>
          <p:nvPr/>
        </p:nvSpPr>
        <p:spPr>
          <a:xfrm rot="16200000" flipH="1">
            <a:off x="5816867" y="4488391"/>
            <a:ext cx="1944214" cy="1553627"/>
          </a:xfrm>
          <a:prstGeom prst="bentUpArrow">
            <a:avLst>
              <a:gd name="adj1" fmla="val 18786"/>
              <a:gd name="adj2" fmla="val 19859"/>
              <a:gd name="adj3" fmla="val 409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9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2" grpId="0" animBg="1"/>
      <p:bldP spid="13" grpId="0"/>
      <p:bldP spid="18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BoVDW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approach (3)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935B77-492A-46A1-B1BA-31B9097B1121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611560" y="116632"/>
            <a:ext cx="853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Introduction |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M-M Feature Spaces </a:t>
            </a:r>
            <a:r>
              <a:rPr lang="en-US" sz="900" dirty="0" smtClean="0">
                <a:solidFill>
                  <a:schemeClr val="bg1"/>
                </a:solidFill>
              </a:rPr>
              <a:t>| Probabilistic </a:t>
            </a:r>
            <a:r>
              <a:rPr lang="en-US" sz="900" dirty="0" err="1" smtClean="0">
                <a:solidFill>
                  <a:schemeClr val="bg1"/>
                </a:solidFill>
              </a:rPr>
              <a:t>Modelling</a:t>
            </a:r>
            <a:r>
              <a:rPr lang="en-US" sz="900" dirty="0" smtClean="0">
                <a:solidFill>
                  <a:schemeClr val="bg1"/>
                </a:solidFill>
              </a:rPr>
              <a:t> of Gestures | Sub-Gesture Representation | Experiments | Applications | </a:t>
            </a:r>
            <a:r>
              <a:rPr lang="en-US" sz="900" dirty="0">
                <a:solidFill>
                  <a:schemeClr val="bg1"/>
                </a:solidFill>
              </a:rPr>
              <a:t>Conclusions and Future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725144"/>
            <a:ext cx="4276961" cy="186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15 CuadroTexto"/>
              <p:cNvSpPr txBox="1"/>
              <p:nvPr/>
            </p:nvSpPr>
            <p:spPr>
              <a:xfrm>
                <a:off x="417216" y="1844824"/>
                <a:ext cx="8136904" cy="2890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+mj-lt"/>
                  <a:buAutoNum type="arabicPeriod"/>
                </a:pPr>
                <a:r>
                  <a:rPr lang="en-US" sz="1400" dirty="0" smtClean="0"/>
                  <a:t>Each point in the 3-D cloud represented with a </a:t>
                </a:r>
                <a:r>
                  <a:rPr lang="en-US" sz="1400" b="1" dirty="0" smtClean="0"/>
                  <a:t>histogram</a:t>
                </a:r>
                <a:r>
                  <a:rPr lang="en-US" sz="1400" dirty="0" smtClean="0"/>
                  <a:t> (PFH and FPFH descriptors).</a:t>
                </a:r>
              </a:p>
              <a:p>
                <a:pPr marL="457200" indent="-457200" algn="just">
                  <a:buFont typeface="+mj-lt"/>
                  <a:buAutoNum type="arabicPeriod"/>
                </a:pPr>
                <a:endParaRPr lang="en-US" sz="1400" dirty="0"/>
              </a:p>
              <a:p>
                <a:pPr marL="457200" indent="-457200" algn="just">
                  <a:buFont typeface="+mj-lt"/>
                  <a:buAutoNum type="arabicPeriod"/>
                </a:pPr>
                <a:r>
                  <a:rPr lang="en-US" sz="1400" dirty="0" smtClean="0"/>
                  <a:t>VFH describes each cloud with only </a:t>
                </a:r>
                <a:r>
                  <a:rPr lang="en-US" sz="1400" b="1" dirty="0" smtClean="0"/>
                  <a:t>one descriptor</a:t>
                </a:r>
                <a:r>
                  <a:rPr lang="en-US" sz="1400" dirty="0" smtClean="0"/>
                  <a:t> of 308 bins, variant to object rotation around pitch and yaw axis, but invariant to the roll axis of the camera.</a:t>
                </a:r>
              </a:p>
              <a:p>
                <a:pPr marL="457200" indent="-457200" algn="just">
                  <a:buFont typeface="+mj-lt"/>
                  <a:buAutoNum type="arabicPeriod"/>
                </a:pPr>
                <a:endParaRPr lang="en-US" sz="1400" dirty="0"/>
              </a:p>
              <a:p>
                <a:pPr marL="457200" indent="-457200" algn="just">
                  <a:buFont typeface="+mj-lt"/>
                  <a:buAutoNum type="arabicPeriod"/>
                </a:pPr>
                <a:r>
                  <a:rPr lang="en-US" sz="1400" dirty="0" smtClean="0"/>
                  <a:t>Each stable region described using non-normalized </a:t>
                </a:r>
                <a:r>
                  <a:rPr lang="en-US" sz="1400" b="1" dirty="0" smtClean="0"/>
                  <a:t>VFH</a:t>
                </a:r>
                <a:r>
                  <a:rPr lang="en-US" sz="1400" dirty="0" smtClean="0"/>
                  <a:t> histogram </a:t>
                </a:r>
                <a:r>
                  <a:rPr lang="en-US" sz="1400" b="1" dirty="0" smtClean="0"/>
                  <a:t>and</a:t>
                </a:r>
                <a:r>
                  <a:rPr lang="en-US" sz="1400" dirty="0" smtClean="0"/>
                  <a:t> a </a:t>
                </a:r>
                <a:r>
                  <a:rPr lang="en-US" sz="1400" b="1" dirty="0" smtClean="0"/>
                  <a:t>CRH</a:t>
                </a:r>
                <a:r>
                  <a:rPr lang="en-US" sz="1400" dirty="0" smtClean="0"/>
                  <a:t>, </a:t>
                </a:r>
                <a:r>
                  <a:rPr lang="en-US" sz="1400" u="sng" dirty="0" smtClean="0"/>
                  <a:t>including all region descriptors</a:t>
                </a:r>
                <a:r>
                  <a:rPr lang="en-US" sz="1400" dirty="0" smtClean="0"/>
                  <a:t>.</a:t>
                </a:r>
              </a:p>
              <a:p>
                <a:pPr marL="457200" indent="-457200" algn="just">
                  <a:buFont typeface="+mj-lt"/>
                  <a:buAutoNum type="arabicPeriod"/>
                </a:pPr>
                <a:endParaRPr lang="en-US" sz="1400" dirty="0"/>
              </a:p>
              <a:p>
                <a:pPr marL="457200" indent="-457200" algn="just">
                  <a:buFont typeface="+mj-lt"/>
                  <a:buAutoNum type="arabicPeriod"/>
                </a:pPr>
                <a:r>
                  <a:rPr lang="en-US" sz="1400" dirty="0" smtClean="0"/>
                  <a:t>CRH computed by projecting normal of the point onto a plane orthogonal to the viewing axis:</a:t>
                </a:r>
              </a:p>
              <a:p>
                <a:pPr algn="just"/>
                <a:endParaRPr lang="en-US" sz="1600" i="1" dirty="0" smtClean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</a:rPr>
                            <m:t>𝑥𝑦</m:t>
                          </m:r>
                        </m:sub>
                        <m:sup>
                          <m:r>
                            <a:rPr lang="en-US" sz="1600" i="1">
                              <a:latin typeface="Cambria Math"/>
                            </a:rPr>
                            <m:t>𝑖</m:t>
                          </m:r>
                        </m:sup>
                      </m:sSubSup>
                      <m:r>
                        <a:rPr lang="en-US" sz="1600" i="1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sz="1600" i="1">
                          <a:latin typeface="Cambria Math"/>
                        </a:rPr>
                        <m:t>⋅</m:t>
                      </m:r>
                      <m:r>
                        <a:rPr lang="en-US" sz="1600" i="1">
                          <a:latin typeface="Cambria Math"/>
                        </a:rPr>
                        <m:t>𝑠𝑖𝑛</m:t>
                      </m:r>
                      <m:d>
                        <m:dPr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sz="1600" dirty="0" smtClean="0"/>
              </a:p>
              <a:p>
                <a:pPr marL="457200" indent="-457200" algn="just">
                  <a:buFont typeface="+mj-lt"/>
                  <a:buAutoNum type="arabicPeriod"/>
                </a:pPr>
                <a:endParaRPr lang="en-US" sz="1600" dirty="0" smtClean="0"/>
              </a:p>
            </p:txBody>
          </p:sp>
        </mc:Choice>
        <mc:Fallback xmlns="">
          <p:sp>
            <p:nvSpPr>
              <p:cNvPr id="16" name="1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16" y="1844824"/>
                <a:ext cx="8136904" cy="2890471"/>
              </a:xfrm>
              <a:prstGeom prst="rect">
                <a:avLst/>
              </a:prstGeom>
              <a:blipFill rotWithShape="1">
                <a:blip r:embed="rId3"/>
                <a:stretch>
                  <a:fillRect l="-75" t="-211" r="-3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735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íxel">
  <a:themeElements>
    <a:clrScheme name="Pí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í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í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2968</TotalTime>
  <Words>2905</Words>
  <Application>Microsoft Office PowerPoint</Application>
  <PresentationFormat>On-screen Show (4:3)</PresentationFormat>
  <Paragraphs>388</Paragraphs>
  <Slides>32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Píxel</vt:lpstr>
      <vt:lpstr>Multi-Modal  Human Gesture Recognition  combining Dynamic Programming  and Probabilistic methods</vt:lpstr>
      <vt:lpstr>Outline</vt:lpstr>
      <vt:lpstr>Motivation</vt:lpstr>
      <vt:lpstr>Thesis Goals</vt:lpstr>
      <vt:lpstr>Description of HPs</vt:lpstr>
      <vt:lpstr>Description of HPs</vt:lpstr>
      <vt:lpstr>BoVDW approach (1)</vt:lpstr>
      <vt:lpstr>BoVDW approach (2)</vt:lpstr>
      <vt:lpstr>BoVDW approach (3)</vt:lpstr>
      <vt:lpstr>BoVDW approach (4)</vt:lpstr>
      <vt:lpstr>Dynamic Programming and Probabilistic methods</vt:lpstr>
      <vt:lpstr>Probabilistic-Based DTW approach (1)</vt:lpstr>
      <vt:lpstr>Probabilistic-Based DTW approach (2)</vt:lpstr>
      <vt:lpstr>Probabilistic-Based DTW approach (3)</vt:lpstr>
      <vt:lpstr>Sub-Gesture Representation</vt:lpstr>
      <vt:lpstr>Sub-Gesture approach (1)</vt:lpstr>
      <vt:lpstr>Sub-Gesture approach (1)</vt:lpstr>
      <vt:lpstr>Sub-Gesture approach (2)</vt:lpstr>
      <vt:lpstr>Data sets used and designed</vt:lpstr>
      <vt:lpstr>Experimental settings</vt:lpstr>
      <vt:lpstr>Experimental settings</vt:lpstr>
      <vt:lpstr>BoVDW results</vt:lpstr>
      <vt:lpstr>Probabilistic-Based DTW results</vt:lpstr>
      <vt:lpstr>Sub-Gesture results</vt:lpstr>
      <vt:lpstr>Applications</vt:lpstr>
      <vt:lpstr>Applications</vt:lpstr>
      <vt:lpstr>Applications</vt:lpstr>
      <vt:lpstr>Conclusion</vt:lpstr>
      <vt:lpstr>Conclusion</vt:lpstr>
      <vt:lpstr>Publications</vt:lpstr>
      <vt:lpstr>Future Work</vt:lpstr>
      <vt:lpstr>Acknowledgements</vt:lpstr>
    </vt:vector>
  </TitlesOfParts>
  <Company>UPC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 Feature EXTRACTION y reducción de la dimensión</dc:title>
  <dc:creator>belanche</dc:creator>
  <cp:lastModifiedBy>Victor</cp:lastModifiedBy>
  <cp:revision>217</cp:revision>
  <dcterms:created xsi:type="dcterms:W3CDTF">2005-06-10T16:29:29Z</dcterms:created>
  <dcterms:modified xsi:type="dcterms:W3CDTF">2012-07-05T15:55:15Z</dcterms:modified>
</cp:coreProperties>
</file>